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20"/>
  </p:notesMasterIdLst>
  <p:sldIdLst>
    <p:sldId id="256" r:id="rId2"/>
    <p:sldId id="257" r:id="rId3"/>
    <p:sldId id="258" r:id="rId4"/>
    <p:sldId id="259" r:id="rId5"/>
    <p:sldId id="269" r:id="rId6"/>
    <p:sldId id="260" r:id="rId7"/>
    <p:sldId id="270" r:id="rId8"/>
    <p:sldId id="271" r:id="rId9"/>
    <p:sldId id="272" r:id="rId10"/>
    <p:sldId id="273" r:id="rId11"/>
    <p:sldId id="275" r:id="rId12"/>
    <p:sldId id="276" r:id="rId13"/>
    <p:sldId id="277" r:id="rId14"/>
    <p:sldId id="278" r:id="rId15"/>
    <p:sldId id="279" r:id="rId16"/>
    <p:sldId id="280" r:id="rId17"/>
    <p:sldId id="281" r:id="rId18"/>
    <p:sldId id="282"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rker, Nicola (UREGNI)" initials="PN(" lastIdx="0" clrIdx="0">
    <p:extLst>
      <p:ext uri="{19B8F6BF-5375-455C-9EA6-DF929625EA0E}">
        <p15:presenceInfo xmlns:p15="http://schemas.microsoft.com/office/powerpoint/2012/main" userId="S-1-5-21-2709829248-3130493357-864605649-1270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94"/>
  </p:normalViewPr>
  <p:slideViewPr>
    <p:cSldViewPr snapToGrid="0" snapToObjects="1">
      <p:cViewPr varScale="1">
        <p:scale>
          <a:sx n="69" d="100"/>
          <a:sy n="69" d="100"/>
        </p:scale>
        <p:origin x="1108" y="-416"/>
      </p:cViewPr>
      <p:guideLst/>
    </p:cSldViewPr>
  </p:slideViewPr>
  <p:notesTextViewPr>
    <p:cViewPr>
      <p:scale>
        <a:sx n="3" d="2"/>
        <a:sy n="3" d="2"/>
      </p:scale>
      <p:origin x="0" y="0"/>
    </p:cViewPr>
  </p:notesTextViewPr>
  <p:notesViewPr>
    <p:cSldViewPr snapToGrid="0" snapToObjects="1">
      <p:cViewPr varScale="1">
        <p:scale>
          <a:sx n="53" d="100"/>
          <a:sy n="53" d="100"/>
        </p:scale>
        <p:origin x="2648"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Hutchison" userId="1451c249-ddcd-4209-9d10-3358a25de2da" providerId="ADAL" clId="{7991DF7A-68BE-7348-9170-1B9ADB46440D}"/>
    <pc:docChg chg="custSel addSld modSld modMainMaster">
      <pc:chgData name="Michael Hutchison" userId="1451c249-ddcd-4209-9d10-3358a25de2da" providerId="ADAL" clId="{7991DF7A-68BE-7348-9170-1B9ADB46440D}" dt="2019-03-26T15:24:04.477" v="27"/>
      <pc:docMkLst>
        <pc:docMk/>
      </pc:docMkLst>
      <pc:sldChg chg="addSp delSp modSp">
        <pc:chgData name="Michael Hutchison" userId="1451c249-ddcd-4209-9d10-3358a25de2da" providerId="ADAL" clId="{7991DF7A-68BE-7348-9170-1B9ADB46440D}" dt="2019-03-26T15:23:15.813" v="25" actId="947"/>
        <pc:sldMkLst>
          <pc:docMk/>
          <pc:sldMk cId="731273833" sldId="256"/>
        </pc:sldMkLst>
        <pc:spChg chg="del mod">
          <ac:chgData name="Michael Hutchison" userId="1451c249-ddcd-4209-9d10-3358a25de2da" providerId="ADAL" clId="{7991DF7A-68BE-7348-9170-1B9ADB46440D}" dt="2019-03-26T15:20:38.263" v="0"/>
          <ac:spMkLst>
            <pc:docMk/>
            <pc:sldMk cId="731273833" sldId="256"/>
            <ac:spMk id="2" creationId="{A0DDFF50-DCB1-AB40-8D6E-0F8F8D79AA46}"/>
          </ac:spMkLst>
        </pc:spChg>
        <pc:spChg chg="del mod">
          <ac:chgData name="Michael Hutchison" userId="1451c249-ddcd-4209-9d10-3358a25de2da" providerId="ADAL" clId="{7991DF7A-68BE-7348-9170-1B9ADB46440D}" dt="2019-03-26T15:20:38.263" v="0"/>
          <ac:spMkLst>
            <pc:docMk/>
            <pc:sldMk cId="731273833" sldId="256"/>
            <ac:spMk id="3" creationId="{4A172902-27A7-7648-97F7-B408AF210A6F}"/>
          </ac:spMkLst>
        </pc:spChg>
        <pc:spChg chg="add mod">
          <ac:chgData name="Michael Hutchison" userId="1451c249-ddcd-4209-9d10-3358a25de2da" providerId="ADAL" clId="{7991DF7A-68BE-7348-9170-1B9ADB46440D}" dt="2019-03-26T15:23:15.813" v="25" actId="947"/>
          <ac:spMkLst>
            <pc:docMk/>
            <pc:sldMk cId="731273833" sldId="256"/>
            <ac:spMk id="4" creationId="{B7FC1E1F-3A21-C148-B4C1-1FF7049FF26F}"/>
          </ac:spMkLst>
        </pc:spChg>
      </pc:sldChg>
      <pc:sldChg chg="add">
        <pc:chgData name="Michael Hutchison" userId="1451c249-ddcd-4209-9d10-3358a25de2da" providerId="ADAL" clId="{7991DF7A-68BE-7348-9170-1B9ADB46440D}" dt="2019-03-26T15:23:36.102" v="26"/>
        <pc:sldMkLst>
          <pc:docMk/>
          <pc:sldMk cId="449543275" sldId="257"/>
        </pc:sldMkLst>
      </pc:sldChg>
      <pc:sldMasterChg chg="modSp modSldLayout">
        <pc:chgData name="Michael Hutchison" userId="1451c249-ddcd-4209-9d10-3358a25de2da" providerId="ADAL" clId="{7991DF7A-68BE-7348-9170-1B9ADB46440D}" dt="2019-03-26T15:20:38.263" v="0"/>
        <pc:sldMasterMkLst>
          <pc:docMk/>
          <pc:sldMasterMk cId="3981613923" sldId="2147483648"/>
        </pc:sldMasterMkLst>
        <pc:spChg chg="mod">
          <ac:chgData name="Michael Hutchison" userId="1451c249-ddcd-4209-9d10-3358a25de2da" providerId="ADAL" clId="{7991DF7A-68BE-7348-9170-1B9ADB46440D}" dt="2019-03-26T15:20:38.263" v="0"/>
          <ac:spMkLst>
            <pc:docMk/>
            <pc:sldMasterMk cId="3981613923" sldId="2147483648"/>
            <ac:spMk id="9" creationId="{F75E0B6C-AE42-684A-81D2-551861387DCD}"/>
          </ac:spMkLst>
        </pc:spChg>
        <pc:picChg chg="mod">
          <ac:chgData name="Michael Hutchison" userId="1451c249-ddcd-4209-9d10-3358a25de2da" providerId="ADAL" clId="{7991DF7A-68BE-7348-9170-1B9ADB46440D}" dt="2019-03-26T15:20:38.263" v="0"/>
          <ac:picMkLst>
            <pc:docMk/>
            <pc:sldMasterMk cId="3981613923" sldId="2147483648"/>
            <ac:picMk id="8" creationId="{E98C2834-7BDD-834D-9CBE-98BDD56E9ABC}"/>
          </ac:picMkLst>
        </pc:picChg>
        <pc:sldLayoutChg chg="modSp">
          <pc:chgData name="Michael Hutchison" userId="1451c249-ddcd-4209-9d10-3358a25de2da" providerId="ADAL" clId="{7991DF7A-68BE-7348-9170-1B9ADB46440D}" dt="2019-03-26T15:20:38.263" v="0"/>
          <pc:sldLayoutMkLst>
            <pc:docMk/>
            <pc:sldMasterMk cId="3981613923" sldId="2147483648"/>
            <pc:sldLayoutMk cId="3774844787" sldId="2147483649"/>
          </pc:sldLayoutMkLst>
          <pc:spChg chg="mod">
            <ac:chgData name="Michael Hutchison" userId="1451c249-ddcd-4209-9d10-3358a25de2da" providerId="ADAL" clId="{7991DF7A-68BE-7348-9170-1B9ADB46440D}" dt="2019-03-26T15:20:38.263" v="0"/>
            <ac:spMkLst>
              <pc:docMk/>
              <pc:sldMasterMk cId="3981613923" sldId="2147483648"/>
              <pc:sldLayoutMk cId="3774844787" sldId="2147483649"/>
              <ac:spMk id="7" creationId="{21A8A885-FF2C-5441-877C-FB2832BFEED0}"/>
            </ac:spMkLst>
          </pc:spChg>
          <pc:spChg chg="mod">
            <ac:chgData name="Michael Hutchison" userId="1451c249-ddcd-4209-9d10-3358a25de2da" providerId="ADAL" clId="{7991DF7A-68BE-7348-9170-1B9ADB46440D}" dt="2019-03-26T15:20:38.263" v="0"/>
            <ac:spMkLst>
              <pc:docMk/>
              <pc:sldMasterMk cId="3981613923" sldId="2147483648"/>
              <pc:sldLayoutMk cId="3774844787" sldId="2147483649"/>
              <ac:spMk id="8" creationId="{8B64004A-E077-7D48-BE08-96D669566CB7}"/>
            </ac:spMkLst>
          </pc:spChg>
        </pc:sldLayoutChg>
        <pc:sldLayoutChg chg="modSp">
          <pc:chgData name="Michael Hutchison" userId="1451c249-ddcd-4209-9d10-3358a25de2da" providerId="ADAL" clId="{7991DF7A-68BE-7348-9170-1B9ADB46440D}" dt="2019-03-26T15:20:38.263" v="0"/>
          <pc:sldLayoutMkLst>
            <pc:docMk/>
            <pc:sldMasterMk cId="3981613923" sldId="2147483648"/>
            <pc:sldLayoutMk cId="2482090664" sldId="2147483650"/>
          </pc:sldLayoutMkLst>
          <pc:spChg chg="mod">
            <ac:chgData name="Michael Hutchison" userId="1451c249-ddcd-4209-9d10-3358a25de2da" providerId="ADAL" clId="{7991DF7A-68BE-7348-9170-1B9ADB46440D}" dt="2019-03-26T15:20:38.263" v="0"/>
            <ac:spMkLst>
              <pc:docMk/>
              <pc:sldMasterMk cId="3981613923" sldId="2147483648"/>
              <pc:sldLayoutMk cId="2482090664" sldId="2147483650"/>
              <ac:spMk id="7" creationId="{25EA7488-128D-F444-9556-1AE67472F775}"/>
            </ac:spMkLst>
          </pc:spChg>
          <pc:spChg chg="mod">
            <ac:chgData name="Michael Hutchison" userId="1451c249-ddcd-4209-9d10-3358a25de2da" providerId="ADAL" clId="{7991DF7A-68BE-7348-9170-1B9ADB46440D}" dt="2019-03-26T15:20:38.263" v="0"/>
            <ac:spMkLst>
              <pc:docMk/>
              <pc:sldMasterMk cId="3981613923" sldId="2147483648"/>
              <pc:sldLayoutMk cId="2482090664" sldId="2147483650"/>
              <ac:spMk id="8" creationId="{065E05CA-EEEC-914E-B649-CE44DC05ED7B}"/>
            </ac:spMkLst>
          </pc:spChg>
        </pc:sldLayoutChg>
      </pc:sldMasterChg>
      <pc:sldMasterChg chg="addSp delSp modSp delSldLayout modSldLayout">
        <pc:chgData name="Michael Hutchison" userId="1451c249-ddcd-4209-9d10-3358a25de2da" providerId="ADAL" clId="{7991DF7A-68BE-7348-9170-1B9ADB46440D}" dt="2019-03-26T15:24:04.477" v="27"/>
        <pc:sldMasterMkLst>
          <pc:docMk/>
          <pc:sldMasterMk cId="2075844259" sldId="2147483651"/>
        </pc:sldMasterMkLst>
        <pc:spChg chg="del">
          <ac:chgData name="Michael Hutchison" userId="1451c249-ddcd-4209-9d10-3358a25de2da" providerId="ADAL" clId="{7991DF7A-68BE-7348-9170-1B9ADB46440D}" dt="2019-03-26T15:21:05.067" v="5" actId="478"/>
          <ac:spMkLst>
            <pc:docMk/>
            <pc:sldMasterMk cId="2075844259" sldId="2147483651"/>
            <ac:spMk id="2" creationId="{00000000-0000-0000-0000-000000000000}"/>
          </ac:spMkLst>
        </pc:spChg>
        <pc:spChg chg="del">
          <ac:chgData name="Michael Hutchison" userId="1451c249-ddcd-4209-9d10-3358a25de2da" providerId="ADAL" clId="{7991DF7A-68BE-7348-9170-1B9ADB46440D}" dt="2019-03-26T15:21:06.174" v="6" actId="478"/>
          <ac:spMkLst>
            <pc:docMk/>
            <pc:sldMasterMk cId="2075844259" sldId="2147483651"/>
            <ac:spMk id="3" creationId="{00000000-0000-0000-0000-000000000000}"/>
          </ac:spMkLst>
        </pc:spChg>
        <pc:spChg chg="del">
          <ac:chgData name="Michael Hutchison" userId="1451c249-ddcd-4209-9d10-3358a25de2da" providerId="ADAL" clId="{7991DF7A-68BE-7348-9170-1B9ADB46440D}" dt="2019-03-26T15:21:08.115" v="7" actId="478"/>
          <ac:spMkLst>
            <pc:docMk/>
            <pc:sldMasterMk cId="2075844259" sldId="2147483651"/>
            <ac:spMk id="4" creationId="{00000000-0000-0000-0000-000000000000}"/>
          </ac:spMkLst>
        </pc:spChg>
        <pc:spChg chg="del">
          <ac:chgData name="Michael Hutchison" userId="1451c249-ddcd-4209-9d10-3358a25de2da" providerId="ADAL" clId="{7991DF7A-68BE-7348-9170-1B9ADB46440D}" dt="2019-03-26T15:21:09.531" v="8" actId="478"/>
          <ac:spMkLst>
            <pc:docMk/>
            <pc:sldMasterMk cId="2075844259" sldId="2147483651"/>
            <ac:spMk id="5" creationId="{00000000-0000-0000-0000-000000000000}"/>
          </ac:spMkLst>
        </pc:spChg>
        <pc:spChg chg="del">
          <ac:chgData name="Michael Hutchison" userId="1451c249-ddcd-4209-9d10-3358a25de2da" providerId="ADAL" clId="{7991DF7A-68BE-7348-9170-1B9ADB46440D}" dt="2019-03-26T15:21:10.364" v="9" actId="478"/>
          <ac:spMkLst>
            <pc:docMk/>
            <pc:sldMasterMk cId="2075844259" sldId="2147483651"/>
            <ac:spMk id="6" creationId="{00000000-0000-0000-0000-000000000000}"/>
          </ac:spMkLst>
        </pc:spChg>
        <pc:spChg chg="add del">
          <ac:chgData name="Michael Hutchison" userId="1451c249-ddcd-4209-9d10-3358a25de2da" providerId="ADAL" clId="{7991DF7A-68BE-7348-9170-1B9ADB46440D}" dt="2019-03-26T15:21:53.021" v="21" actId="478"/>
          <ac:spMkLst>
            <pc:docMk/>
            <pc:sldMasterMk cId="2075844259" sldId="2147483651"/>
            <ac:spMk id="8" creationId="{49913291-CC7B-BB42-82E0-A2060860DD11}"/>
          </ac:spMkLst>
        </pc:spChg>
        <pc:picChg chg="add del mod">
          <ac:chgData name="Michael Hutchison" userId="1451c249-ddcd-4209-9d10-3358a25de2da" providerId="ADAL" clId="{7991DF7A-68BE-7348-9170-1B9ADB46440D}" dt="2019-03-26T15:20:54.313" v="2" actId="478"/>
          <ac:picMkLst>
            <pc:docMk/>
            <pc:sldMasterMk cId="2075844259" sldId="2147483651"/>
            <ac:picMk id="7" creationId="{320BE34D-7DFE-CA4E-A0A1-1C8EF52FE1E0}"/>
          </ac:picMkLst>
        </pc:picChg>
        <pc:picChg chg="add mod">
          <ac:chgData name="Michael Hutchison" userId="1451c249-ddcd-4209-9d10-3358a25de2da" providerId="ADAL" clId="{7991DF7A-68BE-7348-9170-1B9ADB46440D}" dt="2019-03-26T15:21:01.322" v="4" actId="1076"/>
          <ac:picMkLst>
            <pc:docMk/>
            <pc:sldMasterMk cId="2075844259" sldId="2147483651"/>
            <ac:picMk id="10" creationId="{7CAED4A3-916E-FD49-A1B0-43453D3EF1D7}"/>
          </ac:picMkLst>
        </pc:picChg>
        <pc:sldLayoutChg chg="del">
          <pc:chgData name="Michael Hutchison" userId="1451c249-ddcd-4209-9d10-3358a25de2da" providerId="ADAL" clId="{7991DF7A-68BE-7348-9170-1B9ADB46440D}" dt="2019-03-26T15:21:22.847" v="19" actId="2696"/>
          <pc:sldLayoutMkLst>
            <pc:docMk/>
            <pc:sldMasterMk cId="2075844259" sldId="2147483651"/>
            <pc:sldLayoutMk cId="2704963258" sldId="2147483652"/>
          </pc:sldLayoutMkLst>
        </pc:sldLayoutChg>
        <pc:sldLayoutChg chg="del">
          <pc:chgData name="Michael Hutchison" userId="1451c249-ddcd-4209-9d10-3358a25de2da" providerId="ADAL" clId="{7991DF7A-68BE-7348-9170-1B9ADB46440D}" dt="2019-03-26T15:21:22.859" v="20" actId="2696"/>
          <pc:sldLayoutMkLst>
            <pc:docMk/>
            <pc:sldMasterMk cId="2075844259" sldId="2147483651"/>
            <pc:sldLayoutMk cId="1022808802" sldId="2147483653"/>
          </pc:sldLayoutMkLst>
        </pc:sldLayoutChg>
        <pc:sldLayoutChg chg="del">
          <pc:chgData name="Michael Hutchison" userId="1451c249-ddcd-4209-9d10-3358a25de2da" providerId="ADAL" clId="{7991DF7A-68BE-7348-9170-1B9ADB46440D}" dt="2019-03-26T15:21:18.842" v="10" actId="2696"/>
          <pc:sldLayoutMkLst>
            <pc:docMk/>
            <pc:sldMasterMk cId="2075844259" sldId="2147483651"/>
            <pc:sldLayoutMk cId="1928303597" sldId="2147483654"/>
          </pc:sldLayoutMkLst>
        </pc:sldLayoutChg>
        <pc:sldLayoutChg chg="del">
          <pc:chgData name="Michael Hutchison" userId="1451c249-ddcd-4209-9d10-3358a25de2da" providerId="ADAL" clId="{7991DF7A-68BE-7348-9170-1B9ADB46440D}" dt="2019-03-26T15:21:18.873" v="11" actId="2696"/>
          <pc:sldLayoutMkLst>
            <pc:docMk/>
            <pc:sldMasterMk cId="2075844259" sldId="2147483651"/>
            <pc:sldLayoutMk cId="1018381731" sldId="2147483655"/>
          </pc:sldLayoutMkLst>
        </pc:sldLayoutChg>
        <pc:sldLayoutChg chg="del">
          <pc:chgData name="Michael Hutchison" userId="1451c249-ddcd-4209-9d10-3358a25de2da" providerId="ADAL" clId="{7991DF7A-68BE-7348-9170-1B9ADB46440D}" dt="2019-03-26T15:21:18.888" v="12" actId="2696"/>
          <pc:sldLayoutMkLst>
            <pc:docMk/>
            <pc:sldMasterMk cId="2075844259" sldId="2147483651"/>
            <pc:sldLayoutMk cId="2101722749" sldId="2147483656"/>
          </pc:sldLayoutMkLst>
        </pc:sldLayoutChg>
        <pc:sldLayoutChg chg="del">
          <pc:chgData name="Michael Hutchison" userId="1451c249-ddcd-4209-9d10-3358a25de2da" providerId="ADAL" clId="{7991DF7A-68BE-7348-9170-1B9ADB46440D}" dt="2019-03-26T15:21:18.903" v="13" actId="2696"/>
          <pc:sldLayoutMkLst>
            <pc:docMk/>
            <pc:sldMasterMk cId="2075844259" sldId="2147483651"/>
            <pc:sldLayoutMk cId="1692075562" sldId="2147483657"/>
          </pc:sldLayoutMkLst>
        </pc:sldLayoutChg>
        <pc:sldLayoutChg chg="del">
          <pc:chgData name="Michael Hutchison" userId="1451c249-ddcd-4209-9d10-3358a25de2da" providerId="ADAL" clId="{7991DF7A-68BE-7348-9170-1B9ADB46440D}" dt="2019-03-26T15:21:18.925" v="14" actId="2696"/>
          <pc:sldLayoutMkLst>
            <pc:docMk/>
            <pc:sldMasterMk cId="2075844259" sldId="2147483651"/>
            <pc:sldLayoutMk cId="1553719683" sldId="2147483658"/>
          </pc:sldLayoutMkLst>
        </pc:sldLayoutChg>
        <pc:sldLayoutChg chg="del">
          <pc:chgData name="Michael Hutchison" userId="1451c249-ddcd-4209-9d10-3358a25de2da" providerId="ADAL" clId="{7991DF7A-68BE-7348-9170-1B9ADB46440D}" dt="2019-03-26T15:21:18.943" v="15" actId="2696"/>
          <pc:sldLayoutMkLst>
            <pc:docMk/>
            <pc:sldMasterMk cId="2075844259" sldId="2147483651"/>
            <pc:sldLayoutMk cId="1784068241" sldId="2147483659"/>
          </pc:sldLayoutMkLst>
        </pc:sldLayoutChg>
        <pc:sldLayoutChg chg="del">
          <pc:chgData name="Michael Hutchison" userId="1451c249-ddcd-4209-9d10-3358a25de2da" providerId="ADAL" clId="{7991DF7A-68BE-7348-9170-1B9ADB46440D}" dt="2019-03-26T15:21:18.964" v="16" actId="2696"/>
          <pc:sldLayoutMkLst>
            <pc:docMk/>
            <pc:sldMasterMk cId="2075844259" sldId="2147483651"/>
            <pc:sldLayoutMk cId="3384092572" sldId="2147483660"/>
          </pc:sldLayoutMkLst>
        </pc:sldLayoutChg>
        <pc:sldLayoutChg chg="del">
          <pc:chgData name="Michael Hutchison" userId="1451c249-ddcd-4209-9d10-3358a25de2da" providerId="ADAL" clId="{7991DF7A-68BE-7348-9170-1B9ADB46440D}" dt="2019-03-26T15:21:18.985" v="17" actId="2696"/>
          <pc:sldLayoutMkLst>
            <pc:docMk/>
            <pc:sldMasterMk cId="2075844259" sldId="2147483651"/>
            <pc:sldLayoutMk cId="980238336" sldId="2147483661"/>
          </pc:sldLayoutMkLst>
        </pc:sldLayoutChg>
        <pc:sldLayoutChg chg="del">
          <pc:chgData name="Michael Hutchison" userId="1451c249-ddcd-4209-9d10-3358a25de2da" providerId="ADAL" clId="{7991DF7A-68BE-7348-9170-1B9ADB46440D}" dt="2019-03-26T15:21:18.995" v="18" actId="2696"/>
          <pc:sldLayoutMkLst>
            <pc:docMk/>
            <pc:sldMasterMk cId="2075844259" sldId="2147483651"/>
            <pc:sldLayoutMk cId="4282628535" sldId="2147483662"/>
          </pc:sldLayoutMkLst>
        </pc:sldLayoutChg>
        <pc:sldLayoutChg chg="addSp">
          <pc:chgData name="Michael Hutchison" userId="1451c249-ddcd-4209-9d10-3358a25de2da" providerId="ADAL" clId="{7991DF7A-68BE-7348-9170-1B9ADB46440D}" dt="2019-03-26T15:24:04.477" v="27"/>
          <pc:sldLayoutMkLst>
            <pc:docMk/>
            <pc:sldMasterMk cId="2075844259" sldId="2147483651"/>
            <pc:sldLayoutMk cId="2043270865" sldId="2147483663"/>
          </pc:sldLayoutMkLst>
          <pc:spChg chg="add">
            <ac:chgData name="Michael Hutchison" userId="1451c249-ddcd-4209-9d10-3358a25de2da" providerId="ADAL" clId="{7991DF7A-68BE-7348-9170-1B9ADB46440D}" dt="2019-03-26T15:24:04.477" v="27"/>
            <ac:spMkLst>
              <pc:docMk/>
              <pc:sldMasterMk cId="2075844259" sldId="2147483651"/>
              <pc:sldLayoutMk cId="2043270865" sldId="2147483663"/>
              <ac:spMk id="4" creationId="{FB579728-494C-1B40-A807-BBA4F1A594BC}"/>
            </ac:spMkLst>
          </pc:spChg>
        </pc:sldLayoutChg>
      </pc:sldMasterChg>
    </pc:docChg>
  </pc:docChgLst>
  <pc:docChgLst>
    <pc:chgData name="Michael Hutchison" userId="1451c249-ddcd-4209-9d10-3358a25de2da" providerId="ADAL" clId="{C49F0C96-03F9-E542-B31C-8EA304BC58DB}"/>
    <pc:docChg chg="modSld">
      <pc:chgData name="Michael Hutchison" userId="1451c249-ddcd-4209-9d10-3358a25de2da" providerId="ADAL" clId="{C49F0C96-03F9-E542-B31C-8EA304BC58DB}" dt="2019-03-26T15:27:51.535" v="0"/>
      <pc:docMkLst>
        <pc:docMk/>
      </pc:docMkLst>
      <pc:sldChg chg="addSp">
        <pc:chgData name="Michael Hutchison" userId="1451c249-ddcd-4209-9d10-3358a25de2da" providerId="ADAL" clId="{C49F0C96-03F9-E542-B31C-8EA304BC58DB}" dt="2019-03-26T15:27:51.535" v="0"/>
        <pc:sldMkLst>
          <pc:docMk/>
          <pc:sldMk cId="449543275" sldId="257"/>
        </pc:sldMkLst>
        <pc:spChg chg="add">
          <ac:chgData name="Michael Hutchison" userId="1451c249-ddcd-4209-9d10-3358a25de2da" providerId="ADAL" clId="{C49F0C96-03F9-E542-B31C-8EA304BC58DB}" dt="2019-03-26T15:27:51.535" v="0"/>
          <ac:spMkLst>
            <pc:docMk/>
            <pc:sldMk cId="449543275" sldId="257"/>
            <ac:spMk id="2" creationId="{7509F26E-3B3D-4B46-949B-2E3D6212390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3F5A4-1CA3-449C-9726-7EBBF7BF916F}" type="datetimeFigureOut">
              <a:rPr lang="en-GB" smtClean="0"/>
              <a:t>29/06/2022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CECCDC-80AD-4F44-BCAC-D71497713B0A}" type="slidenum">
              <a:rPr lang="en-GB" smtClean="0"/>
              <a:t>‹#›</a:t>
            </a:fld>
            <a:endParaRPr lang="en-GB"/>
          </a:p>
        </p:txBody>
      </p:sp>
    </p:spTree>
    <p:extLst>
      <p:ext uri="{BB962C8B-B14F-4D97-AF65-F5344CB8AC3E}">
        <p14:creationId xmlns:p14="http://schemas.microsoft.com/office/powerpoint/2010/main" val="4167119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CECCDC-80AD-4F44-BCAC-D71497713B0A}" type="slidenum">
              <a:rPr lang="en-GB" smtClean="0"/>
              <a:t>1</a:t>
            </a:fld>
            <a:endParaRPr lang="en-GB"/>
          </a:p>
        </p:txBody>
      </p:sp>
    </p:spTree>
    <p:extLst>
      <p:ext uri="{BB962C8B-B14F-4D97-AF65-F5344CB8AC3E}">
        <p14:creationId xmlns:p14="http://schemas.microsoft.com/office/powerpoint/2010/main" val="891594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Action 7 – initial pilot scheme but anything longer term coming out of it would need to consider the impact on NISEP</a:t>
            </a:r>
            <a:endParaRPr lang="en-GB" dirty="0"/>
          </a:p>
        </p:txBody>
      </p:sp>
      <p:sp>
        <p:nvSpPr>
          <p:cNvPr id="4" name="Slide Number Placeholder 3"/>
          <p:cNvSpPr>
            <a:spLocks noGrp="1"/>
          </p:cNvSpPr>
          <p:nvPr>
            <p:ph type="sldNum" sz="quarter" idx="10"/>
          </p:nvPr>
        </p:nvSpPr>
        <p:spPr/>
        <p:txBody>
          <a:bodyPr/>
          <a:lstStyle/>
          <a:p>
            <a:fld id="{71CECCDC-80AD-4F44-BCAC-D71497713B0A}" type="slidenum">
              <a:rPr lang="en-GB" smtClean="0"/>
              <a:t>10</a:t>
            </a:fld>
            <a:endParaRPr lang="en-GB"/>
          </a:p>
        </p:txBody>
      </p:sp>
    </p:spTree>
    <p:extLst>
      <p:ext uri="{BB962C8B-B14F-4D97-AF65-F5344CB8AC3E}">
        <p14:creationId xmlns:p14="http://schemas.microsoft.com/office/powerpoint/2010/main" val="22927975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Action 7 – initial pilot scheme but anything longer term coming out of it would need to consider the impact on NISEP</a:t>
            </a:r>
            <a:endParaRPr lang="en-GB" dirty="0"/>
          </a:p>
        </p:txBody>
      </p:sp>
      <p:sp>
        <p:nvSpPr>
          <p:cNvPr id="4" name="Slide Number Placeholder 3"/>
          <p:cNvSpPr>
            <a:spLocks noGrp="1"/>
          </p:cNvSpPr>
          <p:nvPr>
            <p:ph type="sldNum" sz="quarter" idx="10"/>
          </p:nvPr>
        </p:nvSpPr>
        <p:spPr/>
        <p:txBody>
          <a:bodyPr/>
          <a:lstStyle/>
          <a:p>
            <a:fld id="{71CECCDC-80AD-4F44-BCAC-D71497713B0A}" type="slidenum">
              <a:rPr lang="en-GB" smtClean="0"/>
              <a:t>11</a:t>
            </a:fld>
            <a:endParaRPr lang="en-GB"/>
          </a:p>
        </p:txBody>
      </p:sp>
    </p:spTree>
    <p:extLst>
      <p:ext uri="{BB962C8B-B14F-4D97-AF65-F5344CB8AC3E}">
        <p14:creationId xmlns:p14="http://schemas.microsoft.com/office/powerpoint/2010/main" val="22612278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Action 7 – initial pilot scheme but anything longer term coming out of it would need to consider the impact on NISEP</a:t>
            </a:r>
            <a:endParaRPr lang="en-GB" dirty="0"/>
          </a:p>
        </p:txBody>
      </p:sp>
      <p:sp>
        <p:nvSpPr>
          <p:cNvPr id="4" name="Slide Number Placeholder 3"/>
          <p:cNvSpPr>
            <a:spLocks noGrp="1"/>
          </p:cNvSpPr>
          <p:nvPr>
            <p:ph type="sldNum" sz="quarter" idx="10"/>
          </p:nvPr>
        </p:nvSpPr>
        <p:spPr/>
        <p:txBody>
          <a:bodyPr/>
          <a:lstStyle/>
          <a:p>
            <a:fld id="{71CECCDC-80AD-4F44-BCAC-D71497713B0A}" type="slidenum">
              <a:rPr lang="en-GB" smtClean="0"/>
              <a:t>12</a:t>
            </a:fld>
            <a:endParaRPr lang="en-GB"/>
          </a:p>
        </p:txBody>
      </p:sp>
    </p:spTree>
    <p:extLst>
      <p:ext uri="{BB962C8B-B14F-4D97-AF65-F5344CB8AC3E}">
        <p14:creationId xmlns:p14="http://schemas.microsoft.com/office/powerpoint/2010/main" val="36931377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Action 7 – initial pilot scheme but anything longer term coming out of it would need to consider the impact on NISEP</a:t>
            </a:r>
            <a:endParaRPr lang="en-GB" dirty="0"/>
          </a:p>
        </p:txBody>
      </p:sp>
      <p:sp>
        <p:nvSpPr>
          <p:cNvPr id="4" name="Slide Number Placeholder 3"/>
          <p:cNvSpPr>
            <a:spLocks noGrp="1"/>
          </p:cNvSpPr>
          <p:nvPr>
            <p:ph type="sldNum" sz="quarter" idx="10"/>
          </p:nvPr>
        </p:nvSpPr>
        <p:spPr/>
        <p:txBody>
          <a:bodyPr/>
          <a:lstStyle/>
          <a:p>
            <a:fld id="{71CECCDC-80AD-4F44-BCAC-D71497713B0A}" type="slidenum">
              <a:rPr lang="en-GB" smtClean="0"/>
              <a:t>13</a:t>
            </a:fld>
            <a:endParaRPr lang="en-GB"/>
          </a:p>
        </p:txBody>
      </p:sp>
    </p:spTree>
    <p:extLst>
      <p:ext uri="{BB962C8B-B14F-4D97-AF65-F5344CB8AC3E}">
        <p14:creationId xmlns:p14="http://schemas.microsoft.com/office/powerpoint/2010/main" val="811657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Action 7 – initial pilot scheme but anything longer term coming out of it would need to consider the impact on NISEP</a:t>
            </a:r>
            <a:endParaRPr lang="en-GB" dirty="0"/>
          </a:p>
        </p:txBody>
      </p:sp>
      <p:sp>
        <p:nvSpPr>
          <p:cNvPr id="4" name="Slide Number Placeholder 3"/>
          <p:cNvSpPr>
            <a:spLocks noGrp="1"/>
          </p:cNvSpPr>
          <p:nvPr>
            <p:ph type="sldNum" sz="quarter" idx="10"/>
          </p:nvPr>
        </p:nvSpPr>
        <p:spPr/>
        <p:txBody>
          <a:bodyPr/>
          <a:lstStyle/>
          <a:p>
            <a:fld id="{71CECCDC-80AD-4F44-BCAC-D71497713B0A}" type="slidenum">
              <a:rPr lang="en-GB" smtClean="0"/>
              <a:t>14</a:t>
            </a:fld>
            <a:endParaRPr lang="en-GB"/>
          </a:p>
        </p:txBody>
      </p:sp>
    </p:spTree>
    <p:extLst>
      <p:ext uri="{BB962C8B-B14F-4D97-AF65-F5344CB8AC3E}">
        <p14:creationId xmlns:p14="http://schemas.microsoft.com/office/powerpoint/2010/main" val="23853589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Action 7 – initial pilot scheme but anything longer term coming out of it would need to consider the impact on NISEP</a:t>
            </a:r>
            <a:endParaRPr lang="en-GB" dirty="0"/>
          </a:p>
        </p:txBody>
      </p:sp>
      <p:sp>
        <p:nvSpPr>
          <p:cNvPr id="4" name="Slide Number Placeholder 3"/>
          <p:cNvSpPr>
            <a:spLocks noGrp="1"/>
          </p:cNvSpPr>
          <p:nvPr>
            <p:ph type="sldNum" sz="quarter" idx="10"/>
          </p:nvPr>
        </p:nvSpPr>
        <p:spPr/>
        <p:txBody>
          <a:bodyPr/>
          <a:lstStyle/>
          <a:p>
            <a:fld id="{71CECCDC-80AD-4F44-BCAC-D71497713B0A}" type="slidenum">
              <a:rPr lang="en-GB" smtClean="0"/>
              <a:t>15</a:t>
            </a:fld>
            <a:endParaRPr lang="en-GB"/>
          </a:p>
        </p:txBody>
      </p:sp>
    </p:spTree>
    <p:extLst>
      <p:ext uri="{BB962C8B-B14F-4D97-AF65-F5344CB8AC3E}">
        <p14:creationId xmlns:p14="http://schemas.microsoft.com/office/powerpoint/2010/main" val="4093894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Action 7 – initial pilot scheme but anything longer term coming out of it would need to consider the impact on NISEP</a:t>
            </a:r>
            <a:endParaRPr lang="en-GB" dirty="0"/>
          </a:p>
        </p:txBody>
      </p:sp>
      <p:sp>
        <p:nvSpPr>
          <p:cNvPr id="4" name="Slide Number Placeholder 3"/>
          <p:cNvSpPr>
            <a:spLocks noGrp="1"/>
          </p:cNvSpPr>
          <p:nvPr>
            <p:ph type="sldNum" sz="quarter" idx="10"/>
          </p:nvPr>
        </p:nvSpPr>
        <p:spPr/>
        <p:txBody>
          <a:bodyPr/>
          <a:lstStyle/>
          <a:p>
            <a:fld id="{71CECCDC-80AD-4F44-BCAC-D71497713B0A}" type="slidenum">
              <a:rPr lang="en-GB" smtClean="0"/>
              <a:t>16</a:t>
            </a:fld>
            <a:endParaRPr lang="en-GB"/>
          </a:p>
        </p:txBody>
      </p:sp>
    </p:spTree>
    <p:extLst>
      <p:ext uri="{BB962C8B-B14F-4D97-AF65-F5344CB8AC3E}">
        <p14:creationId xmlns:p14="http://schemas.microsoft.com/office/powerpoint/2010/main" val="16358791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Action 7 – initial pilot scheme but anything longer term coming out of it would need to consider the impact on NISEP</a:t>
            </a:r>
            <a:endParaRPr lang="en-GB" dirty="0"/>
          </a:p>
        </p:txBody>
      </p:sp>
      <p:sp>
        <p:nvSpPr>
          <p:cNvPr id="4" name="Slide Number Placeholder 3"/>
          <p:cNvSpPr>
            <a:spLocks noGrp="1"/>
          </p:cNvSpPr>
          <p:nvPr>
            <p:ph type="sldNum" sz="quarter" idx="10"/>
          </p:nvPr>
        </p:nvSpPr>
        <p:spPr/>
        <p:txBody>
          <a:bodyPr/>
          <a:lstStyle/>
          <a:p>
            <a:fld id="{71CECCDC-80AD-4F44-BCAC-D71497713B0A}" type="slidenum">
              <a:rPr lang="en-GB" smtClean="0"/>
              <a:t>17</a:t>
            </a:fld>
            <a:endParaRPr lang="en-GB"/>
          </a:p>
        </p:txBody>
      </p:sp>
    </p:spTree>
    <p:extLst>
      <p:ext uri="{BB962C8B-B14F-4D97-AF65-F5344CB8AC3E}">
        <p14:creationId xmlns:p14="http://schemas.microsoft.com/office/powerpoint/2010/main" val="7219470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Action 7 – initial pilot scheme but anything longer term coming out of it would need to consider the impact on NISEP</a:t>
            </a:r>
            <a:endParaRPr lang="en-GB" dirty="0"/>
          </a:p>
        </p:txBody>
      </p:sp>
      <p:sp>
        <p:nvSpPr>
          <p:cNvPr id="4" name="Slide Number Placeholder 3"/>
          <p:cNvSpPr>
            <a:spLocks noGrp="1"/>
          </p:cNvSpPr>
          <p:nvPr>
            <p:ph type="sldNum" sz="quarter" idx="10"/>
          </p:nvPr>
        </p:nvSpPr>
        <p:spPr/>
        <p:txBody>
          <a:bodyPr/>
          <a:lstStyle/>
          <a:p>
            <a:fld id="{71CECCDC-80AD-4F44-BCAC-D71497713B0A}" type="slidenum">
              <a:rPr lang="en-GB" smtClean="0"/>
              <a:t>18</a:t>
            </a:fld>
            <a:endParaRPr lang="en-GB"/>
          </a:p>
        </p:txBody>
      </p:sp>
    </p:spTree>
    <p:extLst>
      <p:ext uri="{BB962C8B-B14F-4D97-AF65-F5344CB8AC3E}">
        <p14:creationId xmlns:p14="http://schemas.microsoft.com/office/powerpoint/2010/main" val="344655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Of the 22 actions 6 are specified as the UR having joint responsibility for their delivery</a:t>
            </a:r>
          </a:p>
          <a:p>
            <a:endParaRPr lang="en-GB" dirty="0"/>
          </a:p>
          <a:p>
            <a:r>
              <a:rPr lang="en-GB" dirty="0" smtClean="0"/>
              <a:t>However there are others where we are of the view that we should have direct involvement or input – one example being the One stop shop </a:t>
            </a:r>
          </a:p>
          <a:p>
            <a:endParaRPr lang="en-GB" dirty="0"/>
          </a:p>
          <a:p>
            <a:r>
              <a:rPr lang="en-GB" dirty="0" smtClean="0"/>
              <a:t>Action includes scoping options for delivery and funding model and we believe that UR should play a fundamental role in this action </a:t>
            </a:r>
          </a:p>
          <a:p>
            <a:r>
              <a:rPr lang="en-GB" dirty="0" smtClean="0"/>
              <a:t> </a:t>
            </a:r>
            <a:endParaRPr lang="en-GB" dirty="0"/>
          </a:p>
        </p:txBody>
      </p:sp>
      <p:sp>
        <p:nvSpPr>
          <p:cNvPr id="4" name="Slide Number Placeholder 3"/>
          <p:cNvSpPr>
            <a:spLocks noGrp="1"/>
          </p:cNvSpPr>
          <p:nvPr>
            <p:ph type="sldNum" sz="quarter" idx="10"/>
          </p:nvPr>
        </p:nvSpPr>
        <p:spPr/>
        <p:txBody>
          <a:bodyPr/>
          <a:lstStyle/>
          <a:p>
            <a:fld id="{71CECCDC-80AD-4F44-BCAC-D71497713B0A}" type="slidenum">
              <a:rPr lang="en-GB" smtClean="0"/>
              <a:t>2</a:t>
            </a:fld>
            <a:endParaRPr lang="en-GB"/>
          </a:p>
        </p:txBody>
      </p:sp>
    </p:spTree>
    <p:extLst>
      <p:ext uri="{BB962C8B-B14F-4D97-AF65-F5344CB8AC3E}">
        <p14:creationId xmlns:p14="http://schemas.microsoft.com/office/powerpoint/2010/main" val="2838678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next number of slides give a quick run through of the actions under the themes and who the responsible owner is</a:t>
            </a:r>
            <a:endParaRPr lang="en-GB" dirty="0"/>
          </a:p>
        </p:txBody>
      </p:sp>
      <p:sp>
        <p:nvSpPr>
          <p:cNvPr id="4" name="Slide Number Placeholder 3"/>
          <p:cNvSpPr>
            <a:spLocks noGrp="1"/>
          </p:cNvSpPr>
          <p:nvPr>
            <p:ph type="sldNum" sz="quarter" idx="10"/>
          </p:nvPr>
        </p:nvSpPr>
        <p:spPr/>
        <p:txBody>
          <a:bodyPr/>
          <a:lstStyle/>
          <a:p>
            <a:fld id="{71CECCDC-80AD-4F44-BCAC-D71497713B0A}" type="slidenum">
              <a:rPr lang="en-GB" smtClean="0"/>
              <a:t>3</a:t>
            </a:fld>
            <a:endParaRPr lang="en-GB"/>
          </a:p>
        </p:txBody>
      </p:sp>
    </p:spTree>
    <p:extLst>
      <p:ext uri="{BB962C8B-B14F-4D97-AF65-F5344CB8AC3E}">
        <p14:creationId xmlns:p14="http://schemas.microsoft.com/office/powerpoint/2010/main" val="2583330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CECCDC-80AD-4F44-BCAC-D71497713B0A}" type="slidenum">
              <a:rPr lang="en-GB" smtClean="0"/>
              <a:t>4</a:t>
            </a:fld>
            <a:endParaRPr lang="en-GB"/>
          </a:p>
        </p:txBody>
      </p:sp>
    </p:spTree>
    <p:extLst>
      <p:ext uri="{BB962C8B-B14F-4D97-AF65-F5344CB8AC3E}">
        <p14:creationId xmlns:p14="http://schemas.microsoft.com/office/powerpoint/2010/main" val="3021385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CECCDC-80AD-4F44-BCAC-D71497713B0A}" type="slidenum">
              <a:rPr lang="en-GB" smtClean="0"/>
              <a:t>5</a:t>
            </a:fld>
            <a:endParaRPr lang="en-GB"/>
          </a:p>
        </p:txBody>
      </p:sp>
    </p:spTree>
    <p:extLst>
      <p:ext uri="{BB962C8B-B14F-4D97-AF65-F5344CB8AC3E}">
        <p14:creationId xmlns:p14="http://schemas.microsoft.com/office/powerpoint/2010/main" val="68392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Action 7 – initial pilot scheme but anything longer term coming out of it would need to consider the impact on NISEP</a:t>
            </a:r>
            <a:endParaRPr lang="en-GB" dirty="0"/>
          </a:p>
        </p:txBody>
      </p:sp>
      <p:sp>
        <p:nvSpPr>
          <p:cNvPr id="4" name="Slide Number Placeholder 3"/>
          <p:cNvSpPr>
            <a:spLocks noGrp="1"/>
          </p:cNvSpPr>
          <p:nvPr>
            <p:ph type="sldNum" sz="quarter" idx="10"/>
          </p:nvPr>
        </p:nvSpPr>
        <p:spPr/>
        <p:txBody>
          <a:bodyPr/>
          <a:lstStyle/>
          <a:p>
            <a:fld id="{71CECCDC-80AD-4F44-BCAC-D71497713B0A}" type="slidenum">
              <a:rPr lang="en-GB" smtClean="0"/>
              <a:t>6</a:t>
            </a:fld>
            <a:endParaRPr lang="en-GB"/>
          </a:p>
        </p:txBody>
      </p:sp>
    </p:spTree>
    <p:extLst>
      <p:ext uri="{BB962C8B-B14F-4D97-AF65-F5344CB8AC3E}">
        <p14:creationId xmlns:p14="http://schemas.microsoft.com/office/powerpoint/2010/main" val="29392133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Action 7 – initial pilot scheme but anything longer term coming out of it would need to consider the impact on NISEP</a:t>
            </a:r>
            <a:endParaRPr lang="en-GB" dirty="0"/>
          </a:p>
        </p:txBody>
      </p:sp>
      <p:sp>
        <p:nvSpPr>
          <p:cNvPr id="4" name="Slide Number Placeholder 3"/>
          <p:cNvSpPr>
            <a:spLocks noGrp="1"/>
          </p:cNvSpPr>
          <p:nvPr>
            <p:ph type="sldNum" sz="quarter" idx="10"/>
          </p:nvPr>
        </p:nvSpPr>
        <p:spPr/>
        <p:txBody>
          <a:bodyPr/>
          <a:lstStyle/>
          <a:p>
            <a:fld id="{71CECCDC-80AD-4F44-BCAC-D71497713B0A}" type="slidenum">
              <a:rPr lang="en-GB" smtClean="0"/>
              <a:t>7</a:t>
            </a:fld>
            <a:endParaRPr lang="en-GB"/>
          </a:p>
        </p:txBody>
      </p:sp>
    </p:spTree>
    <p:extLst>
      <p:ext uri="{BB962C8B-B14F-4D97-AF65-F5344CB8AC3E}">
        <p14:creationId xmlns:p14="http://schemas.microsoft.com/office/powerpoint/2010/main" val="1679425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Action 7 – initial pilot scheme but anything longer term coming out of it would need to consider the impact on NISEP</a:t>
            </a:r>
            <a:endParaRPr lang="en-GB" dirty="0"/>
          </a:p>
        </p:txBody>
      </p:sp>
      <p:sp>
        <p:nvSpPr>
          <p:cNvPr id="4" name="Slide Number Placeholder 3"/>
          <p:cNvSpPr>
            <a:spLocks noGrp="1"/>
          </p:cNvSpPr>
          <p:nvPr>
            <p:ph type="sldNum" sz="quarter" idx="10"/>
          </p:nvPr>
        </p:nvSpPr>
        <p:spPr/>
        <p:txBody>
          <a:bodyPr/>
          <a:lstStyle/>
          <a:p>
            <a:fld id="{71CECCDC-80AD-4F44-BCAC-D71497713B0A}" type="slidenum">
              <a:rPr lang="en-GB" smtClean="0"/>
              <a:t>8</a:t>
            </a:fld>
            <a:endParaRPr lang="en-GB"/>
          </a:p>
        </p:txBody>
      </p:sp>
    </p:spTree>
    <p:extLst>
      <p:ext uri="{BB962C8B-B14F-4D97-AF65-F5344CB8AC3E}">
        <p14:creationId xmlns:p14="http://schemas.microsoft.com/office/powerpoint/2010/main" val="1256170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Action 7 – initial pilot scheme but anything longer term coming out of it would need to consider the impact on NISEP</a:t>
            </a:r>
            <a:endParaRPr lang="en-GB" dirty="0"/>
          </a:p>
        </p:txBody>
      </p:sp>
      <p:sp>
        <p:nvSpPr>
          <p:cNvPr id="4" name="Slide Number Placeholder 3"/>
          <p:cNvSpPr>
            <a:spLocks noGrp="1"/>
          </p:cNvSpPr>
          <p:nvPr>
            <p:ph type="sldNum" sz="quarter" idx="10"/>
          </p:nvPr>
        </p:nvSpPr>
        <p:spPr/>
        <p:txBody>
          <a:bodyPr/>
          <a:lstStyle/>
          <a:p>
            <a:fld id="{71CECCDC-80AD-4F44-BCAC-D71497713B0A}" type="slidenum">
              <a:rPr lang="en-GB" smtClean="0"/>
              <a:t>9</a:t>
            </a:fld>
            <a:endParaRPr lang="en-GB"/>
          </a:p>
        </p:txBody>
      </p:sp>
    </p:spTree>
    <p:extLst>
      <p:ext uri="{BB962C8B-B14F-4D97-AF65-F5344CB8AC3E}">
        <p14:creationId xmlns:p14="http://schemas.microsoft.com/office/powerpoint/2010/main" val="2543225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bk object 30">
            <a:extLst>
              <a:ext uri="{FF2B5EF4-FFF2-40B4-BE49-F238E27FC236}">
                <a16:creationId xmlns:a16="http://schemas.microsoft.com/office/drawing/2014/main" id="{21A8A885-FF2C-5441-877C-FB2832BFEED0}"/>
              </a:ext>
            </a:extLst>
          </p:cNvPr>
          <p:cNvSpPr/>
          <p:nvPr userDrawn="1"/>
        </p:nvSpPr>
        <p:spPr>
          <a:xfrm>
            <a:off x="0" y="5613354"/>
            <a:ext cx="9144000" cy="1253913"/>
          </a:xfrm>
          <a:custGeom>
            <a:avLst/>
            <a:gdLst/>
            <a:ahLst/>
            <a:cxnLst/>
            <a:rect l="l" t="t" r="r" b="b"/>
            <a:pathLst>
              <a:path w="9144000" h="940434">
                <a:moveTo>
                  <a:pt x="0" y="110072"/>
                </a:moveTo>
                <a:lnTo>
                  <a:pt x="0" y="940386"/>
                </a:lnTo>
                <a:lnTo>
                  <a:pt x="9144000" y="940386"/>
                </a:lnTo>
                <a:lnTo>
                  <a:pt x="9144000" y="489405"/>
                </a:lnTo>
                <a:lnTo>
                  <a:pt x="4220810" y="489405"/>
                </a:lnTo>
                <a:lnTo>
                  <a:pt x="3818744" y="485810"/>
                </a:lnTo>
                <a:lnTo>
                  <a:pt x="3412807" y="474797"/>
                </a:lnTo>
                <a:lnTo>
                  <a:pt x="2952366" y="453637"/>
                </a:lnTo>
                <a:lnTo>
                  <a:pt x="2488894" y="423303"/>
                </a:lnTo>
                <a:lnTo>
                  <a:pt x="2023378" y="383908"/>
                </a:lnTo>
                <a:lnTo>
                  <a:pt x="1556808" y="335564"/>
                </a:lnTo>
                <a:lnTo>
                  <a:pt x="1090171" y="278386"/>
                </a:lnTo>
                <a:lnTo>
                  <a:pt x="624455" y="212488"/>
                </a:lnTo>
                <a:lnTo>
                  <a:pt x="160649" y="137982"/>
                </a:lnTo>
                <a:lnTo>
                  <a:pt x="0" y="110072"/>
                </a:lnTo>
                <a:close/>
              </a:path>
              <a:path w="9144000" h="940434">
                <a:moveTo>
                  <a:pt x="9144000" y="0"/>
                </a:moveTo>
                <a:lnTo>
                  <a:pt x="8055517" y="161632"/>
                </a:lnTo>
                <a:lnTo>
                  <a:pt x="6996278" y="299053"/>
                </a:lnTo>
                <a:lnTo>
                  <a:pt x="6010083" y="407236"/>
                </a:lnTo>
                <a:lnTo>
                  <a:pt x="5682240" y="435450"/>
                </a:lnTo>
                <a:lnTo>
                  <a:pt x="5348909" y="457693"/>
                </a:lnTo>
                <a:lnTo>
                  <a:pt x="5010555" y="474019"/>
                </a:lnTo>
                <a:lnTo>
                  <a:pt x="4618312" y="485501"/>
                </a:lnTo>
                <a:lnTo>
                  <a:pt x="4220810" y="489405"/>
                </a:lnTo>
                <a:lnTo>
                  <a:pt x="9144000" y="489405"/>
                </a:lnTo>
                <a:lnTo>
                  <a:pt x="9144000" y="0"/>
                </a:lnTo>
                <a:close/>
              </a:path>
            </a:pathLst>
          </a:custGeom>
          <a:solidFill>
            <a:srgbClr val="A3C42E"/>
          </a:solidFill>
        </p:spPr>
        <p:txBody>
          <a:bodyPr wrap="square" lIns="0" tIns="0" rIns="0" bIns="0" rtlCol="0"/>
          <a:lstStyle/>
          <a:p>
            <a:endParaRPr sz="1350"/>
          </a:p>
        </p:txBody>
      </p:sp>
      <p:sp>
        <p:nvSpPr>
          <p:cNvPr id="8" name="bk object 31">
            <a:extLst>
              <a:ext uri="{FF2B5EF4-FFF2-40B4-BE49-F238E27FC236}">
                <a16:creationId xmlns:a16="http://schemas.microsoft.com/office/drawing/2014/main" id="{8B64004A-E077-7D48-BE08-96D669566CB7}"/>
              </a:ext>
            </a:extLst>
          </p:cNvPr>
          <p:cNvSpPr/>
          <p:nvPr userDrawn="1"/>
        </p:nvSpPr>
        <p:spPr>
          <a:xfrm>
            <a:off x="0" y="5405121"/>
            <a:ext cx="9144000" cy="866987"/>
          </a:xfrm>
          <a:custGeom>
            <a:avLst/>
            <a:gdLst/>
            <a:ahLst/>
            <a:cxnLst/>
            <a:rect l="l" t="t" r="r" b="b"/>
            <a:pathLst>
              <a:path w="9144000" h="650239">
                <a:moveTo>
                  <a:pt x="4481555" y="648970"/>
                </a:moveTo>
                <a:lnTo>
                  <a:pt x="3981509" y="648970"/>
                </a:lnTo>
                <a:lnTo>
                  <a:pt x="4031871" y="650240"/>
                </a:lnTo>
                <a:lnTo>
                  <a:pt x="4431930" y="650240"/>
                </a:lnTo>
                <a:lnTo>
                  <a:pt x="4481555" y="648970"/>
                </a:lnTo>
                <a:close/>
              </a:path>
              <a:path w="9144000" h="650239">
                <a:moveTo>
                  <a:pt x="4580529" y="647700"/>
                </a:moveTo>
                <a:lnTo>
                  <a:pt x="3880566" y="647700"/>
                </a:lnTo>
                <a:lnTo>
                  <a:pt x="3931073" y="648970"/>
                </a:lnTo>
                <a:lnTo>
                  <a:pt x="4531088" y="648970"/>
                </a:lnTo>
                <a:lnTo>
                  <a:pt x="4580529" y="647700"/>
                </a:lnTo>
                <a:close/>
              </a:path>
              <a:path w="9144000" h="650239">
                <a:moveTo>
                  <a:pt x="0" y="0"/>
                </a:moveTo>
                <a:lnTo>
                  <a:pt x="0" y="280670"/>
                </a:lnTo>
                <a:lnTo>
                  <a:pt x="73667" y="293370"/>
                </a:lnTo>
                <a:lnTo>
                  <a:pt x="124386" y="300990"/>
                </a:lnTo>
                <a:lnTo>
                  <a:pt x="226014" y="318770"/>
                </a:lnTo>
                <a:lnTo>
                  <a:pt x="276919" y="326390"/>
                </a:lnTo>
                <a:lnTo>
                  <a:pt x="327881" y="335280"/>
                </a:lnTo>
                <a:lnTo>
                  <a:pt x="481100" y="358140"/>
                </a:lnTo>
                <a:lnTo>
                  <a:pt x="532277" y="367030"/>
                </a:lnTo>
                <a:lnTo>
                  <a:pt x="686093" y="389890"/>
                </a:lnTo>
                <a:lnTo>
                  <a:pt x="737455" y="396240"/>
                </a:lnTo>
                <a:lnTo>
                  <a:pt x="840302" y="411480"/>
                </a:lnTo>
                <a:lnTo>
                  <a:pt x="891783" y="417830"/>
                </a:lnTo>
                <a:lnTo>
                  <a:pt x="943301" y="425450"/>
                </a:lnTo>
                <a:lnTo>
                  <a:pt x="994853" y="431800"/>
                </a:lnTo>
                <a:lnTo>
                  <a:pt x="1046438" y="439420"/>
                </a:lnTo>
                <a:lnTo>
                  <a:pt x="1408290" y="483870"/>
                </a:lnTo>
                <a:lnTo>
                  <a:pt x="1460070" y="488950"/>
                </a:lnTo>
                <a:lnTo>
                  <a:pt x="1511866" y="495300"/>
                </a:lnTo>
                <a:lnTo>
                  <a:pt x="1563677" y="500380"/>
                </a:lnTo>
                <a:lnTo>
                  <a:pt x="1615500" y="506730"/>
                </a:lnTo>
                <a:lnTo>
                  <a:pt x="1719177" y="516890"/>
                </a:lnTo>
                <a:lnTo>
                  <a:pt x="1771027" y="523240"/>
                </a:lnTo>
                <a:lnTo>
                  <a:pt x="1978462" y="543560"/>
                </a:lnTo>
                <a:lnTo>
                  <a:pt x="2030320" y="547370"/>
                </a:lnTo>
                <a:lnTo>
                  <a:pt x="2134024" y="557530"/>
                </a:lnTo>
                <a:lnTo>
                  <a:pt x="2185866" y="561340"/>
                </a:lnTo>
                <a:lnTo>
                  <a:pt x="2237698" y="566420"/>
                </a:lnTo>
                <a:lnTo>
                  <a:pt x="2393121" y="577850"/>
                </a:lnTo>
                <a:lnTo>
                  <a:pt x="2444898" y="582930"/>
                </a:lnTo>
                <a:lnTo>
                  <a:pt x="2496657" y="586740"/>
                </a:lnTo>
                <a:lnTo>
                  <a:pt x="2548396" y="589280"/>
                </a:lnTo>
                <a:lnTo>
                  <a:pt x="2703473" y="600710"/>
                </a:lnTo>
                <a:lnTo>
                  <a:pt x="2755113" y="603250"/>
                </a:lnTo>
                <a:lnTo>
                  <a:pt x="2806723" y="607060"/>
                </a:lnTo>
                <a:lnTo>
                  <a:pt x="2858303" y="609600"/>
                </a:lnTo>
                <a:lnTo>
                  <a:pt x="2909849" y="613410"/>
                </a:lnTo>
                <a:lnTo>
                  <a:pt x="3218336" y="628650"/>
                </a:lnTo>
                <a:lnTo>
                  <a:pt x="3269602" y="629920"/>
                </a:lnTo>
                <a:lnTo>
                  <a:pt x="3371989" y="635000"/>
                </a:lnTo>
                <a:lnTo>
                  <a:pt x="3423106" y="636270"/>
                </a:lnTo>
                <a:lnTo>
                  <a:pt x="3474171" y="638810"/>
                </a:lnTo>
                <a:lnTo>
                  <a:pt x="3829990" y="647700"/>
                </a:lnTo>
                <a:lnTo>
                  <a:pt x="4629875" y="647700"/>
                </a:lnTo>
                <a:lnTo>
                  <a:pt x="4875119" y="641350"/>
                </a:lnTo>
                <a:lnTo>
                  <a:pt x="4923858" y="638810"/>
                </a:lnTo>
                <a:lnTo>
                  <a:pt x="5021012" y="636270"/>
                </a:lnTo>
                <a:lnTo>
                  <a:pt x="5069424" y="633730"/>
                </a:lnTo>
                <a:lnTo>
                  <a:pt x="5117722" y="632460"/>
                </a:lnTo>
                <a:lnTo>
                  <a:pt x="5452496" y="614680"/>
                </a:lnTo>
                <a:lnTo>
                  <a:pt x="5499825" y="610870"/>
                </a:lnTo>
                <a:lnTo>
                  <a:pt x="5547025" y="608330"/>
                </a:lnTo>
                <a:lnTo>
                  <a:pt x="5594094" y="604520"/>
                </a:lnTo>
                <a:lnTo>
                  <a:pt x="5641030" y="601980"/>
                </a:lnTo>
                <a:lnTo>
                  <a:pt x="5965706" y="575310"/>
                </a:lnTo>
                <a:lnTo>
                  <a:pt x="6011513" y="570230"/>
                </a:lnTo>
                <a:lnTo>
                  <a:pt x="6057171" y="566420"/>
                </a:lnTo>
                <a:lnTo>
                  <a:pt x="6102677" y="561340"/>
                </a:lnTo>
                <a:lnTo>
                  <a:pt x="6156302" y="556260"/>
                </a:lnTo>
                <a:lnTo>
                  <a:pt x="6209787" y="549910"/>
                </a:lnTo>
                <a:lnTo>
                  <a:pt x="6249744" y="546100"/>
                </a:lnTo>
                <a:lnTo>
                  <a:pt x="4258076" y="546100"/>
                </a:lnTo>
                <a:lnTo>
                  <a:pt x="4208385" y="544830"/>
                </a:lnTo>
                <a:lnTo>
                  <a:pt x="4158631" y="544830"/>
                </a:lnTo>
                <a:lnTo>
                  <a:pt x="4108816" y="543560"/>
                </a:lnTo>
                <a:lnTo>
                  <a:pt x="4058942" y="543560"/>
                </a:lnTo>
                <a:lnTo>
                  <a:pt x="3758505" y="535940"/>
                </a:lnTo>
                <a:lnTo>
                  <a:pt x="3708244" y="533400"/>
                </a:lnTo>
                <a:lnTo>
                  <a:pt x="3657932" y="532130"/>
                </a:lnTo>
                <a:lnTo>
                  <a:pt x="3557160" y="527050"/>
                </a:lnTo>
                <a:lnTo>
                  <a:pt x="3506702" y="525780"/>
                </a:lnTo>
                <a:lnTo>
                  <a:pt x="3456198" y="523240"/>
                </a:lnTo>
                <a:lnTo>
                  <a:pt x="3405648" y="519430"/>
                </a:lnTo>
                <a:lnTo>
                  <a:pt x="3253738" y="511810"/>
                </a:lnTo>
                <a:lnTo>
                  <a:pt x="3101460" y="500380"/>
                </a:lnTo>
                <a:lnTo>
                  <a:pt x="3050624" y="497840"/>
                </a:lnTo>
                <a:lnTo>
                  <a:pt x="2999752" y="494030"/>
                </a:lnTo>
                <a:lnTo>
                  <a:pt x="2948844" y="488950"/>
                </a:lnTo>
                <a:lnTo>
                  <a:pt x="2846927" y="481330"/>
                </a:lnTo>
                <a:lnTo>
                  <a:pt x="2795920" y="476250"/>
                </a:lnTo>
                <a:lnTo>
                  <a:pt x="2744881" y="472440"/>
                </a:lnTo>
                <a:lnTo>
                  <a:pt x="2438064" y="441960"/>
                </a:lnTo>
                <a:lnTo>
                  <a:pt x="2386840" y="435610"/>
                </a:lnTo>
                <a:lnTo>
                  <a:pt x="2335594" y="430530"/>
                </a:lnTo>
                <a:lnTo>
                  <a:pt x="2027716" y="392430"/>
                </a:lnTo>
                <a:lnTo>
                  <a:pt x="1976346" y="384810"/>
                </a:lnTo>
                <a:lnTo>
                  <a:pt x="1924963" y="378460"/>
                </a:lnTo>
                <a:lnTo>
                  <a:pt x="1616448" y="332740"/>
                </a:lnTo>
                <a:lnTo>
                  <a:pt x="1565003" y="323850"/>
                </a:lnTo>
                <a:lnTo>
                  <a:pt x="1513554" y="316230"/>
                </a:lnTo>
                <a:lnTo>
                  <a:pt x="1462101" y="307340"/>
                </a:lnTo>
                <a:lnTo>
                  <a:pt x="1410647" y="299720"/>
                </a:lnTo>
                <a:lnTo>
                  <a:pt x="1307735" y="281940"/>
                </a:lnTo>
                <a:lnTo>
                  <a:pt x="1256280" y="271780"/>
                </a:lnTo>
                <a:lnTo>
                  <a:pt x="1153378" y="254000"/>
                </a:lnTo>
                <a:lnTo>
                  <a:pt x="1101933" y="243840"/>
                </a:lnTo>
                <a:lnTo>
                  <a:pt x="1050494" y="234950"/>
                </a:lnTo>
                <a:lnTo>
                  <a:pt x="844814" y="194310"/>
                </a:lnTo>
                <a:lnTo>
                  <a:pt x="793419" y="182880"/>
                </a:lnTo>
                <a:lnTo>
                  <a:pt x="742036" y="172720"/>
                </a:lnTo>
                <a:lnTo>
                  <a:pt x="690667" y="161290"/>
                </a:lnTo>
                <a:lnTo>
                  <a:pt x="639311" y="151130"/>
                </a:lnTo>
                <a:lnTo>
                  <a:pt x="382790" y="93980"/>
                </a:lnTo>
                <a:lnTo>
                  <a:pt x="331544" y="81280"/>
                </a:lnTo>
                <a:lnTo>
                  <a:pt x="280320" y="69850"/>
                </a:lnTo>
                <a:lnTo>
                  <a:pt x="24573" y="6350"/>
                </a:lnTo>
                <a:lnTo>
                  <a:pt x="0" y="0"/>
                </a:lnTo>
                <a:close/>
              </a:path>
              <a:path w="9144000" h="650239">
                <a:moveTo>
                  <a:pt x="9144000" y="107950"/>
                </a:moveTo>
                <a:lnTo>
                  <a:pt x="8779108" y="154940"/>
                </a:lnTo>
                <a:lnTo>
                  <a:pt x="8729606" y="160020"/>
                </a:lnTo>
                <a:lnTo>
                  <a:pt x="8481587" y="191770"/>
                </a:lnTo>
                <a:lnTo>
                  <a:pt x="8431875" y="196850"/>
                </a:lnTo>
                <a:lnTo>
                  <a:pt x="8282509" y="215900"/>
                </a:lnTo>
                <a:lnTo>
                  <a:pt x="8082781" y="238760"/>
                </a:lnTo>
                <a:lnTo>
                  <a:pt x="7982655" y="251460"/>
                </a:lnTo>
                <a:lnTo>
                  <a:pt x="6970082" y="365760"/>
                </a:lnTo>
                <a:lnTo>
                  <a:pt x="6867537" y="375920"/>
                </a:lnTo>
                <a:lnTo>
                  <a:pt x="6661650" y="398780"/>
                </a:lnTo>
                <a:lnTo>
                  <a:pt x="6558294" y="408940"/>
                </a:lnTo>
                <a:lnTo>
                  <a:pt x="6350722" y="431800"/>
                </a:lnTo>
                <a:lnTo>
                  <a:pt x="6246492" y="441960"/>
                </a:lnTo>
                <a:lnTo>
                  <a:pt x="6141956" y="453390"/>
                </a:lnTo>
                <a:lnTo>
                  <a:pt x="6089571" y="458470"/>
                </a:lnTo>
                <a:lnTo>
                  <a:pt x="6043051" y="463550"/>
                </a:lnTo>
                <a:lnTo>
                  <a:pt x="5996427" y="467360"/>
                </a:lnTo>
                <a:lnTo>
                  <a:pt x="5949700" y="472440"/>
                </a:lnTo>
                <a:lnTo>
                  <a:pt x="5902871" y="476250"/>
                </a:lnTo>
                <a:lnTo>
                  <a:pt x="5855942" y="481330"/>
                </a:lnTo>
                <a:lnTo>
                  <a:pt x="5572316" y="504190"/>
                </a:lnTo>
                <a:lnTo>
                  <a:pt x="5524713" y="506730"/>
                </a:lnTo>
                <a:lnTo>
                  <a:pt x="5477019" y="510540"/>
                </a:lnTo>
                <a:lnTo>
                  <a:pt x="5381360" y="515620"/>
                </a:lnTo>
                <a:lnTo>
                  <a:pt x="5333397" y="519430"/>
                </a:lnTo>
                <a:lnTo>
                  <a:pt x="5237210" y="524510"/>
                </a:lnTo>
                <a:lnTo>
                  <a:pt x="5188989" y="525780"/>
                </a:lnTo>
                <a:lnTo>
                  <a:pt x="5092295" y="530860"/>
                </a:lnTo>
                <a:lnTo>
                  <a:pt x="5043824" y="532130"/>
                </a:lnTo>
                <a:lnTo>
                  <a:pt x="4995273" y="534670"/>
                </a:lnTo>
                <a:lnTo>
                  <a:pt x="4897934" y="537210"/>
                </a:lnTo>
                <a:lnTo>
                  <a:pt x="4849147" y="539750"/>
                </a:lnTo>
                <a:lnTo>
                  <a:pt x="4751347" y="542290"/>
                </a:lnTo>
                <a:lnTo>
                  <a:pt x="4702335" y="542290"/>
                </a:lnTo>
                <a:lnTo>
                  <a:pt x="4604093" y="544830"/>
                </a:lnTo>
                <a:lnTo>
                  <a:pt x="4505568" y="544830"/>
                </a:lnTo>
                <a:lnTo>
                  <a:pt x="4456202" y="546100"/>
                </a:lnTo>
                <a:lnTo>
                  <a:pt x="6249744" y="546100"/>
                </a:lnTo>
                <a:lnTo>
                  <a:pt x="6316339" y="539750"/>
                </a:lnTo>
                <a:lnTo>
                  <a:pt x="6369410" y="533400"/>
                </a:lnTo>
                <a:lnTo>
                  <a:pt x="6422347" y="528320"/>
                </a:lnTo>
                <a:lnTo>
                  <a:pt x="6475152" y="521970"/>
                </a:lnTo>
                <a:lnTo>
                  <a:pt x="6527825" y="516890"/>
                </a:lnTo>
                <a:lnTo>
                  <a:pt x="6632786" y="504190"/>
                </a:lnTo>
                <a:lnTo>
                  <a:pt x="6685077" y="499110"/>
                </a:lnTo>
                <a:lnTo>
                  <a:pt x="6789289" y="486410"/>
                </a:lnTo>
                <a:lnTo>
                  <a:pt x="6841212" y="481330"/>
                </a:lnTo>
                <a:lnTo>
                  <a:pt x="7656935" y="379730"/>
                </a:lnTo>
                <a:lnTo>
                  <a:pt x="7707062" y="372110"/>
                </a:lnTo>
                <a:lnTo>
                  <a:pt x="7807047" y="359410"/>
                </a:lnTo>
                <a:lnTo>
                  <a:pt x="7856909" y="351790"/>
                </a:lnTo>
                <a:lnTo>
                  <a:pt x="7956376" y="339090"/>
                </a:lnTo>
                <a:lnTo>
                  <a:pt x="8005986" y="331470"/>
                </a:lnTo>
                <a:lnTo>
                  <a:pt x="8055515" y="325120"/>
                </a:lnTo>
                <a:lnTo>
                  <a:pt x="8104965" y="317500"/>
                </a:lnTo>
                <a:lnTo>
                  <a:pt x="8154339" y="311150"/>
                </a:lnTo>
                <a:lnTo>
                  <a:pt x="8203637" y="303530"/>
                </a:lnTo>
                <a:lnTo>
                  <a:pt x="8252862" y="297180"/>
                </a:lnTo>
                <a:lnTo>
                  <a:pt x="8302014" y="289560"/>
                </a:lnTo>
                <a:lnTo>
                  <a:pt x="8351096" y="283210"/>
                </a:lnTo>
                <a:lnTo>
                  <a:pt x="8400110" y="275590"/>
                </a:lnTo>
                <a:lnTo>
                  <a:pt x="8449056" y="269240"/>
                </a:lnTo>
                <a:lnTo>
                  <a:pt x="8546755" y="254000"/>
                </a:lnTo>
                <a:lnTo>
                  <a:pt x="8595511" y="247650"/>
                </a:lnTo>
                <a:lnTo>
                  <a:pt x="8741424" y="224790"/>
                </a:lnTo>
                <a:lnTo>
                  <a:pt x="8789949" y="218440"/>
                </a:lnTo>
                <a:lnTo>
                  <a:pt x="9031805" y="180340"/>
                </a:lnTo>
                <a:lnTo>
                  <a:pt x="9080034" y="173990"/>
                </a:lnTo>
                <a:lnTo>
                  <a:pt x="9144000" y="163830"/>
                </a:lnTo>
                <a:lnTo>
                  <a:pt x="9144000" y="107950"/>
                </a:lnTo>
                <a:close/>
              </a:path>
            </a:pathLst>
          </a:custGeom>
          <a:solidFill>
            <a:srgbClr val="878787"/>
          </a:solidFill>
        </p:spPr>
        <p:txBody>
          <a:bodyPr wrap="square" lIns="0" tIns="0" rIns="0" bIns="0" rtlCol="0"/>
          <a:lstStyle/>
          <a:p>
            <a:endParaRPr sz="1350"/>
          </a:p>
        </p:txBody>
      </p:sp>
      <p:sp>
        <p:nvSpPr>
          <p:cNvPr id="4" name="Holder 2">
            <a:extLst>
              <a:ext uri="{FF2B5EF4-FFF2-40B4-BE49-F238E27FC236}">
                <a16:creationId xmlns:a16="http://schemas.microsoft.com/office/drawing/2014/main" id="{FB579728-494C-1B40-A807-BBA4F1A594BC}"/>
              </a:ext>
            </a:extLst>
          </p:cNvPr>
          <p:cNvSpPr>
            <a:spLocks noGrp="1"/>
          </p:cNvSpPr>
          <p:nvPr>
            <p:ph type="title"/>
          </p:nvPr>
        </p:nvSpPr>
        <p:spPr>
          <a:xfrm>
            <a:off x="381000" y="2495694"/>
            <a:ext cx="8458200" cy="923330"/>
          </a:xfrm>
          <a:prstGeom prst="rect">
            <a:avLst/>
          </a:prstGeom>
        </p:spPr>
        <p:txBody>
          <a:bodyPr lIns="0" tIns="0" rIns="0" bIns="0"/>
          <a:lstStyle>
            <a:lvl1pPr algn="ctr">
              <a:defRPr sz="6000" b="0" i="0">
                <a:solidFill>
                  <a:srgbClr val="660066"/>
                </a:solidFill>
                <a:latin typeface="Arial"/>
                <a:cs typeface="Arial"/>
              </a:defRPr>
            </a:lvl1pPr>
          </a:lstStyle>
          <a:p>
            <a:r>
              <a:rPr lang="en-US" smtClean="0"/>
              <a:t>Click to edit Master title style</a:t>
            </a:r>
            <a:endParaRPr dirty="0"/>
          </a:p>
        </p:txBody>
      </p:sp>
    </p:spTree>
    <p:extLst>
      <p:ext uri="{BB962C8B-B14F-4D97-AF65-F5344CB8AC3E}">
        <p14:creationId xmlns:p14="http://schemas.microsoft.com/office/powerpoint/2010/main" val="2043270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bk object 32">
            <a:extLst>
              <a:ext uri="{FF2B5EF4-FFF2-40B4-BE49-F238E27FC236}">
                <a16:creationId xmlns:a16="http://schemas.microsoft.com/office/drawing/2014/main" id="{25EA7488-128D-F444-9556-1AE67472F775}"/>
              </a:ext>
            </a:extLst>
          </p:cNvPr>
          <p:cNvSpPr/>
          <p:nvPr userDrawn="1"/>
        </p:nvSpPr>
        <p:spPr>
          <a:xfrm>
            <a:off x="0" y="6438798"/>
            <a:ext cx="1059180" cy="419734"/>
          </a:xfrm>
          <a:custGeom>
            <a:avLst/>
            <a:gdLst/>
            <a:ahLst/>
            <a:cxnLst/>
            <a:rect l="l" t="t" r="r" b="b"/>
            <a:pathLst>
              <a:path w="1412240" h="419734">
                <a:moveTo>
                  <a:pt x="0" y="0"/>
                </a:moveTo>
                <a:lnTo>
                  <a:pt x="0" y="419201"/>
                </a:lnTo>
                <a:lnTo>
                  <a:pt x="1412235" y="419201"/>
                </a:lnTo>
                <a:lnTo>
                  <a:pt x="969442" y="297417"/>
                </a:lnTo>
                <a:lnTo>
                  <a:pt x="568284" y="179536"/>
                </a:lnTo>
                <a:lnTo>
                  <a:pt x="169456" y="55106"/>
                </a:lnTo>
                <a:lnTo>
                  <a:pt x="0" y="0"/>
                </a:lnTo>
                <a:close/>
              </a:path>
            </a:pathLst>
          </a:custGeom>
          <a:solidFill>
            <a:srgbClr val="A3C42E"/>
          </a:solidFill>
        </p:spPr>
        <p:txBody>
          <a:bodyPr wrap="square" lIns="0" tIns="0" rIns="0" bIns="0" rtlCol="0"/>
          <a:lstStyle/>
          <a:p>
            <a:endParaRPr sz="1350"/>
          </a:p>
        </p:txBody>
      </p:sp>
      <p:sp>
        <p:nvSpPr>
          <p:cNvPr id="8" name="bk object 33">
            <a:extLst>
              <a:ext uri="{FF2B5EF4-FFF2-40B4-BE49-F238E27FC236}">
                <a16:creationId xmlns:a16="http://schemas.microsoft.com/office/drawing/2014/main" id="{065E05CA-EEEC-914E-B649-CE44DC05ED7B}"/>
              </a:ext>
            </a:extLst>
          </p:cNvPr>
          <p:cNvSpPr/>
          <p:nvPr userDrawn="1"/>
        </p:nvSpPr>
        <p:spPr>
          <a:xfrm>
            <a:off x="0" y="6162714"/>
            <a:ext cx="1515428" cy="695325"/>
          </a:xfrm>
          <a:custGeom>
            <a:avLst/>
            <a:gdLst/>
            <a:ahLst/>
            <a:cxnLst/>
            <a:rect l="l" t="t" r="r" b="b"/>
            <a:pathLst>
              <a:path w="2020570" h="695325">
                <a:moveTo>
                  <a:pt x="0" y="0"/>
                </a:moveTo>
                <a:lnTo>
                  <a:pt x="0" y="282579"/>
                </a:lnTo>
                <a:lnTo>
                  <a:pt x="131896" y="325049"/>
                </a:lnTo>
                <a:lnTo>
                  <a:pt x="527310" y="447513"/>
                </a:lnTo>
                <a:lnTo>
                  <a:pt x="976540" y="578125"/>
                </a:lnTo>
                <a:lnTo>
                  <a:pt x="1408052" y="695286"/>
                </a:lnTo>
                <a:lnTo>
                  <a:pt x="2020011" y="695286"/>
                </a:lnTo>
                <a:lnTo>
                  <a:pt x="1754237" y="619462"/>
                </a:lnTo>
                <a:lnTo>
                  <a:pt x="1455830" y="528910"/>
                </a:lnTo>
                <a:lnTo>
                  <a:pt x="1158064" y="432725"/>
                </a:lnTo>
                <a:lnTo>
                  <a:pt x="910593" y="348244"/>
                </a:lnTo>
                <a:lnTo>
                  <a:pt x="663880" y="259809"/>
                </a:lnTo>
                <a:lnTo>
                  <a:pt x="418069" y="167400"/>
                </a:lnTo>
                <a:lnTo>
                  <a:pt x="173302" y="70998"/>
                </a:lnTo>
                <a:lnTo>
                  <a:pt x="0" y="0"/>
                </a:lnTo>
                <a:close/>
              </a:path>
            </a:pathLst>
          </a:custGeom>
          <a:solidFill>
            <a:srgbClr val="878787"/>
          </a:solidFill>
        </p:spPr>
        <p:txBody>
          <a:bodyPr wrap="square" lIns="0" tIns="0" rIns="0" bIns="0" rtlCol="0"/>
          <a:lstStyle/>
          <a:p>
            <a:endParaRPr sz="1350"/>
          </a:p>
        </p:txBody>
      </p:sp>
    </p:spTree>
    <p:extLst>
      <p:ext uri="{BB962C8B-B14F-4D97-AF65-F5344CB8AC3E}">
        <p14:creationId xmlns:p14="http://schemas.microsoft.com/office/powerpoint/2010/main" val="24820906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9144000" cy="847344"/>
          </a:xfrm>
          <a:prstGeom prst="rect">
            <a:avLst/>
          </a:prstGeom>
        </p:spPr>
      </p:pic>
      <p:pic>
        <p:nvPicPr>
          <p:cNvPr id="3" name="Picture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843464" y="77021"/>
            <a:ext cx="2107106" cy="522073"/>
          </a:xfrm>
          <a:prstGeom prst="rect">
            <a:avLst/>
          </a:prstGeom>
        </p:spPr>
      </p:pic>
    </p:spTree>
    <p:extLst>
      <p:ext uri="{BB962C8B-B14F-4D97-AF65-F5344CB8AC3E}">
        <p14:creationId xmlns:p14="http://schemas.microsoft.com/office/powerpoint/2010/main" val="2075844259"/>
      </p:ext>
    </p:extLst>
  </p:cSld>
  <p:clrMap bg1="lt1" tx1="dk1" bg2="lt2" tx2="dk2" accent1="accent1" accent2="accent2" accent3="accent3" accent4="accent4" accent5="accent5" accent6="accent6" hlink="hlink" folHlink="folHlink"/>
  <p:sldLayoutIdLst>
    <p:sldLayoutId id="2147483663" r:id="rId1"/>
    <p:sldLayoutId id="2147483650"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a16="http://schemas.microsoft.com/office/drawing/2014/main" id="{B7FC1E1F-3A21-C148-B4C1-1FF7049FF26F}"/>
              </a:ext>
            </a:extLst>
          </p:cNvPr>
          <p:cNvSpPr txBox="1">
            <a:spLocks/>
          </p:cNvSpPr>
          <p:nvPr/>
        </p:nvSpPr>
        <p:spPr>
          <a:xfrm>
            <a:off x="628650" y="2320738"/>
            <a:ext cx="7905750" cy="5604098"/>
          </a:xfrm>
          <a:prstGeom prst="rect">
            <a:avLst/>
          </a:prstGeom>
        </p:spPr>
        <p:txBody>
          <a:bodyPr vert="horz" wrap="square" lIns="0" tIns="12700"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ts val="7159"/>
              </a:lnSpc>
              <a:spcBef>
                <a:spcPts val="100"/>
              </a:spcBef>
              <a:buNone/>
            </a:pPr>
            <a:r>
              <a:rPr lang="en-GB" spc="-50" dirty="0" smtClean="0">
                <a:latin typeface="Arial" panose="020B0604020202020204" pitchFamily="34" charset="0"/>
                <a:cs typeface="Arial" panose="020B0604020202020204" pitchFamily="34" charset="0"/>
              </a:rPr>
              <a:t>Qualitative Research on</a:t>
            </a:r>
          </a:p>
          <a:p>
            <a:pPr marL="0" indent="0" algn="ctr">
              <a:lnSpc>
                <a:spcPts val="7159"/>
              </a:lnSpc>
              <a:spcBef>
                <a:spcPts val="100"/>
              </a:spcBef>
              <a:buNone/>
            </a:pPr>
            <a:r>
              <a:rPr lang="en-GB" spc="-50" dirty="0" smtClean="0">
                <a:latin typeface="Arial" panose="020B0604020202020204" pitchFamily="34" charset="0"/>
                <a:cs typeface="Arial" panose="020B0604020202020204" pitchFamily="34" charset="0"/>
              </a:rPr>
              <a:t>Barriers to </a:t>
            </a:r>
            <a:r>
              <a:rPr lang="en-GB" spc="-50" dirty="0" smtClean="0">
                <a:latin typeface="Arial" panose="020B0604020202020204" pitchFamily="34" charset="0"/>
                <a:cs typeface="Arial" panose="020B0604020202020204" pitchFamily="34" charset="0"/>
              </a:rPr>
              <a:t>consumer </a:t>
            </a:r>
            <a:r>
              <a:rPr lang="en-GB" spc="-50" dirty="0">
                <a:latin typeface="Arial" panose="020B0604020202020204" pitchFamily="34" charset="0"/>
                <a:cs typeface="Arial" panose="020B0604020202020204" pitchFamily="34" charset="0"/>
              </a:rPr>
              <a:t>e</a:t>
            </a:r>
            <a:r>
              <a:rPr lang="en-GB" spc="-50" dirty="0" smtClean="0">
                <a:latin typeface="Arial" panose="020B0604020202020204" pitchFamily="34" charset="0"/>
                <a:cs typeface="Arial" panose="020B0604020202020204" pitchFamily="34" charset="0"/>
              </a:rPr>
              <a:t>ngagement </a:t>
            </a:r>
            <a:r>
              <a:rPr lang="en-GB" spc="-50" dirty="0" smtClean="0">
                <a:latin typeface="Arial" panose="020B0604020202020204" pitchFamily="34" charset="0"/>
                <a:cs typeface="Arial" panose="020B0604020202020204" pitchFamily="34" charset="0"/>
              </a:rPr>
              <a:t>with </a:t>
            </a:r>
            <a:r>
              <a:rPr lang="en-GB" spc="-50" dirty="0" smtClean="0">
                <a:latin typeface="Arial" panose="020B0604020202020204" pitchFamily="34" charset="0"/>
                <a:cs typeface="Arial" panose="020B0604020202020204" pitchFamily="34" charset="0"/>
              </a:rPr>
              <a:t>decarbonisation and the energy </a:t>
            </a:r>
            <a:r>
              <a:rPr lang="en-GB" spc="-50" dirty="0">
                <a:latin typeface="Arial" panose="020B0604020202020204" pitchFamily="34" charset="0"/>
                <a:cs typeface="Arial" panose="020B0604020202020204" pitchFamily="34" charset="0"/>
              </a:rPr>
              <a:t>t</a:t>
            </a:r>
            <a:r>
              <a:rPr lang="en-GB" spc="-50" dirty="0" smtClean="0">
                <a:latin typeface="Arial" panose="020B0604020202020204" pitchFamily="34" charset="0"/>
                <a:cs typeface="Arial" panose="020B0604020202020204" pitchFamily="34" charset="0"/>
              </a:rPr>
              <a:t>ransition </a:t>
            </a:r>
            <a:endParaRPr lang="en-GB" spc="-50" dirty="0" smtClean="0">
              <a:latin typeface="Arial" panose="020B0604020202020204" pitchFamily="34" charset="0"/>
              <a:cs typeface="Arial" panose="020B0604020202020204" pitchFamily="34" charset="0"/>
            </a:endParaRPr>
          </a:p>
          <a:p>
            <a:pPr marL="0" indent="0" algn="ctr">
              <a:lnSpc>
                <a:spcPts val="7159"/>
              </a:lnSpc>
              <a:spcBef>
                <a:spcPts val="100"/>
              </a:spcBef>
              <a:buNone/>
            </a:pPr>
            <a:endParaRPr lang="en-GB" sz="6000" spc="-50" dirty="0">
              <a:latin typeface="Arial" panose="020B0604020202020204" pitchFamily="34" charset="0"/>
              <a:cs typeface="Arial" panose="020B0604020202020204" pitchFamily="34" charset="0"/>
            </a:endParaRPr>
          </a:p>
          <a:p>
            <a:pPr marL="0" indent="0" algn="ctr">
              <a:lnSpc>
                <a:spcPts val="7159"/>
              </a:lnSpc>
              <a:spcBef>
                <a:spcPts val="100"/>
              </a:spcBef>
              <a:buNone/>
            </a:pPr>
            <a:r>
              <a:rPr lang="en-GB" sz="2000" spc="-50" dirty="0" smtClean="0">
                <a:latin typeface="Arial" panose="020B0604020202020204" pitchFamily="34" charset="0"/>
                <a:cs typeface="Arial" panose="020B0604020202020204" pitchFamily="34" charset="0"/>
              </a:rPr>
              <a:t>Stakeholder </a:t>
            </a:r>
            <a:r>
              <a:rPr lang="en-GB" sz="2000" spc="-50" dirty="0" smtClean="0">
                <a:latin typeface="Arial" panose="020B0604020202020204" pitchFamily="34" charset="0"/>
                <a:cs typeface="Arial" panose="020B0604020202020204" pitchFamily="34" charset="0"/>
              </a:rPr>
              <a:t>briefing </a:t>
            </a:r>
            <a:r>
              <a:rPr lang="en-GB" sz="2000" spc="-50" dirty="0" smtClean="0">
                <a:latin typeface="Arial" panose="020B0604020202020204" pitchFamily="34" charset="0"/>
                <a:cs typeface="Arial" panose="020B0604020202020204" pitchFamily="34" charset="0"/>
              </a:rPr>
              <a:t>June 2022</a:t>
            </a:r>
          </a:p>
          <a:p>
            <a:pPr marL="0" indent="0" algn="ctr">
              <a:lnSpc>
                <a:spcPts val="7159"/>
              </a:lnSpc>
              <a:spcBef>
                <a:spcPts val="100"/>
              </a:spcBef>
              <a:buNone/>
            </a:pPr>
            <a:endParaRPr lang="en-GB" sz="2000" spc="-5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1273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Barriers to </a:t>
            </a:r>
            <a:r>
              <a:rPr lang="en-US" sz="2800" b="1" spc="-5" dirty="0">
                <a:latin typeface="Arial"/>
                <a:cs typeface="Arial"/>
              </a:rPr>
              <a:t>E</a:t>
            </a:r>
            <a:r>
              <a:rPr lang="en-US" sz="2800" b="1" spc="-5" dirty="0" smtClean="0">
                <a:latin typeface="Arial"/>
                <a:cs typeface="Arial"/>
              </a:rPr>
              <a:t>nergy Transition </a:t>
            </a:r>
            <a:endParaRPr dirty="0">
              <a:latin typeface="Arial"/>
              <a:cs typeface="Arial"/>
            </a:endParaRPr>
          </a:p>
        </p:txBody>
      </p:sp>
      <p:sp>
        <p:nvSpPr>
          <p:cNvPr id="3" name="TextBox 2"/>
          <p:cNvSpPr txBox="1"/>
          <p:nvPr/>
        </p:nvSpPr>
        <p:spPr>
          <a:xfrm>
            <a:off x="8763001" y="6548021"/>
            <a:ext cx="381000" cy="276999"/>
          </a:xfrm>
          <a:prstGeom prst="rect">
            <a:avLst/>
          </a:prstGeom>
          <a:noFill/>
        </p:spPr>
        <p:txBody>
          <a:bodyPr wrap="square" rtlCol="0">
            <a:spAutoFit/>
          </a:bodyPr>
          <a:lstStyle/>
          <a:p>
            <a:fld id="{C4D1F7F5-DD94-4A18-8952-7F87C5835704}" type="slidenum">
              <a:rPr lang="en-GB" sz="1200">
                <a:latin typeface="Arial" panose="020B0604020202020204" pitchFamily="34" charset="0"/>
                <a:cs typeface="Arial" panose="020B0604020202020204" pitchFamily="34" charset="0"/>
              </a:rPr>
              <a:pPr/>
              <a:t>10</a:t>
            </a:fld>
            <a:endParaRPr lang="en-GB" sz="1200" dirty="0">
              <a:latin typeface="Arial" panose="020B0604020202020204" pitchFamily="34" charset="0"/>
              <a:cs typeface="Arial" panose="020B0604020202020204" pitchFamily="34" charset="0"/>
            </a:endParaRPr>
          </a:p>
        </p:txBody>
      </p:sp>
      <p:sp>
        <p:nvSpPr>
          <p:cNvPr id="4" name="TextBox 3"/>
          <p:cNvSpPr txBox="1"/>
          <p:nvPr/>
        </p:nvSpPr>
        <p:spPr>
          <a:xfrm>
            <a:off x="527300" y="2139696"/>
            <a:ext cx="8283325" cy="5264005"/>
          </a:xfrm>
          <a:prstGeom prst="rect">
            <a:avLst/>
          </a:prstGeom>
          <a:noFill/>
        </p:spPr>
        <p:txBody>
          <a:bodyPr wrap="square" rtlCol="0">
            <a:spAutoFit/>
          </a:bodyPr>
          <a:lstStyle/>
          <a:p>
            <a:pPr marL="0" lvl="1" defTabSz="914400">
              <a:lnSpc>
                <a:spcPct val="90000"/>
              </a:lnSpc>
              <a:spcBef>
                <a:spcPts val="500"/>
              </a:spcBef>
              <a:spcAft>
                <a:spcPts val="1200"/>
              </a:spcAft>
              <a:buClr>
                <a:srgbClr val="000000"/>
              </a:buClr>
            </a:pPr>
            <a:r>
              <a:rPr lang="en-GB" b="1" dirty="0" smtClean="0">
                <a:latin typeface="Arial" panose="020B0604020202020204" pitchFamily="34" charset="0"/>
                <a:cs typeface="Arial" panose="020B0604020202020204" pitchFamily="34" charset="0"/>
              </a:rPr>
              <a:t>General across all </a:t>
            </a:r>
            <a:r>
              <a:rPr lang="en-GB" b="1" dirty="0" smtClean="0">
                <a:latin typeface="Arial" panose="020B0604020202020204" pitchFamily="34" charset="0"/>
                <a:cs typeface="Arial" panose="020B0604020202020204" pitchFamily="34" charset="0"/>
              </a:rPr>
              <a:t>groups</a:t>
            </a:r>
            <a:r>
              <a:rPr lang="en-GB" b="1" dirty="0" smtClean="0">
                <a:latin typeface="Arial" panose="020B0604020202020204" pitchFamily="34" charset="0"/>
                <a:cs typeface="Arial" panose="020B0604020202020204" pitchFamily="34" charset="0"/>
              </a:rPr>
              <a:t>:</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smtClean="0">
                <a:solidFill>
                  <a:srgbClr val="92D050"/>
                </a:solidFill>
                <a:latin typeface="Arial" panose="020B0604020202020204" pitchFamily="34" charset="0"/>
                <a:cs typeface="Arial" panose="020B0604020202020204" pitchFamily="34" charset="0"/>
              </a:rPr>
              <a:t>Lack </a:t>
            </a:r>
            <a:r>
              <a:rPr lang="en-GB" dirty="0">
                <a:solidFill>
                  <a:srgbClr val="92D050"/>
                </a:solidFill>
                <a:latin typeface="Arial" panose="020B0604020202020204" pitchFamily="34" charset="0"/>
                <a:cs typeface="Arial" panose="020B0604020202020204" pitchFamily="34" charset="0"/>
              </a:rPr>
              <a:t>of energy literacy on what options are most appropriate for consumer’s own </a:t>
            </a:r>
            <a:r>
              <a:rPr lang="en-GB" dirty="0" smtClean="0">
                <a:solidFill>
                  <a:srgbClr val="92D050"/>
                </a:solidFill>
                <a:latin typeface="Arial" panose="020B0604020202020204" pitchFamily="34" charset="0"/>
                <a:cs typeface="Arial" panose="020B0604020202020204" pitchFamily="34" charset="0"/>
              </a:rPr>
              <a:t>circumstances</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smtClean="0">
                <a:solidFill>
                  <a:srgbClr val="92D050"/>
                </a:solidFill>
                <a:latin typeface="Arial" panose="020B0604020202020204" pitchFamily="34" charset="0"/>
                <a:cs typeface="Arial" panose="020B0604020202020204" pitchFamily="34" charset="0"/>
              </a:rPr>
              <a:t>Lack </a:t>
            </a:r>
            <a:r>
              <a:rPr lang="en-GB" dirty="0">
                <a:solidFill>
                  <a:srgbClr val="92D050"/>
                </a:solidFill>
                <a:latin typeface="Arial" panose="020B0604020202020204" pitchFamily="34" charset="0"/>
                <a:cs typeface="Arial" panose="020B0604020202020204" pitchFamily="34" charset="0"/>
              </a:rPr>
              <a:t>of trust in technology, suppliers, and </a:t>
            </a:r>
            <a:r>
              <a:rPr lang="en-GB" dirty="0" smtClean="0">
                <a:solidFill>
                  <a:srgbClr val="92D050"/>
                </a:solidFill>
                <a:latin typeface="Arial" panose="020B0604020202020204" pitchFamily="34" charset="0"/>
                <a:cs typeface="Arial" panose="020B0604020202020204" pitchFamily="34" charset="0"/>
              </a:rPr>
              <a:t>regulation of associated activities</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Upfront </a:t>
            </a:r>
            <a:r>
              <a:rPr lang="en-GB" dirty="0" smtClean="0">
                <a:solidFill>
                  <a:srgbClr val="92D050"/>
                </a:solidFill>
                <a:latin typeface="Arial" panose="020B0604020202020204" pitchFamily="34" charset="0"/>
                <a:cs typeface="Arial" panose="020B0604020202020204" pitchFamily="34" charset="0"/>
              </a:rPr>
              <a:t>costs</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smtClean="0">
                <a:solidFill>
                  <a:srgbClr val="92D050"/>
                </a:solidFill>
                <a:latin typeface="Arial" panose="020B0604020202020204" pitchFamily="34" charset="0"/>
                <a:cs typeface="Arial" panose="020B0604020202020204" pitchFamily="34" charset="0"/>
              </a:rPr>
              <a:t>Disruption </a:t>
            </a:r>
            <a:r>
              <a:rPr lang="en-GB" dirty="0">
                <a:solidFill>
                  <a:srgbClr val="92D050"/>
                </a:solidFill>
                <a:latin typeface="Arial" panose="020B0604020202020204" pitchFamily="34" charset="0"/>
                <a:cs typeface="Arial" panose="020B0604020202020204" pitchFamily="34" charset="0"/>
              </a:rPr>
              <a:t>t</a:t>
            </a:r>
            <a:r>
              <a:rPr lang="en-GB" dirty="0" smtClean="0">
                <a:solidFill>
                  <a:srgbClr val="92D050"/>
                </a:solidFill>
                <a:latin typeface="Arial" panose="020B0604020202020204" pitchFamily="34" charset="0"/>
                <a:cs typeface="Arial" panose="020B0604020202020204" pitchFamily="34" charset="0"/>
              </a:rPr>
              <a:t>o household fabric</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92D050"/>
              </a:solidFill>
              <a:latin typeface="Arial" panose="020B0604020202020204" pitchFamily="34" charset="0"/>
              <a:cs typeface="Arial" panose="020B0604020202020204" pitchFamily="34" charset="0"/>
            </a:endParaRPr>
          </a:p>
          <a:p>
            <a:pPr marL="685800" lvl="2"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smtClean="0">
              <a:solidFill>
                <a:srgbClr val="92D050"/>
              </a:solidFill>
              <a:latin typeface="Arial" panose="020B0604020202020204" pitchFamily="34" charset="0"/>
              <a:cs typeface="Arial" panose="020B0604020202020204" pitchFamily="34" charset="0"/>
            </a:endParaRPr>
          </a:p>
          <a:p>
            <a:pPr marL="742950" lvl="2" indent="-285750" defTabSz="914400">
              <a:lnSpc>
                <a:spcPct val="90000"/>
              </a:lnSpc>
              <a:spcBef>
                <a:spcPts val="500"/>
              </a:spcBef>
              <a:spcAft>
                <a:spcPts val="1200"/>
              </a:spcAft>
              <a:buClr>
                <a:srgbClr val="000000"/>
              </a:buClr>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6761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Barriers to </a:t>
            </a:r>
            <a:r>
              <a:rPr lang="en-US" sz="2800" b="1" spc="-5" dirty="0">
                <a:latin typeface="Arial"/>
                <a:cs typeface="Arial"/>
              </a:rPr>
              <a:t>E</a:t>
            </a:r>
            <a:r>
              <a:rPr lang="en-US" sz="2800" b="1" spc="-5" dirty="0" smtClean="0">
                <a:latin typeface="Arial"/>
                <a:cs typeface="Arial"/>
              </a:rPr>
              <a:t>nergy Transition </a:t>
            </a:r>
            <a:endParaRPr dirty="0">
              <a:latin typeface="Arial"/>
              <a:cs typeface="Arial"/>
            </a:endParaRPr>
          </a:p>
        </p:txBody>
      </p:sp>
      <p:sp>
        <p:nvSpPr>
          <p:cNvPr id="3" name="TextBox 2"/>
          <p:cNvSpPr txBox="1"/>
          <p:nvPr/>
        </p:nvSpPr>
        <p:spPr>
          <a:xfrm>
            <a:off x="8763001" y="6548021"/>
            <a:ext cx="381000" cy="276999"/>
          </a:xfrm>
          <a:prstGeom prst="rect">
            <a:avLst/>
          </a:prstGeom>
          <a:noFill/>
        </p:spPr>
        <p:txBody>
          <a:bodyPr wrap="square" rtlCol="0">
            <a:spAutoFit/>
          </a:bodyPr>
          <a:lstStyle/>
          <a:p>
            <a:fld id="{C4D1F7F5-DD94-4A18-8952-7F87C5835704}" type="slidenum">
              <a:rPr lang="en-GB" sz="1200">
                <a:latin typeface="Arial" panose="020B0604020202020204" pitchFamily="34" charset="0"/>
                <a:cs typeface="Arial" panose="020B0604020202020204" pitchFamily="34" charset="0"/>
              </a:rPr>
              <a:pPr/>
              <a:t>11</a:t>
            </a:fld>
            <a:endParaRPr lang="en-GB" sz="1200" dirty="0">
              <a:latin typeface="Arial" panose="020B0604020202020204" pitchFamily="34" charset="0"/>
              <a:cs typeface="Arial" panose="020B0604020202020204" pitchFamily="34" charset="0"/>
            </a:endParaRPr>
          </a:p>
        </p:txBody>
      </p:sp>
      <p:sp>
        <p:nvSpPr>
          <p:cNvPr id="4" name="TextBox 3"/>
          <p:cNvSpPr txBox="1"/>
          <p:nvPr/>
        </p:nvSpPr>
        <p:spPr>
          <a:xfrm>
            <a:off x="527300" y="2139696"/>
            <a:ext cx="8283325" cy="5845703"/>
          </a:xfrm>
          <a:prstGeom prst="rect">
            <a:avLst/>
          </a:prstGeom>
          <a:noFill/>
        </p:spPr>
        <p:txBody>
          <a:bodyPr wrap="square" rtlCol="0">
            <a:spAutoFit/>
          </a:bodyPr>
          <a:lstStyle/>
          <a:p>
            <a:pPr marL="0" lvl="1" defTabSz="914400">
              <a:lnSpc>
                <a:spcPct val="90000"/>
              </a:lnSpc>
              <a:spcBef>
                <a:spcPts val="500"/>
              </a:spcBef>
              <a:spcAft>
                <a:spcPts val="1200"/>
              </a:spcAft>
              <a:buClr>
                <a:srgbClr val="000000"/>
              </a:buClr>
            </a:pPr>
            <a:r>
              <a:rPr lang="en-GB" b="1" dirty="0" smtClean="0">
                <a:latin typeface="Arial" panose="020B0604020202020204" pitchFamily="34" charset="0"/>
                <a:cs typeface="Arial" panose="020B0604020202020204" pitchFamily="34" charset="0"/>
              </a:rPr>
              <a:t>Specific </a:t>
            </a:r>
            <a:r>
              <a:rPr lang="en-GB" b="1" dirty="0" smtClean="0">
                <a:latin typeface="Arial" panose="020B0604020202020204" pitchFamily="34" charset="0"/>
                <a:cs typeface="Arial" panose="020B0604020202020204" pitchFamily="34" charset="0"/>
              </a:rPr>
              <a:t>barriers </a:t>
            </a:r>
            <a:r>
              <a:rPr lang="en-GB" b="1" dirty="0">
                <a:latin typeface="Arial" panose="020B0604020202020204" pitchFamily="34" charset="0"/>
                <a:cs typeface="Arial" panose="020B0604020202020204" pitchFamily="34" charset="0"/>
              </a:rPr>
              <a:t>for different </a:t>
            </a:r>
            <a:r>
              <a:rPr lang="en-GB" b="1" dirty="0" smtClean="0">
                <a:latin typeface="Arial" panose="020B0604020202020204" pitchFamily="34" charset="0"/>
                <a:cs typeface="Arial" panose="020B0604020202020204" pitchFamily="34" charset="0"/>
              </a:rPr>
              <a:t>groups </a:t>
            </a:r>
            <a:r>
              <a:rPr lang="en-GB" b="1" dirty="0">
                <a:latin typeface="Arial" panose="020B0604020202020204" pitchFamily="34" charset="0"/>
                <a:cs typeface="Arial" panose="020B0604020202020204" pitchFamily="34" charset="0"/>
              </a:rPr>
              <a:t>of </a:t>
            </a:r>
            <a:r>
              <a:rPr lang="en-GB" b="1" dirty="0">
                <a:latin typeface="Arial" panose="020B0604020202020204" pitchFamily="34" charset="0"/>
                <a:cs typeface="Arial" panose="020B0604020202020204" pitchFamily="34" charset="0"/>
              </a:rPr>
              <a:t>c</a:t>
            </a:r>
            <a:r>
              <a:rPr lang="en-GB" b="1" dirty="0" smtClean="0">
                <a:latin typeface="Arial" panose="020B0604020202020204" pitchFamily="34" charset="0"/>
                <a:cs typeface="Arial" panose="020B0604020202020204" pitchFamily="34" charset="0"/>
              </a:rPr>
              <a:t>onsumers</a:t>
            </a:r>
            <a:endParaRPr lang="en-GB" b="1" dirty="0" smtClean="0">
              <a:solidFill>
                <a:srgbClr val="92D050"/>
              </a:solidFill>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Specific recurring barriers to making energy changes and engaging in energy transition were identified for the following groups of consumers</a:t>
            </a:r>
            <a:r>
              <a:rPr lang="en-GB" dirty="0" smtClean="0">
                <a:latin typeface="Arial" panose="020B0604020202020204" pitchFamily="34" charset="0"/>
                <a:cs typeface="Arial" panose="020B0604020202020204" pitchFamily="34" charset="0"/>
              </a:rPr>
              <a:t>:</a:t>
            </a:r>
          </a:p>
          <a:p>
            <a:endParaRPr lang="en-GB" dirty="0"/>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Consumers from lower socio-economic backgrounds</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Private or social renters</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Consumers in rural communities</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Consumers in older age groups</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92D050"/>
              </a:solidFill>
              <a:latin typeface="Arial" panose="020B0604020202020204" pitchFamily="34" charset="0"/>
              <a:cs typeface="Arial" panose="020B0604020202020204" pitchFamily="34" charset="0"/>
            </a:endParaRPr>
          </a:p>
          <a:p>
            <a:pPr marL="685800" lvl="2"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smtClean="0">
              <a:solidFill>
                <a:srgbClr val="92D050"/>
              </a:solidFill>
              <a:latin typeface="Arial" panose="020B0604020202020204" pitchFamily="34" charset="0"/>
              <a:cs typeface="Arial" panose="020B0604020202020204" pitchFamily="34" charset="0"/>
            </a:endParaRPr>
          </a:p>
          <a:p>
            <a:pPr marL="742950" lvl="2" indent="-285750" defTabSz="914400">
              <a:lnSpc>
                <a:spcPct val="90000"/>
              </a:lnSpc>
              <a:spcBef>
                <a:spcPts val="500"/>
              </a:spcBef>
              <a:spcAft>
                <a:spcPts val="1200"/>
              </a:spcAft>
              <a:buClr>
                <a:srgbClr val="000000"/>
              </a:buClr>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421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Barriers to </a:t>
            </a:r>
            <a:r>
              <a:rPr lang="en-US" sz="2800" b="1" spc="-5" dirty="0">
                <a:latin typeface="Arial"/>
                <a:cs typeface="Arial"/>
              </a:rPr>
              <a:t>E</a:t>
            </a:r>
            <a:r>
              <a:rPr lang="en-US" sz="2800" b="1" spc="-5" dirty="0" smtClean="0">
                <a:latin typeface="Arial"/>
                <a:cs typeface="Arial"/>
              </a:rPr>
              <a:t>nergy Transition </a:t>
            </a:r>
            <a:endParaRPr dirty="0">
              <a:latin typeface="Arial"/>
              <a:cs typeface="Arial"/>
            </a:endParaRPr>
          </a:p>
        </p:txBody>
      </p:sp>
      <p:sp>
        <p:nvSpPr>
          <p:cNvPr id="3" name="TextBox 2"/>
          <p:cNvSpPr txBox="1"/>
          <p:nvPr/>
        </p:nvSpPr>
        <p:spPr>
          <a:xfrm>
            <a:off x="8700247" y="6548021"/>
            <a:ext cx="443753" cy="276999"/>
          </a:xfrm>
          <a:prstGeom prst="rect">
            <a:avLst/>
          </a:prstGeom>
          <a:noFill/>
        </p:spPr>
        <p:txBody>
          <a:bodyPr wrap="square" rtlCol="0">
            <a:spAutoFit/>
          </a:bodyPr>
          <a:lstStyle/>
          <a:p>
            <a:fld id="{C4D1F7F5-DD94-4A18-8952-7F87C5835704}" type="slidenum">
              <a:rPr lang="en-GB" sz="1200">
                <a:latin typeface="Arial" panose="020B0604020202020204" pitchFamily="34" charset="0"/>
                <a:cs typeface="Arial" panose="020B0604020202020204" pitchFamily="34" charset="0"/>
              </a:rPr>
              <a:pPr/>
              <a:t>12</a:t>
            </a:fld>
            <a:endParaRPr lang="en-GB" sz="1200" dirty="0">
              <a:latin typeface="Arial" panose="020B0604020202020204" pitchFamily="34" charset="0"/>
              <a:cs typeface="Arial" panose="020B0604020202020204" pitchFamily="34" charset="0"/>
            </a:endParaRPr>
          </a:p>
        </p:txBody>
      </p:sp>
      <p:sp>
        <p:nvSpPr>
          <p:cNvPr id="4" name="TextBox 3"/>
          <p:cNvSpPr txBox="1"/>
          <p:nvPr/>
        </p:nvSpPr>
        <p:spPr>
          <a:xfrm>
            <a:off x="527300" y="2139696"/>
            <a:ext cx="8283325" cy="6261201"/>
          </a:xfrm>
          <a:prstGeom prst="rect">
            <a:avLst/>
          </a:prstGeom>
          <a:noFill/>
        </p:spPr>
        <p:txBody>
          <a:bodyPr wrap="square" rtlCol="0">
            <a:spAutoFit/>
          </a:bodyPr>
          <a:lstStyle/>
          <a:p>
            <a:pPr marL="0" lvl="1" defTabSz="914400">
              <a:lnSpc>
                <a:spcPct val="90000"/>
              </a:lnSpc>
              <a:spcBef>
                <a:spcPts val="500"/>
              </a:spcBef>
              <a:spcAft>
                <a:spcPts val="1200"/>
              </a:spcAft>
              <a:buClr>
                <a:srgbClr val="000000"/>
              </a:buClr>
            </a:pPr>
            <a:r>
              <a:rPr lang="en-GB" b="1" dirty="0" smtClean="0">
                <a:latin typeface="Arial" panose="020B0604020202020204" pitchFamily="34" charset="0"/>
                <a:cs typeface="Arial" panose="020B0604020202020204" pitchFamily="34" charset="0"/>
              </a:rPr>
              <a:t>Consumers </a:t>
            </a:r>
            <a:r>
              <a:rPr lang="en-GB" b="1" dirty="0">
                <a:latin typeface="Arial" panose="020B0604020202020204" pitchFamily="34" charset="0"/>
                <a:cs typeface="Arial" panose="020B0604020202020204" pitchFamily="34" charset="0"/>
              </a:rPr>
              <a:t>from lower socio-economic backgrounds</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smtClean="0">
                <a:solidFill>
                  <a:srgbClr val="92D050"/>
                </a:solidFill>
                <a:latin typeface="Arial" panose="020B0604020202020204" pitchFamily="34" charset="0"/>
                <a:cs typeface="Arial" panose="020B0604020202020204" pitchFamily="34" charset="0"/>
              </a:rPr>
              <a:t>Competing </a:t>
            </a:r>
            <a:r>
              <a:rPr lang="en-GB" dirty="0">
                <a:solidFill>
                  <a:srgbClr val="92D050"/>
                </a:solidFill>
                <a:latin typeface="Arial" panose="020B0604020202020204" pitchFamily="34" charset="0"/>
                <a:cs typeface="Arial" panose="020B0604020202020204" pitchFamily="34" charset="0"/>
              </a:rPr>
              <a:t>financial pressures with every day household bills, and immediate stresses in terms of paying for energy, result in consumers being unable and often unwilling to discuss long-term benefits and cost savings of making </a:t>
            </a:r>
            <a:r>
              <a:rPr lang="en-GB" dirty="0" smtClean="0">
                <a:solidFill>
                  <a:srgbClr val="92D050"/>
                </a:solidFill>
                <a:latin typeface="Arial" panose="020B0604020202020204" pitchFamily="34" charset="0"/>
                <a:cs typeface="Arial" panose="020B0604020202020204" pitchFamily="34" charset="0"/>
              </a:rPr>
              <a:t>changes.</a:t>
            </a: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Long-term benefits are seen as being too far in the future, are considered unlikely to ease any existing financial pressures for some time, and are seen as too </a:t>
            </a:r>
            <a:r>
              <a:rPr lang="en-GB" dirty="0" smtClean="0">
                <a:solidFill>
                  <a:srgbClr val="92D050"/>
                </a:solidFill>
                <a:latin typeface="Arial" panose="020B0604020202020204" pitchFamily="34" charset="0"/>
                <a:cs typeface="Arial" panose="020B0604020202020204" pitchFamily="34" charset="0"/>
              </a:rPr>
              <a:t>abstract.</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smtClean="0">
                <a:solidFill>
                  <a:srgbClr val="92D050"/>
                </a:solidFill>
                <a:latin typeface="Arial" panose="020B0604020202020204" pitchFamily="34" charset="0"/>
                <a:cs typeface="Arial" panose="020B0604020202020204" pitchFamily="34" charset="0"/>
              </a:rPr>
              <a:t>Upfront investments often unaffordable.</a:t>
            </a: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92D050"/>
              </a:solidFill>
              <a:latin typeface="Arial" panose="020B0604020202020204" pitchFamily="34" charset="0"/>
              <a:cs typeface="Arial" panose="020B0604020202020204" pitchFamily="34" charset="0"/>
            </a:endParaRPr>
          </a:p>
          <a:p>
            <a:pPr marL="685800" lvl="2"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smtClean="0">
              <a:solidFill>
                <a:srgbClr val="92D050"/>
              </a:solidFill>
              <a:latin typeface="Arial" panose="020B0604020202020204" pitchFamily="34" charset="0"/>
              <a:cs typeface="Arial" panose="020B0604020202020204" pitchFamily="34" charset="0"/>
            </a:endParaRPr>
          </a:p>
          <a:p>
            <a:pPr marL="742950" lvl="2" indent="-285750" defTabSz="914400">
              <a:lnSpc>
                <a:spcPct val="90000"/>
              </a:lnSpc>
              <a:spcBef>
                <a:spcPts val="500"/>
              </a:spcBef>
              <a:spcAft>
                <a:spcPts val="1200"/>
              </a:spcAft>
              <a:buClr>
                <a:srgbClr val="000000"/>
              </a:buClr>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6034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Barriers to </a:t>
            </a:r>
            <a:r>
              <a:rPr lang="en-US" sz="2800" b="1" spc="-5" dirty="0">
                <a:latin typeface="Arial"/>
                <a:cs typeface="Arial"/>
              </a:rPr>
              <a:t>E</a:t>
            </a:r>
            <a:r>
              <a:rPr lang="en-US" sz="2800" b="1" spc="-5" dirty="0" smtClean="0">
                <a:latin typeface="Arial"/>
                <a:cs typeface="Arial"/>
              </a:rPr>
              <a:t>nergy Transition </a:t>
            </a:r>
            <a:endParaRPr dirty="0">
              <a:latin typeface="Arial"/>
              <a:cs typeface="Arial"/>
            </a:endParaRPr>
          </a:p>
        </p:txBody>
      </p:sp>
      <p:sp>
        <p:nvSpPr>
          <p:cNvPr id="3" name="TextBox 2"/>
          <p:cNvSpPr txBox="1"/>
          <p:nvPr/>
        </p:nvSpPr>
        <p:spPr>
          <a:xfrm>
            <a:off x="8686801" y="6548021"/>
            <a:ext cx="457200" cy="276999"/>
          </a:xfrm>
          <a:prstGeom prst="rect">
            <a:avLst/>
          </a:prstGeom>
          <a:noFill/>
        </p:spPr>
        <p:txBody>
          <a:bodyPr wrap="square" rtlCol="0">
            <a:spAutoFit/>
          </a:bodyPr>
          <a:lstStyle/>
          <a:p>
            <a:fld id="{C4D1F7F5-DD94-4A18-8952-7F87C5835704}" type="slidenum">
              <a:rPr lang="en-GB" sz="1200">
                <a:latin typeface="Arial" panose="020B0604020202020204" pitchFamily="34" charset="0"/>
                <a:cs typeface="Arial" panose="020B0604020202020204" pitchFamily="34" charset="0"/>
              </a:rPr>
              <a:pPr/>
              <a:t>13</a:t>
            </a:fld>
            <a:endParaRPr lang="en-GB" sz="1200" dirty="0">
              <a:latin typeface="Arial" panose="020B0604020202020204" pitchFamily="34" charset="0"/>
              <a:cs typeface="Arial" panose="020B0604020202020204" pitchFamily="34" charset="0"/>
            </a:endParaRPr>
          </a:p>
        </p:txBody>
      </p:sp>
      <p:sp>
        <p:nvSpPr>
          <p:cNvPr id="4" name="TextBox 3"/>
          <p:cNvSpPr txBox="1"/>
          <p:nvPr/>
        </p:nvSpPr>
        <p:spPr>
          <a:xfrm>
            <a:off x="527300" y="2139696"/>
            <a:ext cx="8283325" cy="5762603"/>
          </a:xfrm>
          <a:prstGeom prst="rect">
            <a:avLst/>
          </a:prstGeom>
          <a:noFill/>
        </p:spPr>
        <p:txBody>
          <a:bodyPr wrap="square" rtlCol="0">
            <a:spAutoFit/>
          </a:bodyPr>
          <a:lstStyle/>
          <a:p>
            <a:pPr marL="0" lvl="1" defTabSz="914400">
              <a:lnSpc>
                <a:spcPct val="90000"/>
              </a:lnSpc>
              <a:spcBef>
                <a:spcPts val="500"/>
              </a:spcBef>
              <a:spcAft>
                <a:spcPts val="1200"/>
              </a:spcAft>
              <a:buClr>
                <a:srgbClr val="000000"/>
              </a:buClr>
            </a:pPr>
            <a:r>
              <a:rPr lang="en-GB" b="1" dirty="0" smtClean="0">
                <a:latin typeface="Arial" panose="020B0604020202020204" pitchFamily="34" charset="0"/>
                <a:cs typeface="Arial" panose="020B0604020202020204" pitchFamily="34" charset="0"/>
              </a:rPr>
              <a:t>Private </a:t>
            </a:r>
            <a:r>
              <a:rPr lang="en-GB" b="1" dirty="0">
                <a:latin typeface="Arial" panose="020B0604020202020204" pitchFamily="34" charset="0"/>
                <a:cs typeface="Arial" panose="020B0604020202020204" pitchFamily="34" charset="0"/>
              </a:rPr>
              <a:t>or social </a:t>
            </a:r>
            <a:r>
              <a:rPr lang="en-GB" b="1" dirty="0" smtClean="0">
                <a:latin typeface="Arial" panose="020B0604020202020204" pitchFamily="34" charset="0"/>
                <a:cs typeface="Arial" panose="020B0604020202020204" pitchFamily="34" charset="0"/>
              </a:rPr>
              <a:t>renters</a:t>
            </a:r>
            <a:endParaRPr lang="en-GB" b="1" dirty="0">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smtClean="0">
                <a:solidFill>
                  <a:srgbClr val="92D050"/>
                </a:solidFill>
                <a:latin typeface="Arial" panose="020B0604020202020204" pitchFamily="34" charset="0"/>
                <a:cs typeface="Arial" panose="020B0604020202020204" pitchFamily="34" charset="0"/>
              </a:rPr>
              <a:t>Not </a:t>
            </a:r>
            <a:r>
              <a:rPr lang="en-GB" dirty="0">
                <a:solidFill>
                  <a:srgbClr val="92D050"/>
                </a:solidFill>
                <a:latin typeface="Arial" panose="020B0604020202020204" pitchFamily="34" charset="0"/>
                <a:cs typeface="Arial" panose="020B0604020202020204" pitchFamily="34" charset="0"/>
              </a:rPr>
              <a:t>owning the property in which they reside is the most important barrier to making significant energy changes within the home. </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Renters generally do not have the power to make considerable structural or aesthetic changes within their home.</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Renters </a:t>
            </a:r>
            <a:r>
              <a:rPr lang="en-GB" dirty="0" smtClean="0">
                <a:solidFill>
                  <a:srgbClr val="92D050"/>
                </a:solidFill>
                <a:latin typeface="Arial" panose="020B0604020202020204" pitchFamily="34" charset="0"/>
                <a:cs typeface="Arial" panose="020B0604020202020204" pitchFamily="34" charset="0"/>
              </a:rPr>
              <a:t>felt </a:t>
            </a:r>
            <a:r>
              <a:rPr lang="en-GB" dirty="0">
                <a:solidFill>
                  <a:srgbClr val="92D050"/>
                </a:solidFill>
                <a:latin typeface="Arial" panose="020B0604020202020204" pitchFamily="34" charset="0"/>
                <a:cs typeface="Arial" panose="020B0604020202020204" pitchFamily="34" charset="0"/>
              </a:rPr>
              <a:t>there is insufficient motivation for landlords to make changes.</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Insufficient motivation for renters to make changes because they do not own property and may not live in it long enough to see any benefits.</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92D050"/>
              </a:solidFill>
              <a:latin typeface="Arial" panose="020B0604020202020204" pitchFamily="34" charset="0"/>
              <a:cs typeface="Arial" panose="020B0604020202020204" pitchFamily="34" charset="0"/>
            </a:endParaRPr>
          </a:p>
          <a:p>
            <a:pPr marL="685800" lvl="2"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smtClean="0">
              <a:solidFill>
                <a:srgbClr val="92D050"/>
              </a:solidFill>
              <a:latin typeface="Arial" panose="020B0604020202020204" pitchFamily="34" charset="0"/>
              <a:cs typeface="Arial" panose="020B0604020202020204" pitchFamily="34" charset="0"/>
            </a:endParaRPr>
          </a:p>
          <a:p>
            <a:pPr marL="742950" lvl="2" indent="-285750" defTabSz="914400">
              <a:lnSpc>
                <a:spcPct val="90000"/>
              </a:lnSpc>
              <a:spcBef>
                <a:spcPts val="500"/>
              </a:spcBef>
              <a:spcAft>
                <a:spcPts val="1200"/>
              </a:spcAft>
              <a:buClr>
                <a:srgbClr val="000000"/>
              </a:buClr>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8877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Barriers to </a:t>
            </a:r>
            <a:r>
              <a:rPr lang="en-US" sz="2800" b="1" spc="-5" dirty="0">
                <a:latin typeface="Arial"/>
                <a:cs typeface="Arial"/>
              </a:rPr>
              <a:t>E</a:t>
            </a:r>
            <a:r>
              <a:rPr lang="en-US" sz="2800" b="1" spc="-5" dirty="0" smtClean="0">
                <a:latin typeface="Arial"/>
                <a:cs typeface="Arial"/>
              </a:rPr>
              <a:t>nergy Transition </a:t>
            </a:r>
            <a:endParaRPr dirty="0">
              <a:latin typeface="Arial"/>
              <a:cs typeface="Arial"/>
            </a:endParaRPr>
          </a:p>
        </p:txBody>
      </p:sp>
      <p:sp>
        <p:nvSpPr>
          <p:cNvPr id="3" name="TextBox 2"/>
          <p:cNvSpPr txBox="1"/>
          <p:nvPr/>
        </p:nvSpPr>
        <p:spPr>
          <a:xfrm>
            <a:off x="8626289" y="6548021"/>
            <a:ext cx="517712" cy="276999"/>
          </a:xfrm>
          <a:prstGeom prst="rect">
            <a:avLst/>
          </a:prstGeom>
          <a:noFill/>
        </p:spPr>
        <p:txBody>
          <a:bodyPr wrap="square" rtlCol="0">
            <a:spAutoFit/>
          </a:bodyPr>
          <a:lstStyle/>
          <a:p>
            <a:r>
              <a:rPr lang="en-GB" sz="1200" dirty="0" smtClean="0">
                <a:latin typeface="Arial" panose="020B0604020202020204" pitchFamily="34" charset="0"/>
                <a:cs typeface="Arial" panose="020B0604020202020204" pitchFamily="34" charset="0"/>
              </a:rPr>
              <a:t>14</a:t>
            </a:r>
            <a:endParaRPr lang="en-GB" sz="1200" dirty="0">
              <a:latin typeface="Arial" panose="020B0604020202020204" pitchFamily="34" charset="0"/>
              <a:cs typeface="Arial" panose="020B0604020202020204" pitchFamily="34" charset="0"/>
            </a:endParaRPr>
          </a:p>
        </p:txBody>
      </p:sp>
      <p:sp>
        <p:nvSpPr>
          <p:cNvPr id="4" name="TextBox 3"/>
          <p:cNvSpPr txBox="1"/>
          <p:nvPr/>
        </p:nvSpPr>
        <p:spPr>
          <a:xfrm>
            <a:off x="527300" y="2139696"/>
            <a:ext cx="8283325" cy="7377917"/>
          </a:xfrm>
          <a:prstGeom prst="rect">
            <a:avLst/>
          </a:prstGeom>
          <a:noFill/>
        </p:spPr>
        <p:txBody>
          <a:bodyPr wrap="square" rtlCol="0">
            <a:spAutoFit/>
          </a:bodyPr>
          <a:lstStyle/>
          <a:p>
            <a:r>
              <a:rPr lang="en-GB" b="1" dirty="0" smtClean="0">
                <a:latin typeface="Arial" panose="020B0604020202020204" pitchFamily="34" charset="0"/>
                <a:cs typeface="Arial" panose="020B0604020202020204" pitchFamily="34" charset="0"/>
              </a:rPr>
              <a:t>Consumers </a:t>
            </a:r>
            <a:r>
              <a:rPr lang="en-GB" b="1" dirty="0">
                <a:latin typeface="Arial" panose="020B0604020202020204" pitchFamily="34" charset="0"/>
                <a:cs typeface="Arial" panose="020B0604020202020204" pitchFamily="34" charset="0"/>
              </a:rPr>
              <a:t>in rural </a:t>
            </a:r>
            <a:r>
              <a:rPr lang="en-GB" b="1" dirty="0" smtClean="0">
                <a:latin typeface="Arial" panose="020B0604020202020204" pitchFamily="34" charset="0"/>
                <a:cs typeface="Arial" panose="020B0604020202020204" pitchFamily="34" charset="0"/>
              </a:rPr>
              <a:t>communities</a:t>
            </a:r>
          </a:p>
          <a:p>
            <a:endParaRPr lang="en-GB" dirty="0" smtClean="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Reliance on oil was communicated by many rural </a:t>
            </a:r>
            <a:r>
              <a:rPr lang="en-GB" dirty="0" smtClean="0">
                <a:solidFill>
                  <a:srgbClr val="92D050"/>
                </a:solidFill>
                <a:latin typeface="Arial" panose="020B0604020202020204" pitchFamily="34" charset="0"/>
                <a:cs typeface="Arial" panose="020B0604020202020204" pitchFamily="34" charset="0"/>
              </a:rPr>
              <a:t>consumers.</a:t>
            </a: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Rural consumers feel they do not have access to the same options to improve energy efficiency, which is generally attributed to homes being reliant on oil for central heating, and not being able to explore options such as gas-efficient boilers.</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smtClean="0">
                <a:solidFill>
                  <a:srgbClr val="92D050"/>
                </a:solidFill>
                <a:latin typeface="Arial" panose="020B0604020202020204" pitchFamily="34" charset="0"/>
                <a:cs typeface="Arial" panose="020B0604020202020204" pitchFamily="34" charset="0"/>
              </a:rPr>
              <a:t>Rural communities face additional challenges due to insufficient </a:t>
            </a:r>
            <a:r>
              <a:rPr lang="en-GB" dirty="0">
                <a:solidFill>
                  <a:srgbClr val="92D050"/>
                </a:solidFill>
                <a:latin typeface="Arial" panose="020B0604020202020204" pitchFamily="34" charset="0"/>
                <a:cs typeface="Arial" panose="020B0604020202020204" pitchFamily="34" charset="0"/>
              </a:rPr>
              <a:t>rural infrastructure in place specifically relating to electric charging points to enable electric vehicle use.</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A lack of wider public infrastructure, such as accessible public transport is another suggested barrier in terms of changing lifestyle and </a:t>
            </a:r>
            <a:r>
              <a:rPr lang="en-GB" dirty="0" smtClean="0">
                <a:solidFill>
                  <a:srgbClr val="92D050"/>
                </a:solidFill>
                <a:latin typeface="Arial" panose="020B0604020202020204" pitchFamily="34" charset="0"/>
                <a:cs typeface="Arial" panose="020B0604020202020204" pitchFamily="34" charset="0"/>
              </a:rPr>
              <a:t>reducing </a:t>
            </a:r>
            <a:r>
              <a:rPr lang="en-GB" dirty="0">
                <a:solidFill>
                  <a:srgbClr val="92D050"/>
                </a:solidFill>
                <a:latin typeface="Arial" panose="020B0604020202020204" pitchFamily="34" charset="0"/>
                <a:cs typeface="Arial" panose="020B0604020202020204" pitchFamily="34" charset="0"/>
              </a:rPr>
              <a:t>reliance on personal vehicles.</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92D050"/>
              </a:solidFill>
              <a:latin typeface="Arial" panose="020B0604020202020204" pitchFamily="34" charset="0"/>
              <a:cs typeface="Arial" panose="020B0604020202020204" pitchFamily="34" charset="0"/>
            </a:endParaRPr>
          </a:p>
          <a:p>
            <a:pPr marL="685800" lvl="2"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smtClean="0">
              <a:solidFill>
                <a:srgbClr val="92D050"/>
              </a:solidFill>
              <a:latin typeface="Arial" panose="020B0604020202020204" pitchFamily="34" charset="0"/>
              <a:cs typeface="Arial" panose="020B0604020202020204" pitchFamily="34" charset="0"/>
            </a:endParaRPr>
          </a:p>
          <a:p>
            <a:pPr marL="742950" lvl="2" indent="-285750" defTabSz="914400">
              <a:lnSpc>
                <a:spcPct val="90000"/>
              </a:lnSpc>
              <a:spcBef>
                <a:spcPts val="500"/>
              </a:spcBef>
              <a:spcAft>
                <a:spcPts val="1200"/>
              </a:spcAft>
              <a:buClr>
                <a:srgbClr val="000000"/>
              </a:buClr>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4457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Barriers to </a:t>
            </a:r>
            <a:r>
              <a:rPr lang="en-US" sz="2800" b="1" spc="-5" dirty="0">
                <a:latin typeface="Arial"/>
                <a:cs typeface="Arial"/>
              </a:rPr>
              <a:t>E</a:t>
            </a:r>
            <a:r>
              <a:rPr lang="en-US" sz="2800" b="1" spc="-5" dirty="0" smtClean="0">
                <a:latin typeface="Arial"/>
                <a:cs typeface="Arial"/>
              </a:rPr>
              <a:t>nergy Transition </a:t>
            </a:r>
            <a:endParaRPr dirty="0">
              <a:latin typeface="Arial"/>
              <a:cs typeface="Arial"/>
            </a:endParaRPr>
          </a:p>
        </p:txBody>
      </p:sp>
      <p:sp>
        <p:nvSpPr>
          <p:cNvPr id="3" name="TextBox 2"/>
          <p:cNvSpPr txBox="1"/>
          <p:nvPr/>
        </p:nvSpPr>
        <p:spPr>
          <a:xfrm>
            <a:off x="8626289" y="6548021"/>
            <a:ext cx="517712" cy="276999"/>
          </a:xfrm>
          <a:prstGeom prst="rect">
            <a:avLst/>
          </a:prstGeom>
          <a:noFill/>
        </p:spPr>
        <p:txBody>
          <a:bodyPr wrap="square" rtlCol="0">
            <a:spAutoFit/>
          </a:bodyPr>
          <a:lstStyle/>
          <a:p>
            <a:r>
              <a:rPr lang="en-GB" sz="1200" dirty="0" smtClean="0">
                <a:latin typeface="Arial" panose="020B0604020202020204" pitchFamily="34" charset="0"/>
                <a:cs typeface="Arial" panose="020B0604020202020204" pitchFamily="34" charset="0"/>
              </a:rPr>
              <a:t>14</a:t>
            </a:r>
            <a:endParaRPr lang="en-GB" sz="1200" dirty="0">
              <a:latin typeface="Arial" panose="020B0604020202020204" pitchFamily="34" charset="0"/>
              <a:cs typeface="Arial" panose="020B0604020202020204" pitchFamily="34" charset="0"/>
            </a:endParaRPr>
          </a:p>
        </p:txBody>
      </p:sp>
      <p:sp>
        <p:nvSpPr>
          <p:cNvPr id="4" name="TextBox 3"/>
          <p:cNvSpPr txBox="1"/>
          <p:nvPr/>
        </p:nvSpPr>
        <p:spPr>
          <a:xfrm>
            <a:off x="527300" y="2139696"/>
            <a:ext cx="8283325" cy="6630020"/>
          </a:xfrm>
          <a:prstGeom prst="rect">
            <a:avLst/>
          </a:prstGeom>
          <a:noFill/>
        </p:spPr>
        <p:txBody>
          <a:bodyPr wrap="square" rtlCol="0">
            <a:spAutoFit/>
          </a:bodyPr>
          <a:lstStyle/>
          <a:p>
            <a:r>
              <a:rPr lang="en-GB" b="1" dirty="0" smtClean="0">
                <a:latin typeface="Arial" panose="020B0604020202020204" pitchFamily="34" charset="0"/>
                <a:cs typeface="Arial" panose="020B0604020202020204" pitchFamily="34" charset="0"/>
              </a:rPr>
              <a:t>Consumers </a:t>
            </a:r>
            <a:r>
              <a:rPr lang="en-GB" b="1" dirty="0">
                <a:latin typeface="Arial" panose="020B0604020202020204" pitchFamily="34" charset="0"/>
                <a:cs typeface="Arial" panose="020B0604020202020204" pitchFamily="34" charset="0"/>
              </a:rPr>
              <a:t>in older age groups</a:t>
            </a:r>
          </a:p>
          <a:p>
            <a:endParaRPr lang="en-GB" b="1" dirty="0" smtClean="0">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smtClean="0">
                <a:solidFill>
                  <a:srgbClr val="92D050"/>
                </a:solidFill>
                <a:latin typeface="Arial" panose="020B0604020202020204" pitchFamily="34" charset="0"/>
                <a:cs typeface="Arial" panose="020B0604020202020204" pitchFamily="34" charset="0"/>
              </a:rPr>
              <a:t>Some </a:t>
            </a:r>
            <a:r>
              <a:rPr lang="en-GB" dirty="0">
                <a:solidFill>
                  <a:srgbClr val="92D050"/>
                </a:solidFill>
                <a:latin typeface="Arial" panose="020B0604020202020204" pitchFamily="34" charset="0"/>
                <a:cs typeface="Arial" panose="020B0604020202020204" pitchFamily="34" charset="0"/>
              </a:rPr>
              <a:t>older consumers experience challenges in terms of not understanding new technologies that are </a:t>
            </a:r>
            <a:r>
              <a:rPr lang="en-GB" dirty="0" smtClean="0">
                <a:solidFill>
                  <a:srgbClr val="92D050"/>
                </a:solidFill>
                <a:latin typeface="Arial" panose="020B0604020202020204" pitchFamily="34" charset="0"/>
                <a:cs typeface="Arial" panose="020B0604020202020204" pitchFamily="34" charset="0"/>
              </a:rPr>
              <a:t>available.</a:t>
            </a: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Older consumers also often struggle with current energy prices and not being able to finance changes to their energy </a:t>
            </a:r>
            <a:r>
              <a:rPr lang="en-GB" dirty="0" smtClean="0">
                <a:solidFill>
                  <a:srgbClr val="92D050"/>
                </a:solidFill>
                <a:latin typeface="Arial" panose="020B0604020202020204" pitchFamily="34" charset="0"/>
                <a:cs typeface="Arial" panose="020B0604020202020204" pitchFamily="34" charset="0"/>
              </a:rPr>
              <a:t>systems.</a:t>
            </a: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Older consumers communicated challenges in being unable to access information online. </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Older consumers also express reservations in making significant investments if they are not going to see a return on investment for a long time.</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92D050"/>
              </a:solidFill>
              <a:latin typeface="Arial" panose="020B0604020202020204" pitchFamily="34" charset="0"/>
              <a:cs typeface="Arial" panose="020B0604020202020204" pitchFamily="34" charset="0"/>
            </a:endParaRPr>
          </a:p>
          <a:p>
            <a:pPr marL="685800" lvl="2"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smtClean="0">
              <a:solidFill>
                <a:srgbClr val="92D050"/>
              </a:solidFill>
              <a:latin typeface="Arial" panose="020B0604020202020204" pitchFamily="34" charset="0"/>
              <a:cs typeface="Arial" panose="020B0604020202020204" pitchFamily="34" charset="0"/>
            </a:endParaRPr>
          </a:p>
          <a:p>
            <a:pPr marL="742950" lvl="2" indent="-285750" defTabSz="914400">
              <a:lnSpc>
                <a:spcPct val="90000"/>
              </a:lnSpc>
              <a:spcBef>
                <a:spcPts val="500"/>
              </a:spcBef>
              <a:spcAft>
                <a:spcPts val="1200"/>
              </a:spcAft>
              <a:buClr>
                <a:srgbClr val="000000"/>
              </a:buClr>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5656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Recommendations - Action/Policy Implications</a:t>
            </a:r>
            <a:endParaRPr dirty="0">
              <a:latin typeface="Arial"/>
              <a:cs typeface="Arial"/>
            </a:endParaRPr>
          </a:p>
        </p:txBody>
      </p:sp>
      <p:sp>
        <p:nvSpPr>
          <p:cNvPr id="3" name="TextBox 2"/>
          <p:cNvSpPr txBox="1"/>
          <p:nvPr/>
        </p:nvSpPr>
        <p:spPr>
          <a:xfrm>
            <a:off x="8626289" y="6548021"/>
            <a:ext cx="517712" cy="276999"/>
          </a:xfrm>
          <a:prstGeom prst="rect">
            <a:avLst/>
          </a:prstGeom>
          <a:noFill/>
        </p:spPr>
        <p:txBody>
          <a:bodyPr wrap="square" rtlCol="0">
            <a:spAutoFit/>
          </a:bodyPr>
          <a:lstStyle/>
          <a:p>
            <a:r>
              <a:rPr lang="en-GB" sz="1200" dirty="0" smtClean="0">
                <a:latin typeface="Arial" panose="020B0604020202020204" pitchFamily="34" charset="0"/>
                <a:cs typeface="Arial" panose="020B0604020202020204" pitchFamily="34" charset="0"/>
              </a:rPr>
              <a:t>14</a:t>
            </a:r>
            <a:endParaRPr lang="en-GB" sz="1200" dirty="0">
              <a:latin typeface="Arial" panose="020B0604020202020204" pitchFamily="34" charset="0"/>
              <a:cs typeface="Arial" panose="020B0604020202020204" pitchFamily="34" charset="0"/>
            </a:endParaRPr>
          </a:p>
        </p:txBody>
      </p:sp>
      <p:sp>
        <p:nvSpPr>
          <p:cNvPr id="4" name="TextBox 3"/>
          <p:cNvSpPr txBox="1"/>
          <p:nvPr/>
        </p:nvSpPr>
        <p:spPr>
          <a:xfrm>
            <a:off x="527300" y="2139696"/>
            <a:ext cx="8283325" cy="8130431"/>
          </a:xfrm>
          <a:prstGeom prst="rect">
            <a:avLst/>
          </a:prstGeom>
          <a:noFill/>
        </p:spPr>
        <p:txBody>
          <a:bodyPr wrap="square" rtlCol="0">
            <a:spAutoFit/>
          </a:bodyPr>
          <a:lstStyle/>
          <a:p>
            <a:pPr marL="0" lvl="1" defTabSz="914400">
              <a:lnSpc>
                <a:spcPct val="90000"/>
              </a:lnSpc>
              <a:spcBef>
                <a:spcPts val="500"/>
              </a:spcBef>
              <a:spcAft>
                <a:spcPts val="1200"/>
              </a:spcAft>
              <a:buClr>
                <a:srgbClr val="000000"/>
              </a:buClr>
            </a:pPr>
            <a:r>
              <a:rPr lang="en-GB" b="1" dirty="0" smtClean="0">
                <a:latin typeface="Arial" panose="020B0604020202020204" pitchFamily="34" charset="0"/>
                <a:cs typeface="Arial" panose="020B0604020202020204" pitchFamily="34" charset="0"/>
              </a:rPr>
              <a:t>Five recommendations from the research:</a:t>
            </a:r>
          </a:p>
          <a:p>
            <a:pPr marL="342900" lvl="1" indent="-342900" defTabSz="914400">
              <a:lnSpc>
                <a:spcPct val="90000"/>
              </a:lnSpc>
              <a:spcBef>
                <a:spcPts val="500"/>
              </a:spcBef>
              <a:spcAft>
                <a:spcPts val="1200"/>
              </a:spcAft>
              <a:buClr>
                <a:srgbClr val="000000"/>
              </a:buClr>
              <a:buFont typeface="+mj-lt"/>
              <a:buAutoNum type="arabicPeriod"/>
            </a:pPr>
            <a:r>
              <a:rPr lang="en-GB" sz="1700" dirty="0" smtClean="0">
                <a:solidFill>
                  <a:srgbClr val="92D050"/>
                </a:solidFill>
                <a:latin typeface="Arial" panose="020B0604020202020204" pitchFamily="34" charset="0"/>
                <a:cs typeface="Arial" panose="020B0604020202020204" pitchFamily="34" charset="0"/>
              </a:rPr>
              <a:t>Shift the debate and increase public awareness:</a:t>
            </a: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sz="1700" dirty="0" smtClean="0">
                <a:latin typeface="Arial" panose="020B0604020202020204" pitchFamily="34" charset="0"/>
                <a:cs typeface="Arial" panose="020B0604020202020204" pitchFamily="34" charset="0"/>
              </a:rPr>
              <a:t>Negative language and association with “cost” rather than “investment” and benefits/savings – need to change the narrative from being pessimistic.  </a:t>
            </a: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sz="1700" dirty="0" smtClean="0">
                <a:latin typeface="Arial" panose="020B0604020202020204" pitchFamily="34" charset="0"/>
                <a:cs typeface="Arial" panose="020B0604020202020204" pitchFamily="34" charset="0"/>
              </a:rPr>
              <a:t>Consumers have difficulty envisioning what the future of energy use would look like and the impact they can have individually.</a:t>
            </a:r>
            <a:endParaRPr lang="en-GB" sz="1700" dirty="0">
              <a:latin typeface="Arial" panose="020B0604020202020204" pitchFamily="34" charset="0"/>
              <a:cs typeface="Arial" panose="020B0604020202020204" pitchFamily="34" charset="0"/>
            </a:endParaRP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sz="1700" dirty="0" smtClean="0">
                <a:latin typeface="Arial" panose="020B0604020202020204" pitchFamily="34" charset="0"/>
                <a:cs typeface="Arial" panose="020B0604020202020204" pitchFamily="34" charset="0"/>
              </a:rPr>
              <a:t>Need to educate the public and remove the confusion – DfE strategy doc identified awareness campaign as essential. Should aim to implement as soon as possible taking into account findings from research &amp; difference in consumers (e.g. different communication mediums/specific targeting).</a:t>
            </a:r>
          </a:p>
          <a:p>
            <a:pPr marL="342900" lvl="1" indent="-342900" defTabSz="914400">
              <a:lnSpc>
                <a:spcPct val="90000"/>
              </a:lnSpc>
              <a:spcBef>
                <a:spcPts val="500"/>
              </a:spcBef>
              <a:spcAft>
                <a:spcPts val="1200"/>
              </a:spcAft>
              <a:buClr>
                <a:srgbClr val="000000"/>
              </a:buClr>
              <a:buFont typeface="+mj-lt"/>
              <a:buAutoNum type="arabicPeriod"/>
            </a:pPr>
            <a:r>
              <a:rPr lang="en-GB" sz="1700" dirty="0" smtClean="0">
                <a:solidFill>
                  <a:srgbClr val="92D050"/>
                </a:solidFill>
                <a:latin typeface="Arial" panose="020B0604020202020204" pitchFamily="34" charset="0"/>
                <a:cs typeface="Arial" panose="020B0604020202020204" pitchFamily="34" charset="0"/>
              </a:rPr>
              <a:t>The Need for Financing Options:</a:t>
            </a: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sz="1700" dirty="0" smtClean="0">
                <a:latin typeface="Arial" panose="020B0604020202020204" pitchFamily="34" charset="0"/>
                <a:cs typeface="Arial" panose="020B0604020202020204" pitchFamily="34" charset="0"/>
              </a:rPr>
              <a:t>Grants – mechanisms for provisions of this needs to be fully considered.</a:t>
            </a: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sz="1700" dirty="0" smtClean="0">
                <a:latin typeface="Arial" panose="020B0604020202020204" pitchFamily="34" charset="0"/>
                <a:cs typeface="Arial" panose="020B0604020202020204" pitchFamily="34" charset="0"/>
              </a:rPr>
              <a:t>Financial support could be ‘tipping point’ for consumer action.</a:t>
            </a:r>
            <a:endParaRPr lang="en-GB" sz="1700" dirty="0">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92D050"/>
              </a:solidFill>
              <a:latin typeface="Arial" panose="020B0604020202020204" pitchFamily="34" charset="0"/>
              <a:cs typeface="Arial" panose="020B0604020202020204" pitchFamily="34" charset="0"/>
            </a:endParaRPr>
          </a:p>
          <a:p>
            <a:pPr marL="685800" lvl="2"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smtClean="0">
              <a:solidFill>
                <a:srgbClr val="92D050"/>
              </a:solidFill>
              <a:latin typeface="Arial" panose="020B0604020202020204" pitchFamily="34" charset="0"/>
              <a:cs typeface="Arial" panose="020B0604020202020204" pitchFamily="34" charset="0"/>
            </a:endParaRPr>
          </a:p>
          <a:p>
            <a:pPr marL="742950" lvl="2" indent="-285750" defTabSz="914400">
              <a:lnSpc>
                <a:spcPct val="90000"/>
              </a:lnSpc>
              <a:spcBef>
                <a:spcPts val="500"/>
              </a:spcBef>
              <a:spcAft>
                <a:spcPts val="1200"/>
              </a:spcAft>
              <a:buClr>
                <a:srgbClr val="000000"/>
              </a:buClr>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9089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Recommendations - Action/Policy Implications</a:t>
            </a:r>
            <a:endParaRPr dirty="0">
              <a:latin typeface="Arial"/>
              <a:cs typeface="Arial"/>
            </a:endParaRPr>
          </a:p>
        </p:txBody>
      </p:sp>
      <p:sp>
        <p:nvSpPr>
          <p:cNvPr id="3" name="TextBox 2"/>
          <p:cNvSpPr txBox="1"/>
          <p:nvPr/>
        </p:nvSpPr>
        <p:spPr>
          <a:xfrm>
            <a:off x="8626289" y="6548021"/>
            <a:ext cx="517712" cy="276999"/>
          </a:xfrm>
          <a:prstGeom prst="rect">
            <a:avLst/>
          </a:prstGeom>
          <a:noFill/>
        </p:spPr>
        <p:txBody>
          <a:bodyPr wrap="square" rtlCol="0">
            <a:spAutoFit/>
          </a:bodyPr>
          <a:lstStyle/>
          <a:p>
            <a:r>
              <a:rPr lang="en-GB" sz="1200" dirty="0" smtClean="0">
                <a:latin typeface="Arial" panose="020B0604020202020204" pitchFamily="34" charset="0"/>
                <a:cs typeface="Arial" panose="020B0604020202020204" pitchFamily="34" charset="0"/>
              </a:rPr>
              <a:t>14</a:t>
            </a:r>
            <a:endParaRPr lang="en-GB" sz="1200" dirty="0">
              <a:latin typeface="Arial" panose="020B0604020202020204" pitchFamily="34" charset="0"/>
              <a:cs typeface="Arial" panose="020B0604020202020204" pitchFamily="34" charset="0"/>
            </a:endParaRPr>
          </a:p>
        </p:txBody>
      </p:sp>
      <p:sp>
        <p:nvSpPr>
          <p:cNvPr id="4" name="TextBox 3"/>
          <p:cNvSpPr txBox="1"/>
          <p:nvPr/>
        </p:nvSpPr>
        <p:spPr>
          <a:xfrm>
            <a:off x="527300" y="2139696"/>
            <a:ext cx="8283325" cy="7413824"/>
          </a:xfrm>
          <a:prstGeom prst="rect">
            <a:avLst/>
          </a:prstGeom>
          <a:noFill/>
        </p:spPr>
        <p:txBody>
          <a:bodyPr wrap="square" rtlCol="0">
            <a:spAutoFit/>
          </a:bodyPr>
          <a:lstStyle/>
          <a:p>
            <a:pPr marL="342900" lvl="1" indent="-342900" defTabSz="914400">
              <a:lnSpc>
                <a:spcPct val="90000"/>
              </a:lnSpc>
              <a:spcBef>
                <a:spcPts val="500"/>
              </a:spcBef>
              <a:spcAft>
                <a:spcPts val="1200"/>
              </a:spcAft>
              <a:buClr>
                <a:srgbClr val="000000"/>
              </a:buClr>
              <a:buFont typeface="+mj-lt"/>
              <a:buAutoNum type="arabicPeriod" startAt="3"/>
            </a:pPr>
            <a:r>
              <a:rPr lang="en-GB" dirty="0" smtClean="0">
                <a:solidFill>
                  <a:srgbClr val="92D050"/>
                </a:solidFill>
                <a:latin typeface="Arial" panose="020B0604020202020204" pitchFamily="34" charset="0"/>
                <a:cs typeface="Arial" panose="020B0604020202020204" pitchFamily="34" charset="0"/>
              </a:rPr>
              <a:t>Focus on accessibility, equity and just transition:</a:t>
            </a: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dirty="0" smtClean="0">
                <a:latin typeface="Arial" panose="020B0604020202020204" pitchFamily="34" charset="0"/>
                <a:cs typeface="Arial" panose="020B0604020202020204" pitchFamily="34" charset="0"/>
              </a:rPr>
              <a:t>Those most likely to benefit least likely to be able to implement change.</a:t>
            </a: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dirty="0" smtClean="0">
                <a:latin typeface="Arial" panose="020B0604020202020204" pitchFamily="34" charset="0"/>
                <a:cs typeface="Arial" panose="020B0604020202020204" pitchFamily="34" charset="0"/>
              </a:rPr>
              <a:t>Need to embed ‘Just Transition’ into programmes e.g. targeted assistance and ‘worst first’.  Expedited EE scheme identification of those who would benefit most is essential.</a:t>
            </a:r>
          </a:p>
          <a:p>
            <a:pPr marL="342900" lvl="1" indent="-342900" defTabSz="914400">
              <a:lnSpc>
                <a:spcPct val="90000"/>
              </a:lnSpc>
              <a:spcBef>
                <a:spcPts val="500"/>
              </a:spcBef>
              <a:spcAft>
                <a:spcPts val="1200"/>
              </a:spcAft>
              <a:buClr>
                <a:srgbClr val="000000"/>
              </a:buClr>
              <a:buFont typeface="+mj-lt"/>
              <a:buAutoNum type="arabicPeriod" startAt="3"/>
            </a:pPr>
            <a:r>
              <a:rPr lang="en-GB" dirty="0" smtClean="0">
                <a:solidFill>
                  <a:srgbClr val="92D050"/>
                </a:solidFill>
                <a:latin typeface="Arial" panose="020B0604020202020204" pitchFamily="34" charset="0"/>
                <a:cs typeface="Arial" panose="020B0604020202020204" pitchFamily="34" charset="0"/>
              </a:rPr>
              <a:t>Maximise changes around windows of opportunity:</a:t>
            </a: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dirty="0" smtClean="0">
                <a:latin typeface="Arial" panose="020B0604020202020204" pitchFamily="34" charset="0"/>
                <a:cs typeface="Arial" panose="020B0604020202020204" pitchFamily="34" charset="0"/>
              </a:rPr>
              <a:t>Consumer education and awareness.</a:t>
            </a: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dirty="0" smtClean="0">
                <a:latin typeface="Arial" panose="020B0604020202020204" pitchFamily="34" charset="0"/>
                <a:cs typeface="Arial" panose="020B0604020202020204" pitchFamily="34" charset="0"/>
              </a:rPr>
              <a:t>Awareness of options and have information &amp; suppliers easily accessible from trustworthy source.</a:t>
            </a: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dirty="0">
                <a:latin typeface="Arial" panose="020B0604020202020204" pitchFamily="34" charset="0"/>
                <a:cs typeface="Arial" panose="020B0604020202020204" pitchFamily="34" charset="0"/>
              </a:rPr>
              <a:t>Implications for OSS -</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availability of </a:t>
            </a:r>
            <a:r>
              <a:rPr lang="en-GB" dirty="0" smtClean="0">
                <a:latin typeface="Arial" panose="020B0604020202020204" pitchFamily="34" charset="0"/>
                <a:cs typeface="Arial" panose="020B0604020202020204" pitchFamily="34" charset="0"/>
              </a:rPr>
              <a:t>information </a:t>
            </a:r>
            <a:r>
              <a:rPr lang="en-GB" dirty="0">
                <a:latin typeface="Arial" panose="020B0604020202020204" pitchFamily="34" charset="0"/>
                <a:cs typeface="Arial" panose="020B0604020202020204" pitchFamily="34" charset="0"/>
              </a:rPr>
              <a:t>and </a:t>
            </a:r>
            <a:r>
              <a:rPr lang="en-GB" dirty="0" smtClean="0">
                <a:latin typeface="Arial" panose="020B0604020202020204" pitchFamily="34" charset="0"/>
                <a:cs typeface="Arial" panose="020B0604020202020204" pitchFamily="34" charset="0"/>
              </a:rPr>
              <a:t>services need for independence and creation of </a:t>
            </a:r>
            <a:r>
              <a:rPr lang="en-GB" u="sng" dirty="0" smtClean="0">
                <a:latin typeface="Arial" panose="020B0604020202020204" pitchFamily="34" charset="0"/>
                <a:cs typeface="Arial" panose="020B0604020202020204" pitchFamily="34" charset="0"/>
              </a:rPr>
              <a:t>trust</a:t>
            </a:r>
            <a:r>
              <a:rPr lang="en-GB" dirty="0" smtClean="0">
                <a:latin typeface="Arial" panose="020B0604020202020204" pitchFamily="34" charset="0"/>
                <a:cs typeface="Arial" panose="020B0604020202020204" pitchFamily="34" charset="0"/>
              </a:rPr>
              <a:t> e.g. accredited suppliers.</a:t>
            </a:r>
            <a:endParaRPr lang="en-GB" dirty="0">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92D050"/>
              </a:solidFill>
              <a:latin typeface="Arial" panose="020B0604020202020204" pitchFamily="34" charset="0"/>
              <a:cs typeface="Arial" panose="020B0604020202020204" pitchFamily="34" charset="0"/>
            </a:endParaRPr>
          </a:p>
          <a:p>
            <a:pPr marL="685800" lvl="2"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smtClean="0">
              <a:solidFill>
                <a:srgbClr val="92D050"/>
              </a:solidFill>
              <a:latin typeface="Arial" panose="020B0604020202020204" pitchFamily="34" charset="0"/>
              <a:cs typeface="Arial" panose="020B0604020202020204" pitchFamily="34" charset="0"/>
            </a:endParaRPr>
          </a:p>
          <a:p>
            <a:pPr marL="742950" lvl="2" indent="-285750" defTabSz="914400">
              <a:lnSpc>
                <a:spcPct val="90000"/>
              </a:lnSpc>
              <a:spcBef>
                <a:spcPts val="500"/>
              </a:spcBef>
              <a:spcAft>
                <a:spcPts val="1200"/>
              </a:spcAft>
              <a:buClr>
                <a:srgbClr val="000000"/>
              </a:buClr>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306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Recommendations - Action/Policy Implications</a:t>
            </a:r>
            <a:endParaRPr dirty="0">
              <a:latin typeface="Arial"/>
              <a:cs typeface="Arial"/>
            </a:endParaRPr>
          </a:p>
        </p:txBody>
      </p:sp>
      <p:sp>
        <p:nvSpPr>
          <p:cNvPr id="3" name="TextBox 2"/>
          <p:cNvSpPr txBox="1"/>
          <p:nvPr/>
        </p:nvSpPr>
        <p:spPr>
          <a:xfrm>
            <a:off x="8626289" y="6548021"/>
            <a:ext cx="517712" cy="276999"/>
          </a:xfrm>
          <a:prstGeom prst="rect">
            <a:avLst/>
          </a:prstGeom>
          <a:noFill/>
        </p:spPr>
        <p:txBody>
          <a:bodyPr wrap="square" rtlCol="0">
            <a:spAutoFit/>
          </a:bodyPr>
          <a:lstStyle/>
          <a:p>
            <a:r>
              <a:rPr lang="en-GB" sz="1200" dirty="0" smtClean="0">
                <a:latin typeface="Arial" panose="020B0604020202020204" pitchFamily="34" charset="0"/>
                <a:cs typeface="Arial" panose="020B0604020202020204" pitchFamily="34" charset="0"/>
              </a:rPr>
              <a:t>14</a:t>
            </a:r>
            <a:endParaRPr lang="en-GB" sz="1200" dirty="0">
              <a:latin typeface="Arial" panose="020B0604020202020204" pitchFamily="34" charset="0"/>
              <a:cs typeface="Arial" panose="020B0604020202020204" pitchFamily="34" charset="0"/>
            </a:endParaRPr>
          </a:p>
        </p:txBody>
      </p:sp>
      <p:sp>
        <p:nvSpPr>
          <p:cNvPr id="4" name="TextBox 3"/>
          <p:cNvSpPr txBox="1"/>
          <p:nvPr/>
        </p:nvSpPr>
        <p:spPr>
          <a:xfrm>
            <a:off x="527300" y="2139696"/>
            <a:ext cx="8283325" cy="7490769"/>
          </a:xfrm>
          <a:prstGeom prst="rect">
            <a:avLst/>
          </a:prstGeom>
          <a:noFill/>
        </p:spPr>
        <p:txBody>
          <a:bodyPr wrap="square" rtlCol="0">
            <a:spAutoFit/>
          </a:bodyPr>
          <a:lstStyle/>
          <a:p>
            <a:pPr marL="342900" lvl="1" indent="-342900" defTabSz="914400">
              <a:lnSpc>
                <a:spcPct val="90000"/>
              </a:lnSpc>
              <a:spcBef>
                <a:spcPts val="500"/>
              </a:spcBef>
              <a:spcAft>
                <a:spcPts val="1200"/>
              </a:spcAft>
              <a:buClr>
                <a:srgbClr val="000000"/>
              </a:buClr>
              <a:buFont typeface="+mj-lt"/>
              <a:buAutoNum type="arabicPeriod" startAt="5"/>
            </a:pPr>
            <a:r>
              <a:rPr lang="en-GB" dirty="0" smtClean="0">
                <a:solidFill>
                  <a:srgbClr val="92D050"/>
                </a:solidFill>
                <a:latin typeface="Arial" panose="020B0604020202020204" pitchFamily="34" charset="0"/>
                <a:cs typeface="Arial" panose="020B0604020202020204" pitchFamily="34" charset="0"/>
              </a:rPr>
              <a:t>Support must be holistic:</a:t>
            </a:r>
          </a:p>
          <a:p>
            <a:pPr marL="800100" lvl="1"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Recommendations </a:t>
            </a:r>
            <a:r>
              <a:rPr lang="en-GB" dirty="0">
                <a:latin typeface="Arial" panose="020B0604020202020204" pitchFamily="34" charset="0"/>
                <a:cs typeface="Arial" panose="020B0604020202020204" pitchFamily="34" charset="0"/>
              </a:rPr>
              <a:t>are interconnected and should be viewed as a complete package of support needed in order to support consumers.</a:t>
            </a:r>
          </a:p>
          <a:p>
            <a:pPr marL="800100" lvl="1" indent="-342900">
              <a:buFont typeface="Arial" panose="020B0604020202020204" pitchFamily="34" charset="0"/>
              <a:buChar char="•"/>
            </a:pPr>
            <a:r>
              <a:rPr lang="en-GB" dirty="0">
                <a:latin typeface="Arial" panose="020B0604020202020204" pitchFamily="34" charset="0"/>
                <a:cs typeface="Arial" panose="020B0604020202020204" pitchFamily="34" charset="0"/>
              </a:rPr>
              <a:t>Information, suppliers, and financial support are all essential to enable transition.</a:t>
            </a:r>
          </a:p>
          <a:p>
            <a:pPr marL="800100" lvl="1" indent="-342900">
              <a:buFont typeface="Arial" panose="020B0604020202020204" pitchFamily="34" charset="0"/>
              <a:buChar char="•"/>
            </a:pPr>
            <a:r>
              <a:rPr lang="en-GB" dirty="0">
                <a:latin typeface="Arial" panose="020B0604020202020204" pitchFamily="34" charset="0"/>
                <a:cs typeface="Arial" panose="020B0604020202020204" pitchFamily="34" charset="0"/>
              </a:rPr>
              <a:t>Services such as the One Stop Shop were positively received by both consumers and stakeholders, and should be developed to provide trusted information, specific guidance to consumers that is relevant to their individual circumstances, as well as information on funding and grants. </a:t>
            </a:r>
            <a:endParaRPr lang="en-GB" dirty="0" smtClean="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Reiterates the importance of customer education and the requirement for a OSS which is ‘wrap around’.  Highlights the differences in customers from various socio-economic groups and those who are rural and the targeted approach which must be taken in terms of overcoming their </a:t>
            </a:r>
            <a:r>
              <a:rPr lang="en-GB" dirty="0" smtClean="0">
                <a:latin typeface="Arial" panose="020B0604020202020204" pitchFamily="34" charset="0"/>
                <a:cs typeface="Arial" panose="020B0604020202020204" pitchFamily="34" charset="0"/>
              </a:rPr>
              <a:t>barriers.</a:t>
            </a:r>
            <a:endParaRPr lang="en-GB" dirty="0">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a:solidFill>
                <a:srgbClr val="92D050"/>
              </a:solidFill>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92D050"/>
              </a:solidFill>
              <a:latin typeface="Arial" panose="020B0604020202020204" pitchFamily="34" charset="0"/>
              <a:cs typeface="Arial" panose="020B0604020202020204" pitchFamily="34" charset="0"/>
            </a:endParaRPr>
          </a:p>
          <a:p>
            <a:pPr marL="685800" lvl="2" indent="-228600" defTabSz="914400">
              <a:lnSpc>
                <a:spcPct val="90000"/>
              </a:lnSpc>
              <a:spcBef>
                <a:spcPts val="500"/>
              </a:spcBef>
              <a:spcAft>
                <a:spcPts val="1200"/>
              </a:spcAft>
              <a:buClr>
                <a:srgbClr val="000000"/>
              </a:buClr>
              <a:buFont typeface="Wingdings" panose="05000000000000000000" pitchFamily="2" charset="2"/>
              <a:buChar char="Ø"/>
            </a:pPr>
            <a:endParaRPr lang="en-GB" b="1" dirty="0" smtClean="0">
              <a:solidFill>
                <a:srgbClr val="92D050"/>
              </a:solidFill>
              <a:latin typeface="Arial" panose="020B0604020202020204" pitchFamily="34" charset="0"/>
              <a:cs typeface="Arial" panose="020B0604020202020204" pitchFamily="34" charset="0"/>
            </a:endParaRPr>
          </a:p>
          <a:p>
            <a:pPr marL="742950" lvl="2" indent="-285750" defTabSz="914400">
              <a:lnSpc>
                <a:spcPct val="90000"/>
              </a:lnSpc>
              <a:spcBef>
                <a:spcPts val="500"/>
              </a:spcBef>
              <a:spcAft>
                <a:spcPts val="1200"/>
              </a:spcAft>
              <a:buClr>
                <a:srgbClr val="000000"/>
              </a:buClr>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endParaRPr lang="en-GB"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220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Background</a:t>
            </a:r>
            <a:endParaRPr dirty="0">
              <a:latin typeface="Arial"/>
              <a:cs typeface="Arial"/>
            </a:endParaRPr>
          </a:p>
        </p:txBody>
      </p:sp>
      <p:sp>
        <p:nvSpPr>
          <p:cNvPr id="3" name="TextBox 2"/>
          <p:cNvSpPr txBox="1"/>
          <p:nvPr/>
        </p:nvSpPr>
        <p:spPr>
          <a:xfrm>
            <a:off x="8810625" y="6548021"/>
            <a:ext cx="333375" cy="276999"/>
          </a:xfrm>
          <a:prstGeom prst="rect">
            <a:avLst/>
          </a:prstGeom>
          <a:noFill/>
        </p:spPr>
        <p:txBody>
          <a:bodyPr wrap="square" rtlCol="0">
            <a:spAutoFit/>
          </a:bodyPr>
          <a:lstStyle/>
          <a:p>
            <a:fld id="{C4D1F7F5-DD94-4A18-8952-7F87C5835704}" type="slidenum">
              <a:rPr lang="en-GB" sz="1200" dirty="0">
                <a:latin typeface="Arial" panose="020B0604020202020204" pitchFamily="34" charset="0"/>
                <a:cs typeface="Arial" panose="020B0604020202020204" pitchFamily="34" charset="0"/>
              </a:rPr>
              <a:t>2</a:t>
            </a:fld>
            <a:endParaRPr lang="en-GB" sz="1200" dirty="0">
              <a:latin typeface="Arial" panose="020B0604020202020204" pitchFamily="34" charset="0"/>
              <a:cs typeface="Arial" panose="020B0604020202020204" pitchFamily="34" charset="0"/>
            </a:endParaRPr>
          </a:p>
        </p:txBody>
      </p:sp>
      <p:sp>
        <p:nvSpPr>
          <p:cNvPr id="9" name="TextBox 8"/>
          <p:cNvSpPr txBox="1"/>
          <p:nvPr/>
        </p:nvSpPr>
        <p:spPr>
          <a:xfrm>
            <a:off x="527300" y="2139696"/>
            <a:ext cx="8283325" cy="4177554"/>
          </a:xfrm>
          <a:prstGeom prst="rect">
            <a:avLst/>
          </a:prstGeom>
          <a:noFill/>
        </p:spPr>
        <p:txBody>
          <a:bodyPr wrap="square" rtlCol="0">
            <a:spAutoFit/>
          </a:bodyPr>
          <a:lstStyle/>
          <a:p>
            <a:pPr marL="0" lvl="1" defTabSz="914400">
              <a:lnSpc>
                <a:spcPct val="90000"/>
              </a:lnSpc>
              <a:spcBef>
                <a:spcPts val="500"/>
              </a:spcBef>
              <a:spcAft>
                <a:spcPts val="1200"/>
              </a:spcAft>
              <a:buClr>
                <a:srgbClr val="000000"/>
              </a:buClr>
            </a:pPr>
            <a:r>
              <a:rPr lang="en-GB" dirty="0" err="1" smtClean="0">
                <a:latin typeface="Arial" panose="020B0604020202020204" pitchFamily="34" charset="0"/>
                <a:cs typeface="Arial" panose="020B0604020202020204" pitchFamily="34" charset="0"/>
              </a:rPr>
              <a:t>Ipsos</a:t>
            </a:r>
            <a:r>
              <a:rPr lang="en-GB" dirty="0" smtClean="0">
                <a:latin typeface="Arial" panose="020B0604020202020204" pitchFamily="34" charset="0"/>
                <a:cs typeface="Arial" panose="020B0604020202020204" pitchFamily="34" charset="0"/>
              </a:rPr>
              <a:t> was </a:t>
            </a:r>
            <a:r>
              <a:rPr lang="en-GB" dirty="0">
                <a:latin typeface="Arial" panose="020B0604020202020204" pitchFamily="34" charset="0"/>
                <a:cs typeface="Arial" panose="020B0604020202020204" pitchFamily="34" charset="0"/>
              </a:rPr>
              <a:t>commissioned by the Utility Regulator in December 2021 to conduct a programme of desk and </a:t>
            </a:r>
            <a:r>
              <a:rPr lang="en-GB" dirty="0" smtClean="0">
                <a:latin typeface="Arial" panose="020B0604020202020204" pitchFamily="34" charset="0"/>
                <a:cs typeface="Arial" panose="020B0604020202020204" pitchFamily="34" charset="0"/>
              </a:rPr>
              <a:t>deliberative qualitative </a:t>
            </a:r>
            <a:r>
              <a:rPr lang="en-GB" dirty="0">
                <a:latin typeface="Arial" panose="020B0604020202020204" pitchFamily="34" charset="0"/>
                <a:cs typeface="Arial" panose="020B0604020202020204" pitchFamily="34" charset="0"/>
              </a:rPr>
              <a:t>research in order to understand consumer views on </a:t>
            </a:r>
            <a:r>
              <a:rPr lang="en-GB" dirty="0" smtClean="0">
                <a:latin typeface="Arial" panose="020B0604020202020204" pitchFamily="34" charset="0"/>
                <a:cs typeface="Arial" panose="020B0604020202020204" pitchFamily="34" charset="0"/>
              </a:rPr>
              <a:t>decarbonisation and energy </a:t>
            </a:r>
            <a:r>
              <a:rPr lang="en-GB" dirty="0">
                <a:latin typeface="Arial" panose="020B0604020202020204" pitchFamily="34" charset="0"/>
                <a:cs typeface="Arial" panose="020B0604020202020204" pitchFamily="34" charset="0"/>
              </a:rPr>
              <a:t>transition. </a:t>
            </a:r>
            <a:endParaRPr lang="en-GB" dirty="0" smtClean="0">
              <a:latin typeface="Arial" panose="020B0604020202020204" pitchFamily="34" charset="0"/>
              <a:cs typeface="Arial" panose="020B0604020202020204" pitchFamily="34" charset="0"/>
            </a:endParaRPr>
          </a:p>
          <a:p>
            <a:pPr>
              <a:lnSpc>
                <a:spcPct val="90000"/>
              </a:lnSpc>
            </a:pPr>
            <a:r>
              <a:rPr lang="en-GB" b="1" dirty="0">
                <a:latin typeface="Arial" panose="020B0604020202020204" pitchFamily="34" charset="0"/>
                <a:cs typeface="Arial" panose="020B0604020202020204" pitchFamily="34" charset="0"/>
              </a:rPr>
              <a:t>The research objectives of the project were to:</a:t>
            </a:r>
          </a:p>
          <a:p>
            <a:pPr>
              <a:lnSpc>
                <a:spcPct val="90000"/>
              </a:lnSpc>
            </a:pPr>
            <a:endParaRPr lang="en-GB" sz="1700" dirty="0"/>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develop an enhanced understanding of any barriers </a:t>
            </a:r>
            <a:r>
              <a:rPr lang="en-GB" dirty="0" smtClean="0">
                <a:solidFill>
                  <a:srgbClr val="92D050"/>
                </a:solidFill>
                <a:latin typeface="Arial" panose="020B0604020202020204" pitchFamily="34" charset="0"/>
                <a:cs typeface="Arial" panose="020B0604020202020204" pitchFamily="34" charset="0"/>
              </a:rPr>
              <a:t>NI consumers </a:t>
            </a:r>
            <a:r>
              <a:rPr lang="en-GB" dirty="0">
                <a:solidFill>
                  <a:srgbClr val="92D050"/>
                </a:solidFill>
                <a:latin typeface="Arial" panose="020B0604020202020204" pitchFamily="34" charset="0"/>
                <a:cs typeface="Arial" panose="020B0604020202020204" pitchFamily="34" charset="0"/>
              </a:rPr>
              <a:t>face on the issue of energy transition; </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solidFill>
                  <a:srgbClr val="92D050"/>
                </a:solidFill>
                <a:latin typeface="Arial" panose="020B0604020202020204" pitchFamily="34" charset="0"/>
                <a:cs typeface="Arial" panose="020B0604020202020204" pitchFamily="34" charset="0"/>
              </a:rPr>
              <a:t>understand the forms of support required to enable consumers to overcome these barriers;</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smtClean="0">
                <a:solidFill>
                  <a:srgbClr val="92D050"/>
                </a:solidFill>
                <a:latin typeface="Arial" panose="020B0604020202020204" pitchFamily="34" charset="0"/>
                <a:cs typeface="Arial" panose="020B0604020202020204" pitchFamily="34" charset="0"/>
              </a:rPr>
              <a:t>understand </a:t>
            </a:r>
            <a:r>
              <a:rPr lang="en-GB" dirty="0">
                <a:solidFill>
                  <a:srgbClr val="92D050"/>
                </a:solidFill>
                <a:latin typeface="Arial" panose="020B0604020202020204" pitchFamily="34" charset="0"/>
                <a:cs typeface="Arial" panose="020B0604020202020204" pitchFamily="34" charset="0"/>
              </a:rPr>
              <a:t>the circumstances in which different groups of consumers face barriers which they have not been able to overcome; and,</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smtClean="0">
                <a:solidFill>
                  <a:srgbClr val="92D050"/>
                </a:solidFill>
                <a:latin typeface="Arial" panose="020B0604020202020204" pitchFamily="34" charset="0"/>
                <a:cs typeface="Arial" panose="020B0604020202020204" pitchFamily="34" charset="0"/>
              </a:rPr>
              <a:t>identify </a:t>
            </a:r>
            <a:r>
              <a:rPr lang="en-GB" dirty="0">
                <a:solidFill>
                  <a:srgbClr val="92D050"/>
                </a:solidFill>
                <a:latin typeface="Arial" panose="020B0604020202020204" pitchFamily="34" charset="0"/>
                <a:cs typeface="Arial" panose="020B0604020202020204" pitchFamily="34" charset="0"/>
              </a:rPr>
              <a:t>recommendations for how the Utility </a:t>
            </a:r>
            <a:r>
              <a:rPr lang="en-GB" dirty="0" smtClean="0">
                <a:solidFill>
                  <a:srgbClr val="92D050"/>
                </a:solidFill>
                <a:latin typeface="Arial" panose="020B0604020202020204" pitchFamily="34" charset="0"/>
                <a:cs typeface="Arial" panose="020B0604020202020204" pitchFamily="34" charset="0"/>
              </a:rPr>
              <a:t>Regulator (</a:t>
            </a:r>
            <a:r>
              <a:rPr lang="en-GB" u="sng" dirty="0" smtClean="0">
                <a:solidFill>
                  <a:srgbClr val="92D050"/>
                </a:solidFill>
                <a:latin typeface="Arial" panose="020B0604020202020204" pitchFamily="34" charset="0"/>
                <a:cs typeface="Arial" panose="020B0604020202020204" pitchFamily="34" charset="0"/>
              </a:rPr>
              <a:t>and DFE</a:t>
            </a:r>
            <a:r>
              <a:rPr lang="en-GB" dirty="0" smtClean="0">
                <a:solidFill>
                  <a:srgbClr val="92D050"/>
                </a:solidFill>
                <a:latin typeface="Arial" panose="020B0604020202020204" pitchFamily="34" charset="0"/>
                <a:cs typeface="Arial" panose="020B0604020202020204" pitchFamily="34" charset="0"/>
              </a:rPr>
              <a:t>) </a:t>
            </a:r>
            <a:r>
              <a:rPr lang="en-GB" dirty="0">
                <a:solidFill>
                  <a:srgbClr val="92D050"/>
                </a:solidFill>
                <a:latin typeface="Arial" panose="020B0604020202020204" pitchFamily="34" charset="0"/>
                <a:cs typeface="Arial" panose="020B0604020202020204" pitchFamily="34" charset="0"/>
              </a:rPr>
              <a:t>can ensure consumers are protected as the Energy Strategy develops</a:t>
            </a:r>
            <a:r>
              <a:rPr lang="en-GB" dirty="0" smtClean="0">
                <a:solidFill>
                  <a:srgbClr val="92D050"/>
                </a:solidFill>
                <a:latin typeface="Arial" panose="020B0604020202020204" pitchFamily="34" charset="0"/>
                <a:cs typeface="Arial" panose="020B0604020202020204" pitchFamily="34" charset="0"/>
              </a:rPr>
              <a:t>.</a:t>
            </a:r>
            <a:endParaRPr lang="en-GB" dirty="0">
              <a:solidFill>
                <a:srgbClr val="92D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9543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Research Approach</a:t>
            </a:r>
            <a:endParaRPr dirty="0">
              <a:latin typeface="Arial"/>
              <a:cs typeface="Arial"/>
            </a:endParaRPr>
          </a:p>
        </p:txBody>
      </p:sp>
      <p:sp>
        <p:nvSpPr>
          <p:cNvPr id="3" name="TextBox 2"/>
          <p:cNvSpPr txBox="1"/>
          <p:nvPr/>
        </p:nvSpPr>
        <p:spPr>
          <a:xfrm>
            <a:off x="8810625" y="6548021"/>
            <a:ext cx="333375" cy="276999"/>
          </a:xfrm>
          <a:prstGeom prst="rect">
            <a:avLst/>
          </a:prstGeom>
          <a:noFill/>
        </p:spPr>
        <p:txBody>
          <a:bodyPr wrap="square" rtlCol="0">
            <a:spAutoFit/>
          </a:bodyPr>
          <a:lstStyle/>
          <a:p>
            <a:pPr lvl="0"/>
            <a:fld id="{C4D1F7F5-DD94-4A18-8952-7F87C5835704}" type="slidenum">
              <a:rPr lang="en-GB" sz="1200">
                <a:solidFill>
                  <a:prstClr val="black"/>
                </a:solidFill>
                <a:latin typeface="Arial" panose="020B0604020202020204" pitchFamily="34" charset="0"/>
                <a:cs typeface="Arial" panose="020B0604020202020204" pitchFamily="34" charset="0"/>
              </a:rPr>
              <a:pPr lvl="0"/>
              <a:t>3</a:t>
            </a:fld>
            <a:endParaRPr lang="en-GB" sz="1200" dirty="0">
              <a:solidFill>
                <a:prstClr val="black"/>
              </a:solidFill>
              <a:latin typeface="Arial" panose="020B0604020202020204" pitchFamily="34" charset="0"/>
              <a:cs typeface="Arial" panose="020B0604020202020204" pitchFamily="34" charset="0"/>
            </a:endParaRPr>
          </a:p>
        </p:txBody>
      </p:sp>
      <p:sp>
        <p:nvSpPr>
          <p:cNvPr id="4" name="TextBox 3"/>
          <p:cNvSpPr txBox="1"/>
          <p:nvPr/>
        </p:nvSpPr>
        <p:spPr>
          <a:xfrm>
            <a:off x="527300" y="2139696"/>
            <a:ext cx="8283325" cy="3202928"/>
          </a:xfrm>
          <a:prstGeom prst="rect">
            <a:avLst/>
          </a:prstGeom>
          <a:noFill/>
        </p:spPr>
        <p:txBody>
          <a:bodyPr wrap="square" rtlCol="0">
            <a:spAutoFit/>
          </a:bodyPr>
          <a:lstStyle/>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smtClean="0">
                <a:latin typeface="Arial" panose="020B0604020202020204" pitchFamily="34" charset="0"/>
                <a:cs typeface="Arial" panose="020B0604020202020204" pitchFamily="34" charset="0"/>
              </a:rPr>
              <a:t>A </a:t>
            </a:r>
            <a:r>
              <a:rPr lang="en-GB" dirty="0">
                <a:latin typeface="Arial" panose="020B0604020202020204" pitchFamily="34" charset="0"/>
                <a:cs typeface="Arial" panose="020B0604020202020204" pitchFamily="34" charset="0"/>
              </a:rPr>
              <a:t>total of </a:t>
            </a:r>
            <a:r>
              <a:rPr lang="en-GB" b="1" dirty="0">
                <a:solidFill>
                  <a:srgbClr val="92D050"/>
                </a:solidFill>
                <a:latin typeface="Arial" panose="020B0604020202020204" pitchFamily="34" charset="0"/>
                <a:cs typeface="Arial" panose="020B0604020202020204" pitchFamily="34" charset="0"/>
              </a:rPr>
              <a:t>12 interviews with key stakeholders </a:t>
            </a:r>
            <a:r>
              <a:rPr lang="en-GB" dirty="0" smtClean="0">
                <a:latin typeface="Arial" panose="020B0604020202020204" pitchFamily="34" charset="0"/>
                <a:cs typeface="Arial" panose="020B0604020202020204" pitchFamily="34" charset="0"/>
              </a:rPr>
              <a:t>in </a:t>
            </a:r>
            <a:r>
              <a:rPr lang="en-GB" dirty="0">
                <a:latin typeface="Arial" panose="020B0604020202020204" pitchFamily="34" charset="0"/>
                <a:cs typeface="Arial" panose="020B0604020202020204" pitchFamily="34" charset="0"/>
              </a:rPr>
              <a:t>the field of energy </a:t>
            </a:r>
            <a:r>
              <a:rPr lang="en-GB" dirty="0" smtClean="0">
                <a:latin typeface="Arial" panose="020B0604020202020204" pitchFamily="34" charset="0"/>
                <a:cs typeface="Arial" panose="020B0604020202020204" pitchFamily="34" charset="0"/>
              </a:rPr>
              <a:t>were </a:t>
            </a:r>
            <a:r>
              <a:rPr lang="en-GB" dirty="0">
                <a:latin typeface="Arial" panose="020B0604020202020204" pitchFamily="34" charset="0"/>
                <a:cs typeface="Arial" panose="020B0604020202020204" pitchFamily="34" charset="0"/>
              </a:rPr>
              <a:t>conducted</a:t>
            </a:r>
            <a:r>
              <a:rPr lang="en-GB" dirty="0" smtClean="0">
                <a:latin typeface="Arial" panose="020B0604020202020204" pitchFamily="34" charset="0"/>
                <a:cs typeface="Arial" panose="020B0604020202020204" pitchFamily="34" charset="0"/>
              </a:rPr>
              <a:t>, as well as </a:t>
            </a:r>
            <a:r>
              <a:rPr lang="en-GB" b="1" dirty="0">
                <a:solidFill>
                  <a:srgbClr val="92D050"/>
                </a:solidFill>
                <a:latin typeface="Arial" panose="020B0604020202020204" pitchFamily="34" charset="0"/>
                <a:cs typeface="Arial" panose="020B0604020202020204" pitchFamily="34" charset="0"/>
              </a:rPr>
              <a:t>10 online focus groups with consumers</a:t>
            </a:r>
            <a:r>
              <a:rPr lang="en-GB" dirty="0">
                <a:latin typeface="Arial" panose="020B0604020202020204" pitchFamily="34" charset="0"/>
                <a:cs typeface="Arial" panose="020B0604020202020204" pitchFamily="34" charset="0"/>
              </a:rPr>
              <a:t> from across the region. A total of </a:t>
            </a:r>
            <a:r>
              <a:rPr lang="en-GB" b="1" dirty="0">
                <a:solidFill>
                  <a:srgbClr val="92D050"/>
                </a:solidFill>
                <a:latin typeface="Arial" panose="020B0604020202020204" pitchFamily="34" charset="0"/>
                <a:cs typeface="Arial" panose="020B0604020202020204" pitchFamily="34" charset="0"/>
              </a:rPr>
              <a:t>73 consumers participated</a:t>
            </a:r>
            <a:r>
              <a:rPr lang="en-GB" dirty="0">
                <a:latin typeface="Arial" panose="020B0604020202020204" pitchFamily="34" charset="0"/>
                <a:cs typeface="Arial" panose="020B0604020202020204" pitchFamily="34" charset="0"/>
              </a:rPr>
              <a:t> in the research.</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latin typeface="Arial" panose="020B0604020202020204" pitchFamily="34" charset="0"/>
                <a:cs typeface="Arial" panose="020B0604020202020204" pitchFamily="34" charset="0"/>
              </a:rPr>
              <a:t>Online focus groups were recruited to reflect a </a:t>
            </a:r>
            <a:r>
              <a:rPr lang="en-GB" b="1" dirty="0">
                <a:solidFill>
                  <a:srgbClr val="92D050"/>
                </a:solidFill>
                <a:latin typeface="Arial" panose="020B0604020202020204" pitchFamily="34" charset="0"/>
                <a:cs typeface="Arial" panose="020B0604020202020204" pitchFamily="34" charset="0"/>
              </a:rPr>
              <a:t>broad range of different ages, areas, and socioeconomic backgrounds</a:t>
            </a:r>
            <a:r>
              <a:rPr lang="en-GB" dirty="0">
                <a:latin typeface="Arial" panose="020B0604020202020204" pitchFamily="34" charset="0"/>
                <a:cs typeface="Arial" panose="020B0604020202020204" pitchFamily="34" charset="0"/>
              </a:rPr>
              <a:t> within Northern Ireland. </a:t>
            </a: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dirty="0">
                <a:latin typeface="Arial" panose="020B0604020202020204" pitchFamily="34" charset="0"/>
                <a:cs typeface="Arial" panose="020B0604020202020204" pitchFamily="34" charset="0"/>
              </a:rPr>
              <a:t>A </a:t>
            </a:r>
            <a:r>
              <a:rPr lang="en-GB" b="1" dirty="0">
                <a:solidFill>
                  <a:srgbClr val="92D050"/>
                </a:solidFill>
                <a:latin typeface="Arial" panose="020B0604020202020204" pitchFamily="34" charset="0"/>
                <a:cs typeface="Arial" panose="020B0604020202020204" pitchFamily="34" charset="0"/>
              </a:rPr>
              <a:t>deliberative approach </a:t>
            </a:r>
            <a:r>
              <a:rPr lang="en-GB" dirty="0">
                <a:latin typeface="Arial" panose="020B0604020202020204" pitchFamily="34" charset="0"/>
                <a:cs typeface="Arial" panose="020B0604020202020204" pitchFamily="34" charset="0"/>
              </a:rPr>
              <a:t>was taken to the online focus groups in which consumers were provided with information about different low carbon and renewable technologies, as well as presented with extracts of the Energy Strategy, to ensure discussions were focused and informed.</a:t>
            </a:r>
          </a:p>
          <a:p>
            <a:pPr lvl="1">
              <a:buFont typeface="Wingdings" panose="05000000000000000000" pitchFamily="2" charset="2"/>
              <a:buChar char="§"/>
            </a:pPr>
            <a:endParaRPr lang="en-GB"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664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Views On Energy Transition</a:t>
            </a:r>
            <a:endParaRPr dirty="0">
              <a:latin typeface="Arial"/>
              <a:cs typeface="Arial"/>
            </a:endParaRPr>
          </a:p>
        </p:txBody>
      </p:sp>
      <p:sp>
        <p:nvSpPr>
          <p:cNvPr id="3" name="TextBox 2"/>
          <p:cNvSpPr txBox="1"/>
          <p:nvPr/>
        </p:nvSpPr>
        <p:spPr>
          <a:xfrm>
            <a:off x="8810625" y="6548021"/>
            <a:ext cx="333375" cy="276999"/>
          </a:xfrm>
          <a:prstGeom prst="rect">
            <a:avLst/>
          </a:prstGeom>
          <a:noFill/>
        </p:spPr>
        <p:txBody>
          <a:bodyPr wrap="square" rtlCol="0">
            <a:spAutoFit/>
          </a:bodyPr>
          <a:lstStyle/>
          <a:p>
            <a:fld id="{C4D1F7F5-DD94-4A18-8952-7F87C5835704}" type="slidenum">
              <a:rPr lang="en-GB" sz="1200">
                <a:latin typeface="Arial" panose="020B0604020202020204" pitchFamily="34" charset="0"/>
                <a:cs typeface="Arial" panose="020B0604020202020204" pitchFamily="34" charset="0"/>
              </a:rPr>
              <a:pPr/>
              <a:t>4</a:t>
            </a:fld>
            <a:endParaRPr lang="en-GB" sz="1200" dirty="0">
              <a:latin typeface="Arial" panose="020B0604020202020204" pitchFamily="34" charset="0"/>
              <a:cs typeface="Arial" panose="020B0604020202020204" pitchFamily="34" charset="0"/>
            </a:endParaRPr>
          </a:p>
        </p:txBody>
      </p:sp>
      <p:sp>
        <p:nvSpPr>
          <p:cNvPr id="4" name="TextBox 3"/>
          <p:cNvSpPr txBox="1"/>
          <p:nvPr/>
        </p:nvSpPr>
        <p:spPr>
          <a:xfrm>
            <a:off x="527300" y="2139696"/>
            <a:ext cx="8283325" cy="5174237"/>
          </a:xfrm>
          <a:prstGeom prst="rect">
            <a:avLst/>
          </a:prstGeom>
          <a:noFill/>
        </p:spPr>
        <p:txBody>
          <a:bodyPr wrap="square" rtlCol="0">
            <a:spAutoFit/>
          </a:bodyPr>
          <a:lstStyle/>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b="1" dirty="0">
                <a:solidFill>
                  <a:srgbClr val="92D050"/>
                </a:solidFill>
                <a:latin typeface="Arial" panose="020B0604020202020204" pitchFamily="34" charset="0"/>
                <a:cs typeface="Arial" panose="020B0604020202020204" pitchFamily="34" charset="0"/>
              </a:rPr>
              <a:t>Awareness of energy efficiency </a:t>
            </a:r>
            <a:r>
              <a:rPr lang="en-GB" b="1" dirty="0" smtClean="0">
                <a:solidFill>
                  <a:srgbClr val="92D050"/>
                </a:solidFill>
                <a:latin typeface="Arial" panose="020B0604020202020204" pitchFamily="34" charset="0"/>
                <a:cs typeface="Arial" panose="020B0604020202020204" pitchFamily="34" charset="0"/>
              </a:rPr>
              <a:t>and </a:t>
            </a:r>
            <a:r>
              <a:rPr lang="en-GB" b="1" dirty="0">
                <a:solidFill>
                  <a:srgbClr val="92D050"/>
                </a:solidFill>
                <a:latin typeface="Arial" panose="020B0604020202020204" pitchFamily="34" charset="0"/>
                <a:cs typeface="Arial" panose="020B0604020202020204" pitchFamily="34" charset="0"/>
              </a:rPr>
              <a:t>transition measures</a:t>
            </a: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sz="1700" dirty="0" smtClean="0">
                <a:latin typeface="Arial" panose="020B0604020202020204" pitchFamily="34" charset="0"/>
                <a:cs typeface="Arial" panose="020B0604020202020204" pitchFamily="34" charset="0"/>
              </a:rPr>
              <a:t>Good Awareness </a:t>
            </a:r>
            <a:r>
              <a:rPr lang="en-GB" sz="1700" dirty="0">
                <a:latin typeface="Arial" panose="020B0604020202020204" pitchFamily="34" charset="0"/>
                <a:cs typeface="Arial" panose="020B0604020202020204" pitchFamily="34" charset="0"/>
              </a:rPr>
              <a:t>across </a:t>
            </a:r>
            <a:r>
              <a:rPr lang="en-GB" sz="1700" dirty="0" smtClean="0">
                <a:latin typeface="Arial" panose="020B0604020202020204" pitchFamily="34" charset="0"/>
                <a:cs typeface="Arial" panose="020B0604020202020204" pitchFamily="34" charset="0"/>
              </a:rPr>
              <a:t>groups </a:t>
            </a:r>
            <a:r>
              <a:rPr lang="en-GB" sz="1700" dirty="0">
                <a:latin typeface="Arial" panose="020B0604020202020204" pitchFamily="34" charset="0"/>
                <a:cs typeface="Arial" panose="020B0604020202020204" pitchFamily="34" charset="0"/>
              </a:rPr>
              <a:t>of </a:t>
            </a:r>
            <a:r>
              <a:rPr lang="en-GB" sz="1700" dirty="0" smtClean="0">
                <a:latin typeface="Arial" panose="020B0604020202020204" pitchFamily="34" charset="0"/>
                <a:cs typeface="Arial" panose="020B0604020202020204" pitchFamily="34" charset="0"/>
              </a:rPr>
              <a:t>EE; </a:t>
            </a:r>
            <a:r>
              <a:rPr lang="en-GB" sz="1700" dirty="0">
                <a:latin typeface="Arial" panose="020B0604020202020204" pitchFamily="34" charset="0"/>
                <a:cs typeface="Arial" panose="020B0604020202020204" pitchFamily="34" charset="0"/>
              </a:rPr>
              <a:t>but low on concept of </a:t>
            </a:r>
            <a:r>
              <a:rPr lang="en-GB" sz="1700" dirty="0" smtClean="0">
                <a:latin typeface="Arial" panose="020B0604020202020204" pitchFamily="34" charset="0"/>
                <a:cs typeface="Arial" panose="020B0604020202020204" pitchFamily="34" charset="0"/>
              </a:rPr>
              <a:t>“net zero”</a:t>
            </a: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sz="1700" dirty="0" smtClean="0">
                <a:latin typeface="Arial" panose="020B0604020202020204" pitchFamily="34" charset="0"/>
                <a:cs typeface="Arial" panose="020B0604020202020204" pitchFamily="34" charset="0"/>
              </a:rPr>
              <a:t>EE well understood – consumers tended to link to small actions to save energy e.g. turning off lights or cutting down energy use</a:t>
            </a: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sz="1700" dirty="0" smtClean="0">
                <a:latin typeface="Arial" panose="020B0604020202020204" pitchFamily="34" charset="0"/>
                <a:cs typeface="Arial" panose="020B0604020202020204" pitchFamily="34" charset="0"/>
              </a:rPr>
              <a:t>Low awareness and confusion on “energy transition” – terminology matters!</a:t>
            </a:r>
            <a:endParaRPr lang="en-GB" sz="1700" dirty="0">
              <a:latin typeface="Arial" panose="020B0604020202020204" pitchFamily="34" charset="0"/>
              <a:cs typeface="Arial" panose="020B0604020202020204" pitchFamily="34" charset="0"/>
            </a:endParaRPr>
          </a:p>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b="1" dirty="0" smtClean="0">
                <a:solidFill>
                  <a:srgbClr val="92D050"/>
                </a:solidFill>
                <a:latin typeface="Arial" panose="020B0604020202020204" pitchFamily="34" charset="0"/>
                <a:cs typeface="Arial" panose="020B0604020202020204" pitchFamily="34" charset="0"/>
              </a:rPr>
              <a:t>Views on </a:t>
            </a:r>
            <a:r>
              <a:rPr lang="en-GB" b="1" dirty="0">
                <a:solidFill>
                  <a:srgbClr val="92D050"/>
                </a:solidFill>
                <a:latin typeface="Arial" panose="020B0604020202020204" pitchFamily="34" charset="0"/>
                <a:cs typeface="Arial" panose="020B0604020202020204" pitchFamily="34" charset="0"/>
              </a:rPr>
              <a:t>l</a:t>
            </a:r>
            <a:r>
              <a:rPr lang="en-GB" b="1" dirty="0" smtClean="0">
                <a:solidFill>
                  <a:srgbClr val="92D050"/>
                </a:solidFill>
                <a:latin typeface="Arial" panose="020B0604020202020204" pitchFamily="34" charset="0"/>
                <a:cs typeface="Arial" panose="020B0604020202020204" pitchFamily="34" charset="0"/>
              </a:rPr>
              <a:t>ow carbon and renewable technologies</a:t>
            </a: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sz="1700" dirty="0" smtClean="0">
                <a:latin typeface="Arial" panose="020B0604020202020204" pitchFamily="34" charset="0"/>
                <a:cs typeface="Arial" panose="020B0604020202020204" pitchFamily="34" charset="0"/>
              </a:rPr>
              <a:t>Some consumers have installed insulation &amp; upgraded boilers but fewer had experience of LC and renewable technologies</a:t>
            </a: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sz="1700" dirty="0" smtClean="0">
                <a:latin typeface="Arial" panose="020B0604020202020204" pitchFamily="34" charset="0"/>
                <a:cs typeface="Arial" panose="020B0604020202020204" pitchFamily="34" charset="0"/>
              </a:rPr>
              <a:t>Awareness is of more mainstream technologies e.g. solar panels/wind/Electric Vehicles</a:t>
            </a: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sz="1700" dirty="0" smtClean="0">
                <a:latin typeface="Arial" panose="020B0604020202020204" pitchFamily="34" charset="0"/>
                <a:cs typeface="Arial" panose="020B0604020202020204" pitchFamily="34" charset="0"/>
              </a:rPr>
              <a:t>Stakeholders perception – consumers are not aware of all technologies, or the importance of heat in reducing carbon emissions. Conversations tend to focus on technologies like EVs. </a:t>
            </a:r>
          </a:p>
          <a:p>
            <a:pPr marL="742950" lvl="2" indent="-285750" defTabSz="914400">
              <a:lnSpc>
                <a:spcPct val="90000"/>
              </a:lnSpc>
              <a:spcBef>
                <a:spcPts val="500"/>
              </a:spcBef>
              <a:spcAft>
                <a:spcPts val="1200"/>
              </a:spcAft>
              <a:buClr>
                <a:srgbClr val="000000"/>
              </a:buClr>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3364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Views On Energy Transition</a:t>
            </a:r>
            <a:endParaRPr dirty="0">
              <a:latin typeface="Arial"/>
              <a:cs typeface="Arial"/>
            </a:endParaRPr>
          </a:p>
        </p:txBody>
      </p:sp>
      <p:sp>
        <p:nvSpPr>
          <p:cNvPr id="3" name="TextBox 2"/>
          <p:cNvSpPr txBox="1"/>
          <p:nvPr/>
        </p:nvSpPr>
        <p:spPr>
          <a:xfrm>
            <a:off x="8810625" y="6548021"/>
            <a:ext cx="333375" cy="276999"/>
          </a:xfrm>
          <a:prstGeom prst="rect">
            <a:avLst/>
          </a:prstGeom>
          <a:noFill/>
        </p:spPr>
        <p:txBody>
          <a:bodyPr wrap="square" rtlCol="0">
            <a:spAutoFit/>
          </a:bodyPr>
          <a:lstStyle/>
          <a:p>
            <a:fld id="{C4D1F7F5-DD94-4A18-8952-7F87C5835704}" type="slidenum">
              <a:rPr lang="en-GB" sz="1200">
                <a:latin typeface="Arial" panose="020B0604020202020204" pitchFamily="34" charset="0"/>
                <a:cs typeface="Arial" panose="020B0604020202020204" pitchFamily="34" charset="0"/>
              </a:rPr>
              <a:pPr/>
              <a:t>5</a:t>
            </a:fld>
            <a:endParaRPr lang="en-GB" sz="1200" dirty="0">
              <a:latin typeface="Arial" panose="020B0604020202020204" pitchFamily="34" charset="0"/>
              <a:cs typeface="Arial" panose="020B0604020202020204" pitchFamily="34" charset="0"/>
            </a:endParaRPr>
          </a:p>
        </p:txBody>
      </p:sp>
      <p:sp>
        <p:nvSpPr>
          <p:cNvPr id="4" name="TextBox 3"/>
          <p:cNvSpPr txBox="1"/>
          <p:nvPr/>
        </p:nvSpPr>
        <p:spPr>
          <a:xfrm>
            <a:off x="527300" y="2139696"/>
            <a:ext cx="8283325" cy="2740750"/>
          </a:xfrm>
          <a:prstGeom prst="rect">
            <a:avLst/>
          </a:prstGeom>
          <a:noFill/>
        </p:spPr>
        <p:txBody>
          <a:bodyPr wrap="square" rtlCol="0">
            <a:spAutoFit/>
          </a:bodyPr>
          <a:lstStyle/>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b="1" dirty="0" smtClean="0">
                <a:solidFill>
                  <a:srgbClr val="92D050"/>
                </a:solidFill>
                <a:latin typeface="Arial" panose="020B0604020202020204" pitchFamily="34" charset="0"/>
                <a:cs typeface="Arial" panose="020B0604020202020204" pitchFamily="34" charset="0"/>
              </a:rPr>
              <a:t>Interest </a:t>
            </a:r>
            <a:r>
              <a:rPr lang="en-GB" b="1" dirty="0">
                <a:solidFill>
                  <a:srgbClr val="92D050"/>
                </a:solidFill>
                <a:latin typeface="Arial" panose="020B0604020202020204" pitchFamily="34" charset="0"/>
                <a:cs typeface="Arial" panose="020B0604020202020204" pitchFamily="34" charset="0"/>
              </a:rPr>
              <a:t>in energy efficiency and energy transition</a:t>
            </a: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dirty="0">
                <a:latin typeface="Arial" panose="020B0604020202020204" pitchFamily="34" charset="0"/>
                <a:cs typeface="Arial" panose="020B0604020202020204" pitchFamily="34" charset="0"/>
              </a:rPr>
              <a:t>Consumers </a:t>
            </a:r>
            <a:r>
              <a:rPr lang="en-GB" dirty="0" smtClean="0">
                <a:latin typeface="Arial" panose="020B0604020202020204" pitchFamily="34" charset="0"/>
                <a:cs typeface="Arial" panose="020B0604020202020204" pitchFamily="34" charset="0"/>
              </a:rPr>
              <a:t>are interested in EE measures particularly due to associated cost savings.</a:t>
            </a:r>
            <a:endParaRPr lang="en-GB" dirty="0">
              <a:latin typeface="Arial" panose="020B0604020202020204" pitchFamily="34" charset="0"/>
              <a:cs typeface="Arial" panose="020B0604020202020204" pitchFamily="34" charset="0"/>
            </a:endParaRP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dirty="0">
                <a:latin typeface="Arial" panose="020B0604020202020204" pitchFamily="34" charset="0"/>
                <a:cs typeface="Arial" panose="020B0604020202020204" pitchFamily="34" charset="0"/>
              </a:rPr>
              <a:t>Some (mostly higher socio-economic groups) have installed Low Carbon or Renewable Technologies e.g. Solar, Heat Pumps, Electric </a:t>
            </a:r>
            <a:r>
              <a:rPr lang="en-GB" dirty="0" smtClean="0">
                <a:latin typeface="Arial" panose="020B0604020202020204" pitchFamily="34" charset="0"/>
                <a:cs typeface="Arial" panose="020B0604020202020204" pitchFamily="34" charset="0"/>
              </a:rPr>
              <a:t>Vehicles.</a:t>
            </a:r>
            <a:endParaRPr lang="en-GB" dirty="0">
              <a:latin typeface="Arial" panose="020B0604020202020204" pitchFamily="34" charset="0"/>
              <a:cs typeface="Arial" panose="020B0604020202020204" pitchFamily="34" charset="0"/>
            </a:endParaRPr>
          </a:p>
          <a:p>
            <a:pPr marL="742950" lvl="2" indent="-285750" defTabSz="914400">
              <a:lnSpc>
                <a:spcPct val="90000"/>
              </a:lnSpc>
              <a:spcBef>
                <a:spcPts val="500"/>
              </a:spcBef>
              <a:spcAft>
                <a:spcPts val="1200"/>
              </a:spcAft>
              <a:buClr>
                <a:srgbClr val="000000"/>
              </a:buClr>
              <a:buFont typeface="Arial" panose="020B0604020202020204" pitchFamily="34" charset="0"/>
              <a:buChar char="•"/>
            </a:pPr>
            <a:r>
              <a:rPr lang="en-GB" dirty="0" smtClean="0">
                <a:latin typeface="Arial" panose="020B0604020202020204" pitchFamily="34" charset="0"/>
                <a:cs typeface="Arial" panose="020B0604020202020204" pitchFamily="34" charset="0"/>
              </a:rPr>
              <a:t>The context, particularly for lower socio-economic consumers, is one of competing priorities (e.g. heating and food).  This reinforced the benefits that could arise for such consumers from the linked cost savings.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86985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Motivators for Energy Transition</a:t>
            </a:r>
            <a:endParaRPr dirty="0">
              <a:latin typeface="Arial"/>
              <a:cs typeface="Arial"/>
            </a:endParaRPr>
          </a:p>
        </p:txBody>
      </p:sp>
      <p:sp>
        <p:nvSpPr>
          <p:cNvPr id="3" name="TextBox 2"/>
          <p:cNvSpPr txBox="1"/>
          <p:nvPr/>
        </p:nvSpPr>
        <p:spPr>
          <a:xfrm>
            <a:off x="8810625" y="6548021"/>
            <a:ext cx="333375" cy="276999"/>
          </a:xfrm>
          <a:prstGeom prst="rect">
            <a:avLst/>
          </a:prstGeom>
          <a:noFill/>
        </p:spPr>
        <p:txBody>
          <a:bodyPr wrap="square" rtlCol="0">
            <a:spAutoFit/>
          </a:bodyPr>
          <a:lstStyle/>
          <a:p>
            <a:fld id="{C4D1F7F5-DD94-4A18-8952-7F87C5835704}" type="slidenum">
              <a:rPr lang="en-GB" sz="1200">
                <a:latin typeface="Arial" panose="020B0604020202020204" pitchFamily="34" charset="0"/>
                <a:cs typeface="Arial" panose="020B0604020202020204" pitchFamily="34" charset="0"/>
              </a:rPr>
              <a:pPr/>
              <a:t>6</a:t>
            </a:fld>
            <a:endParaRPr lang="en-GB" sz="1200" dirty="0">
              <a:latin typeface="Arial" panose="020B0604020202020204" pitchFamily="34" charset="0"/>
              <a:cs typeface="Arial" panose="020B0604020202020204" pitchFamily="34" charset="0"/>
            </a:endParaRPr>
          </a:p>
        </p:txBody>
      </p:sp>
      <p:sp>
        <p:nvSpPr>
          <p:cNvPr id="4" name="TextBox 3"/>
          <p:cNvSpPr txBox="1"/>
          <p:nvPr/>
        </p:nvSpPr>
        <p:spPr>
          <a:xfrm>
            <a:off x="527300" y="2139696"/>
            <a:ext cx="8283325" cy="4650504"/>
          </a:xfrm>
          <a:prstGeom prst="rect">
            <a:avLst/>
          </a:prstGeom>
          <a:noFill/>
        </p:spPr>
        <p:txBody>
          <a:bodyPr wrap="square" rtlCol="0">
            <a:spAutoFit/>
          </a:bodyPr>
          <a:lstStyle/>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b="1" dirty="0" smtClean="0">
                <a:solidFill>
                  <a:srgbClr val="92D050"/>
                </a:solidFill>
                <a:latin typeface="Arial" panose="020B0604020202020204" pitchFamily="34" charset="0"/>
                <a:cs typeface="Arial" panose="020B0604020202020204" pitchFamily="34" charset="0"/>
              </a:rPr>
              <a:t>Financial Incentives, Support &amp; Grants</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Grants are essential to support and encourage many consumers to engage in energy transition</a:t>
            </a:r>
            <a:r>
              <a:rPr lang="en-GB" dirty="0" smtClean="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The majority of consumers are prepared to contribute towards costs and do not expect grants to cover the entirety of costs</a:t>
            </a:r>
            <a:r>
              <a:rPr lang="en-GB" dirty="0" smtClean="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The lack of incentives may contribute to consumers waiting for programmes to open, as they do not want to spend money now only to see financial support become available in the near future</a:t>
            </a:r>
            <a:r>
              <a:rPr lang="en-GB" dirty="0" smtClean="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Stakeholders suggested that consumers living in fuel poverty would need “complete” support to enable them to participate in energy transition, with many experts and stakeholders emphasising the importance of energy transition to be underpinned </a:t>
            </a:r>
            <a:r>
              <a:rPr lang="en-GB" dirty="0" smtClean="0">
                <a:latin typeface="Arial" panose="020B0604020202020204" pitchFamily="34" charset="0"/>
                <a:cs typeface="Arial" panose="020B0604020202020204" pitchFamily="34" charset="0"/>
              </a:rPr>
              <a:t>by ideas </a:t>
            </a:r>
            <a:r>
              <a:rPr lang="en-GB" dirty="0">
                <a:latin typeface="Arial" panose="020B0604020202020204" pitchFamily="34" charset="0"/>
                <a:cs typeface="Arial" panose="020B0604020202020204" pitchFamily="34" charset="0"/>
              </a:rPr>
              <a:t>of equity and </a:t>
            </a:r>
            <a:r>
              <a:rPr lang="en-GB" dirty="0" smtClean="0">
                <a:latin typeface="Arial" panose="020B0604020202020204" pitchFamily="34" charset="0"/>
                <a:cs typeface="Arial" panose="020B0604020202020204" pitchFamily="34" charset="0"/>
              </a:rPr>
              <a:t>access.</a:t>
            </a:r>
            <a:endParaRPr lang="en-GB" b="1" dirty="0">
              <a:solidFill>
                <a:srgbClr val="92D050"/>
              </a:solidFill>
              <a:latin typeface="Arial" panose="020B0604020202020204" pitchFamily="34" charset="0"/>
              <a:cs typeface="Arial" panose="020B0604020202020204" pitchFamily="34" charset="0"/>
            </a:endParaRPr>
          </a:p>
          <a:p>
            <a:pPr lvl="1"/>
            <a:endParaRPr lang="en-GB"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8755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Motivators for Energy Transition</a:t>
            </a:r>
            <a:endParaRPr dirty="0">
              <a:latin typeface="Arial"/>
              <a:cs typeface="Arial"/>
            </a:endParaRPr>
          </a:p>
        </p:txBody>
      </p:sp>
      <p:sp>
        <p:nvSpPr>
          <p:cNvPr id="3" name="TextBox 2"/>
          <p:cNvSpPr txBox="1"/>
          <p:nvPr/>
        </p:nvSpPr>
        <p:spPr>
          <a:xfrm>
            <a:off x="8810625" y="6548021"/>
            <a:ext cx="333375" cy="276999"/>
          </a:xfrm>
          <a:prstGeom prst="rect">
            <a:avLst/>
          </a:prstGeom>
          <a:noFill/>
        </p:spPr>
        <p:txBody>
          <a:bodyPr wrap="square" rtlCol="0">
            <a:spAutoFit/>
          </a:bodyPr>
          <a:lstStyle/>
          <a:p>
            <a:fld id="{C4D1F7F5-DD94-4A18-8952-7F87C5835704}" type="slidenum">
              <a:rPr lang="en-GB" sz="1200">
                <a:latin typeface="Arial" panose="020B0604020202020204" pitchFamily="34" charset="0"/>
                <a:cs typeface="Arial" panose="020B0604020202020204" pitchFamily="34" charset="0"/>
              </a:rPr>
              <a:pPr/>
              <a:t>7</a:t>
            </a:fld>
            <a:endParaRPr lang="en-GB" sz="1200" dirty="0">
              <a:latin typeface="Arial" panose="020B0604020202020204" pitchFamily="34" charset="0"/>
              <a:cs typeface="Arial" panose="020B0604020202020204" pitchFamily="34" charset="0"/>
            </a:endParaRPr>
          </a:p>
        </p:txBody>
      </p:sp>
      <p:sp>
        <p:nvSpPr>
          <p:cNvPr id="4" name="TextBox 3"/>
          <p:cNvSpPr txBox="1"/>
          <p:nvPr/>
        </p:nvSpPr>
        <p:spPr>
          <a:xfrm>
            <a:off x="527300" y="2139696"/>
            <a:ext cx="8283325" cy="3265509"/>
          </a:xfrm>
          <a:prstGeom prst="rect">
            <a:avLst/>
          </a:prstGeom>
          <a:noFill/>
        </p:spPr>
        <p:txBody>
          <a:bodyPr wrap="square" rtlCol="0">
            <a:spAutoFit/>
          </a:bodyPr>
          <a:lstStyle/>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b="1" dirty="0" smtClean="0">
                <a:solidFill>
                  <a:srgbClr val="92D050"/>
                </a:solidFill>
                <a:latin typeface="Arial" panose="020B0604020202020204" pitchFamily="34" charset="0"/>
                <a:cs typeface="Arial" panose="020B0604020202020204" pitchFamily="34" charset="0"/>
              </a:rPr>
              <a:t>Importance of timing </a:t>
            </a:r>
            <a:r>
              <a:rPr lang="en-GB" b="1" dirty="0" smtClean="0">
                <a:solidFill>
                  <a:srgbClr val="92D050"/>
                </a:solidFill>
                <a:latin typeface="Arial" panose="020B0604020202020204" pitchFamily="34" charset="0"/>
                <a:cs typeface="Arial" panose="020B0604020202020204" pitchFamily="34" charset="0"/>
              </a:rPr>
              <a:t>and windows </a:t>
            </a:r>
            <a:r>
              <a:rPr lang="en-GB" b="1" dirty="0" smtClean="0">
                <a:solidFill>
                  <a:srgbClr val="92D050"/>
                </a:solidFill>
                <a:latin typeface="Arial" panose="020B0604020202020204" pitchFamily="34" charset="0"/>
                <a:cs typeface="Arial" panose="020B0604020202020204" pitchFamily="34" charset="0"/>
              </a:rPr>
              <a:t>of opportunity</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Timing is an important factor in the decision-making process when thinking about changing or opting for different energy sources. </a:t>
            </a:r>
            <a:endParaRPr lang="en-GB" dirty="0" smtClean="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Energy systems needing replaced were seen as a window of opportunity to make more energy efficient </a:t>
            </a:r>
            <a:r>
              <a:rPr lang="en-GB" dirty="0" smtClean="0">
                <a:latin typeface="Arial" panose="020B0604020202020204" pitchFamily="34" charset="0"/>
                <a:cs typeface="Arial" panose="020B0604020202020204" pitchFamily="34" charset="0"/>
              </a:rPr>
              <a:t>changes.</a:t>
            </a:r>
          </a:p>
          <a:p>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Times when consumers were renovating or making other significant changes to their homes were also considered good times to explore and implement wider </a:t>
            </a:r>
            <a:r>
              <a:rPr lang="en-GB" dirty="0" smtClean="0">
                <a:latin typeface="Arial" panose="020B0604020202020204" pitchFamily="34" charset="0"/>
                <a:cs typeface="Arial" panose="020B0604020202020204" pitchFamily="34" charset="0"/>
              </a:rPr>
              <a:t>changes.</a:t>
            </a:r>
            <a:endParaRPr lang="en-GB" dirty="0">
              <a:latin typeface="Arial" panose="020B0604020202020204" pitchFamily="34" charset="0"/>
              <a:cs typeface="Arial" panose="020B0604020202020204" pitchFamily="34" charset="0"/>
            </a:endParaRPr>
          </a:p>
          <a:p>
            <a:pPr lvl="1"/>
            <a:endParaRPr lang="en-GB"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948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Motivators for Energy Transition</a:t>
            </a:r>
            <a:endParaRPr dirty="0">
              <a:latin typeface="Arial"/>
              <a:cs typeface="Arial"/>
            </a:endParaRPr>
          </a:p>
        </p:txBody>
      </p:sp>
      <p:sp>
        <p:nvSpPr>
          <p:cNvPr id="3" name="TextBox 2"/>
          <p:cNvSpPr txBox="1"/>
          <p:nvPr/>
        </p:nvSpPr>
        <p:spPr>
          <a:xfrm>
            <a:off x="8810625" y="6548021"/>
            <a:ext cx="333375" cy="276999"/>
          </a:xfrm>
          <a:prstGeom prst="rect">
            <a:avLst/>
          </a:prstGeom>
          <a:noFill/>
        </p:spPr>
        <p:txBody>
          <a:bodyPr wrap="square" rtlCol="0">
            <a:spAutoFit/>
          </a:bodyPr>
          <a:lstStyle/>
          <a:p>
            <a:fld id="{C4D1F7F5-DD94-4A18-8952-7F87C5835704}" type="slidenum">
              <a:rPr lang="en-GB" sz="1200">
                <a:latin typeface="Arial" panose="020B0604020202020204" pitchFamily="34" charset="0"/>
                <a:cs typeface="Arial" panose="020B0604020202020204" pitchFamily="34" charset="0"/>
              </a:rPr>
              <a:pPr/>
              <a:t>8</a:t>
            </a:fld>
            <a:endParaRPr lang="en-GB" sz="1200" dirty="0">
              <a:latin typeface="Arial" panose="020B0604020202020204" pitchFamily="34" charset="0"/>
              <a:cs typeface="Arial" panose="020B0604020202020204" pitchFamily="34" charset="0"/>
            </a:endParaRPr>
          </a:p>
        </p:txBody>
      </p:sp>
      <p:sp>
        <p:nvSpPr>
          <p:cNvPr id="4" name="TextBox 3"/>
          <p:cNvSpPr txBox="1"/>
          <p:nvPr/>
        </p:nvSpPr>
        <p:spPr>
          <a:xfrm>
            <a:off x="527300" y="1759017"/>
            <a:ext cx="8283325" cy="4927503"/>
          </a:xfrm>
          <a:prstGeom prst="rect">
            <a:avLst/>
          </a:prstGeom>
          <a:noFill/>
        </p:spPr>
        <p:txBody>
          <a:bodyPr wrap="square" rtlCol="0">
            <a:spAutoFit/>
          </a:bodyPr>
          <a:lstStyle/>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b="1" dirty="0" smtClean="0">
                <a:solidFill>
                  <a:srgbClr val="92D050"/>
                </a:solidFill>
                <a:latin typeface="Arial" panose="020B0604020202020204" pitchFamily="34" charset="0"/>
                <a:cs typeface="Arial" panose="020B0604020202020204" pitchFamily="34" charset="0"/>
              </a:rPr>
              <a:t>Perceived need for visible leadership</a:t>
            </a:r>
          </a:p>
          <a:p>
            <a:pPr marL="285750" indent="-285750">
              <a:buFont typeface="Arial" panose="020B0604020202020204" pitchFamily="34" charset="0"/>
              <a:buChar char="•"/>
            </a:pPr>
            <a:r>
              <a:rPr lang="en-GB" dirty="0" smtClean="0">
                <a:latin typeface="Arial" panose="020B0604020202020204" pitchFamily="34" charset="0"/>
                <a:ea typeface="Times New Roman" panose="02020603050405020304" pitchFamily="18" charset="0"/>
                <a:cs typeface="Arial" panose="020B0604020202020204" pitchFamily="34" charset="0"/>
              </a:rPr>
              <a:t>Stakeholders </a:t>
            </a:r>
            <a:r>
              <a:rPr lang="en-GB" dirty="0">
                <a:latin typeface="Arial" panose="020B0604020202020204" pitchFamily="34" charset="0"/>
                <a:ea typeface="Times New Roman" panose="02020603050405020304" pitchFamily="18" charset="0"/>
                <a:cs typeface="Arial" panose="020B0604020202020204" pitchFamily="34" charset="0"/>
              </a:rPr>
              <a:t>and consumers </a:t>
            </a:r>
            <a:r>
              <a:rPr lang="en-GB" dirty="0" smtClean="0">
                <a:latin typeface="Arial" panose="020B0604020202020204" pitchFamily="34" charset="0"/>
                <a:ea typeface="Times New Roman" panose="02020603050405020304" pitchFamily="18" charset="0"/>
                <a:cs typeface="Arial" panose="020B0604020202020204" pitchFamily="34" charset="0"/>
              </a:rPr>
              <a:t>perceived a </a:t>
            </a:r>
            <a:r>
              <a:rPr lang="en-GB" dirty="0">
                <a:latin typeface="Arial" panose="020B0604020202020204" pitchFamily="34" charset="0"/>
                <a:ea typeface="Times New Roman" panose="02020603050405020304" pitchFamily="18" charset="0"/>
                <a:cs typeface="Arial" panose="020B0604020202020204" pitchFamily="34" charset="0"/>
              </a:rPr>
              <a:t>lack of leadership and co-ordination as contributing to challenges in moving towards energy transition. </a:t>
            </a:r>
            <a:endParaRPr lang="en-GB" dirty="0" smtClean="0">
              <a:latin typeface="Arial" panose="020B0604020202020204" pitchFamily="34" charset="0"/>
              <a:ea typeface="Times New Roman" panose="02020603050405020304" pitchFamily="18" charset="0"/>
              <a:cs typeface="Arial" panose="020B0604020202020204" pitchFamily="34" charset="0"/>
            </a:endParaRPr>
          </a:p>
          <a:p>
            <a:endParaRPr lang="en-GB" dirty="0">
              <a:latin typeface="Arial" panose="020B0604020202020204" pitchFamily="34" charset="0"/>
              <a:ea typeface="Times New Roman" panose="02020603050405020304" pitchFamily="18" charset="0"/>
              <a:cs typeface="Arial" panose="020B0604020202020204" pitchFamily="34" charset="0"/>
            </a:endParaRPr>
          </a:p>
          <a:p>
            <a:pPr marL="285750" indent="-285750">
              <a:buFont typeface="Arial" panose="020B0604020202020204" pitchFamily="34" charset="0"/>
              <a:buChar char="•"/>
            </a:pPr>
            <a:r>
              <a:rPr lang="en-GB" dirty="0" smtClean="0">
                <a:latin typeface="Arial" panose="020B0604020202020204" pitchFamily="34" charset="0"/>
                <a:ea typeface="Times New Roman" panose="02020603050405020304" pitchFamily="18" charset="0"/>
                <a:cs typeface="Arial" panose="020B0604020202020204" pitchFamily="34" charset="0"/>
              </a:rPr>
              <a:t>NI </a:t>
            </a:r>
            <a:r>
              <a:rPr lang="en-GB" dirty="0">
                <a:latin typeface="Arial" panose="020B0604020202020204" pitchFamily="34" charset="0"/>
                <a:ea typeface="Times New Roman" panose="02020603050405020304" pitchFamily="18" charset="0"/>
                <a:cs typeface="Arial" panose="020B0604020202020204" pitchFamily="34" charset="0"/>
              </a:rPr>
              <a:t>politicians &amp;</a:t>
            </a:r>
            <a:r>
              <a:rPr lang="en-GB" dirty="0" smtClean="0">
                <a:latin typeface="Arial" panose="020B0604020202020204" pitchFamily="34" charset="0"/>
                <a:ea typeface="Times New Roman" panose="02020603050405020304" pitchFamily="18" charset="0"/>
                <a:cs typeface="Arial" panose="020B0604020202020204" pitchFamily="34" charset="0"/>
              </a:rPr>
              <a:t> Assembly were viewed as not </a:t>
            </a:r>
            <a:r>
              <a:rPr lang="en-GB" dirty="0">
                <a:latin typeface="Arial" panose="020B0604020202020204" pitchFamily="34" charset="0"/>
                <a:ea typeface="Times New Roman" panose="02020603050405020304" pitchFamily="18" charset="0"/>
                <a:cs typeface="Arial" panose="020B0604020202020204" pitchFamily="34" charset="0"/>
              </a:rPr>
              <a:t>providing strong leadership on issues related to cost-of-living and continued energy price </a:t>
            </a:r>
            <a:r>
              <a:rPr lang="en-GB" dirty="0" smtClean="0">
                <a:latin typeface="Arial" panose="020B0604020202020204" pitchFamily="34" charset="0"/>
                <a:ea typeface="Times New Roman" panose="02020603050405020304" pitchFamily="18" charset="0"/>
                <a:cs typeface="Arial" panose="020B0604020202020204" pitchFamily="34" charset="0"/>
              </a:rPr>
              <a:t>crises.</a:t>
            </a:r>
          </a:p>
          <a:p>
            <a:endParaRPr lang="en-GB" dirty="0">
              <a:latin typeface="Arial" panose="020B0604020202020204" pitchFamily="34" charset="0"/>
              <a:ea typeface="Times New Roman" panose="02020603050405020304" pitchFamily="18" charset="0"/>
              <a:cs typeface="Arial" panose="020B0604020202020204" pitchFamily="34" charset="0"/>
            </a:endParaRP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There is a distrust </a:t>
            </a:r>
            <a:r>
              <a:rPr lang="en-GB" dirty="0">
                <a:latin typeface="Arial" panose="020B0604020202020204" pitchFamily="34" charset="0"/>
                <a:cs typeface="Arial" panose="020B0604020202020204" pitchFamily="34" charset="0"/>
              </a:rPr>
              <a:t>in energy-related schemes given the lack of leadership and the legacy of programmes such as the </a:t>
            </a:r>
            <a:r>
              <a:rPr lang="en-GB" dirty="0" smtClean="0">
                <a:latin typeface="Arial" panose="020B0604020202020204" pitchFamily="34" charset="0"/>
                <a:cs typeface="Arial" panose="020B0604020202020204" pitchFamily="34" charset="0"/>
              </a:rPr>
              <a:t>RHI. </a:t>
            </a:r>
          </a:p>
          <a:p>
            <a:endParaRPr lang="en-GB"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The absence of public funding to support people in making energy changes was also considered reflective of a lack of leadership and commitment.</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smtClean="0">
              <a:latin typeface="Arial" panose="020B0604020202020204" pitchFamily="34" charset="0"/>
              <a:ea typeface="Times New Roman" panose="02020603050405020304" pitchFamily="18" charset="0"/>
              <a:cs typeface="Arial" panose="020B0604020202020204" pitchFamily="34" charset="0"/>
            </a:endParaRPr>
          </a:p>
          <a:p>
            <a:pPr marL="285750" indent="-285750">
              <a:buFont typeface="Arial" panose="020B0604020202020204" pitchFamily="34" charset="0"/>
              <a:buChar char="•"/>
            </a:pPr>
            <a:r>
              <a:rPr lang="en-GB" dirty="0" smtClean="0">
                <a:latin typeface="Arial" panose="020B0604020202020204" pitchFamily="34" charset="0"/>
                <a:ea typeface="Times New Roman" panose="02020603050405020304" pitchFamily="18" charset="0"/>
                <a:cs typeface="Arial" panose="020B0604020202020204" pitchFamily="34" charset="0"/>
              </a:rPr>
              <a:t>Consumers believe Government has not done enough to demonstrate or communicate the importance of the energy transition or what it involves. This makes it difficult for consumers to envision what </a:t>
            </a:r>
            <a:r>
              <a:rPr lang="en-GB" dirty="0">
                <a:latin typeface="Arial" panose="020B0604020202020204" pitchFamily="34" charset="0"/>
                <a:ea typeface="Times New Roman" panose="02020603050405020304" pitchFamily="18" charset="0"/>
                <a:cs typeface="Arial" panose="020B0604020202020204" pitchFamily="34" charset="0"/>
              </a:rPr>
              <a:t>a low carbon future may look like and how it will be relevant for them</a:t>
            </a:r>
            <a:r>
              <a:rPr lang="en-GB" dirty="0" smtClean="0">
                <a:latin typeface="Arial" panose="020B0604020202020204" pitchFamily="34" charset="0"/>
                <a:ea typeface="Times New Roman" panose="02020603050405020304" pitchFamily="18" charset="0"/>
                <a:cs typeface="Arial" panose="020B0604020202020204" pitchFamily="34" charset="0"/>
              </a:rPr>
              <a:t>.</a:t>
            </a:r>
            <a:endParaRPr lang="en-GB"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5150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509F26E-3B3D-4B46-949B-2E3D6212390C}"/>
              </a:ext>
            </a:extLst>
          </p:cNvPr>
          <p:cNvSpPr txBox="1"/>
          <p:nvPr/>
        </p:nvSpPr>
        <p:spPr>
          <a:xfrm>
            <a:off x="527300" y="1190407"/>
            <a:ext cx="8235700" cy="443711"/>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latin typeface="Arial"/>
                <a:cs typeface="Arial"/>
              </a:rPr>
              <a:t>Motivators for Energy Transition</a:t>
            </a:r>
            <a:endParaRPr dirty="0">
              <a:latin typeface="Arial"/>
              <a:cs typeface="Arial"/>
            </a:endParaRPr>
          </a:p>
        </p:txBody>
      </p:sp>
      <p:sp>
        <p:nvSpPr>
          <p:cNvPr id="3" name="TextBox 2"/>
          <p:cNvSpPr txBox="1"/>
          <p:nvPr/>
        </p:nvSpPr>
        <p:spPr>
          <a:xfrm>
            <a:off x="8810625" y="6548021"/>
            <a:ext cx="333375" cy="276999"/>
          </a:xfrm>
          <a:prstGeom prst="rect">
            <a:avLst/>
          </a:prstGeom>
          <a:noFill/>
        </p:spPr>
        <p:txBody>
          <a:bodyPr wrap="square" rtlCol="0">
            <a:spAutoFit/>
          </a:bodyPr>
          <a:lstStyle/>
          <a:p>
            <a:fld id="{C4D1F7F5-DD94-4A18-8952-7F87C5835704}" type="slidenum">
              <a:rPr lang="en-GB" sz="1200">
                <a:latin typeface="Arial" panose="020B0604020202020204" pitchFamily="34" charset="0"/>
                <a:cs typeface="Arial" panose="020B0604020202020204" pitchFamily="34" charset="0"/>
              </a:rPr>
              <a:pPr/>
              <a:t>9</a:t>
            </a:fld>
            <a:endParaRPr lang="en-GB" sz="1200" dirty="0">
              <a:latin typeface="Arial" panose="020B0604020202020204" pitchFamily="34" charset="0"/>
              <a:cs typeface="Arial" panose="020B0604020202020204" pitchFamily="34" charset="0"/>
            </a:endParaRPr>
          </a:p>
        </p:txBody>
      </p:sp>
      <p:sp>
        <p:nvSpPr>
          <p:cNvPr id="4" name="TextBox 3"/>
          <p:cNvSpPr txBox="1"/>
          <p:nvPr/>
        </p:nvSpPr>
        <p:spPr>
          <a:xfrm>
            <a:off x="527300" y="2139696"/>
            <a:ext cx="8283325" cy="3819507"/>
          </a:xfrm>
          <a:prstGeom prst="rect">
            <a:avLst/>
          </a:prstGeom>
          <a:noFill/>
        </p:spPr>
        <p:txBody>
          <a:bodyPr wrap="square" rtlCol="0">
            <a:spAutoFit/>
          </a:bodyPr>
          <a:lstStyle/>
          <a:p>
            <a:pPr marL="228600" lvl="1" indent="-228600" defTabSz="914400">
              <a:lnSpc>
                <a:spcPct val="90000"/>
              </a:lnSpc>
              <a:spcBef>
                <a:spcPts val="500"/>
              </a:spcBef>
              <a:spcAft>
                <a:spcPts val="1200"/>
              </a:spcAft>
              <a:buClr>
                <a:srgbClr val="000000"/>
              </a:buClr>
              <a:buFont typeface="Wingdings" panose="05000000000000000000" pitchFamily="2" charset="2"/>
              <a:buChar char="Ø"/>
            </a:pPr>
            <a:r>
              <a:rPr lang="en-GB" b="1" dirty="0" smtClean="0">
                <a:solidFill>
                  <a:srgbClr val="92D050"/>
                </a:solidFill>
                <a:latin typeface="Arial" panose="020B0604020202020204" pitchFamily="34" charset="0"/>
                <a:cs typeface="Arial" panose="020B0604020202020204" pitchFamily="34" charset="0"/>
              </a:rPr>
              <a:t>One Stop Shop</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Consumers describe feeling positive about a service in which they can get all the information they need from one source and in one </a:t>
            </a:r>
            <a:r>
              <a:rPr lang="en-GB" dirty="0" smtClean="0">
                <a:latin typeface="Arial" panose="020B0604020202020204" pitchFamily="34" charset="0"/>
                <a:cs typeface="Arial" panose="020B0604020202020204" pitchFamily="34" charset="0"/>
              </a:rPr>
              <a:t>location.</a:t>
            </a:r>
          </a:p>
          <a:p>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One </a:t>
            </a:r>
            <a:r>
              <a:rPr lang="en-GB" dirty="0">
                <a:latin typeface="Arial" panose="020B0604020202020204" pitchFamily="34" charset="0"/>
                <a:cs typeface="Arial" panose="020B0604020202020204" pitchFamily="34" charset="0"/>
              </a:rPr>
              <a:t>Stop Shop should be trustworthy and </a:t>
            </a:r>
            <a:r>
              <a:rPr lang="en-GB" dirty="0" smtClean="0">
                <a:latin typeface="Arial" panose="020B0604020202020204" pitchFamily="34" charset="0"/>
                <a:cs typeface="Arial" panose="020B0604020202020204" pitchFamily="34" charset="0"/>
              </a:rPr>
              <a:t>independent/impartial.  </a:t>
            </a:r>
          </a:p>
          <a:p>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OSS </a:t>
            </a:r>
            <a:r>
              <a:rPr lang="en-GB" dirty="0">
                <a:latin typeface="Arial" panose="020B0604020202020204" pitchFamily="34" charset="0"/>
                <a:cs typeface="Arial" panose="020B0604020202020204" pitchFamily="34" charset="0"/>
              </a:rPr>
              <a:t>should be accessible </a:t>
            </a:r>
            <a:r>
              <a:rPr lang="en-GB" dirty="0" smtClean="0">
                <a:latin typeface="Arial" panose="020B0604020202020204" pitchFamily="34" charset="0"/>
                <a:cs typeface="Arial" panose="020B0604020202020204" pitchFamily="34" charset="0"/>
              </a:rPr>
              <a:t>– physical (more than one geographical location) &amp; </a:t>
            </a:r>
            <a:r>
              <a:rPr lang="en-GB" dirty="0">
                <a:latin typeface="Arial" panose="020B0604020202020204" pitchFamily="34" charset="0"/>
                <a:cs typeface="Arial" panose="020B0604020202020204" pitchFamily="34" charset="0"/>
              </a:rPr>
              <a:t>online </a:t>
            </a:r>
            <a:r>
              <a:rPr lang="en-GB" dirty="0" smtClean="0">
                <a:latin typeface="Arial" panose="020B0604020202020204" pitchFamily="34" charset="0"/>
                <a:cs typeface="Arial" panose="020B0604020202020204" pitchFamily="34" charset="0"/>
              </a:rPr>
              <a:t>so </a:t>
            </a:r>
            <a:r>
              <a:rPr lang="en-GB" dirty="0">
                <a:latin typeface="Arial" panose="020B0604020202020204" pitchFamily="34" charset="0"/>
                <a:cs typeface="Arial" panose="020B0604020202020204" pitchFamily="34" charset="0"/>
              </a:rPr>
              <a:t>can cater for as many energy consumers as </a:t>
            </a:r>
            <a:r>
              <a:rPr lang="en-GB" dirty="0" smtClean="0">
                <a:latin typeface="Arial" panose="020B0604020202020204" pitchFamily="34" charset="0"/>
                <a:cs typeface="Arial" panose="020B0604020202020204" pitchFamily="34" charset="0"/>
              </a:rPr>
              <a:t>possible.</a:t>
            </a:r>
          </a:p>
          <a:p>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Stakeholders </a:t>
            </a:r>
            <a:r>
              <a:rPr lang="en-GB" dirty="0">
                <a:latin typeface="Arial" panose="020B0604020202020204" pitchFamily="34" charset="0"/>
                <a:cs typeface="Arial" panose="020B0604020202020204" pitchFamily="34" charset="0"/>
              </a:rPr>
              <a:t>strongly emphasised the need for a ‘wrap-around’ service to support decision making and provide consumers with information relevant and specific for their own </a:t>
            </a:r>
            <a:r>
              <a:rPr lang="en-GB" dirty="0" smtClean="0">
                <a:latin typeface="Arial" panose="020B0604020202020204" pitchFamily="34" charset="0"/>
                <a:cs typeface="Arial" panose="020B0604020202020204" pitchFamily="34" charset="0"/>
              </a:rPr>
              <a:t>circumstances.</a:t>
            </a:r>
            <a:endParaRPr lang="en-GB" dirty="0">
              <a:latin typeface="Arial" panose="020B0604020202020204" pitchFamily="34" charset="0"/>
              <a:cs typeface="Arial" panose="020B0604020202020204" pitchFamily="34" charset="0"/>
            </a:endParaRPr>
          </a:p>
          <a:p>
            <a:pPr lvl="1"/>
            <a:endParaRPr lang="en-GB"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5497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UR colours">
      <a:dk1>
        <a:sysClr val="windowText" lastClr="000000"/>
      </a:dk1>
      <a:lt1>
        <a:sysClr val="window" lastClr="FFFFFF"/>
      </a:lt1>
      <a:dk2>
        <a:srgbClr val="006600"/>
      </a:dk2>
      <a:lt2>
        <a:srgbClr val="EEECE1"/>
      </a:lt2>
      <a:accent1>
        <a:srgbClr val="006600"/>
      </a:accent1>
      <a:accent2>
        <a:srgbClr val="669900"/>
      </a:accent2>
      <a:accent3>
        <a:srgbClr val="B0EE00"/>
      </a:accent3>
      <a:accent4>
        <a:srgbClr val="17365D"/>
      </a:accent4>
      <a:accent5>
        <a:srgbClr val="006699"/>
      </a:accent5>
      <a:accent6>
        <a:srgbClr val="99FFCC"/>
      </a:accent6>
      <a:hlink>
        <a:srgbClr val="660066"/>
      </a:hlink>
      <a:folHlink>
        <a:srgbClr val="A5002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B13B87B-B28F-4C50-B0C3-31480618A8F9}" vid="{DEE97244-58C9-4DDB-9961-76CE1FFBD4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 UR presentation template</Template>
  <TotalTime>8994</TotalTime>
  <Words>2143</Words>
  <Application>Microsoft Office PowerPoint</Application>
  <PresentationFormat>On-screen Show (4:3)</PresentationFormat>
  <Paragraphs>225</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 Stevenson</dc:creator>
  <cp:lastModifiedBy>Boyle, Adele</cp:lastModifiedBy>
  <cp:revision>103</cp:revision>
  <dcterms:created xsi:type="dcterms:W3CDTF">2019-06-25T10:03:07Z</dcterms:created>
  <dcterms:modified xsi:type="dcterms:W3CDTF">2022-06-29T10:18:31Z</dcterms:modified>
</cp:coreProperties>
</file>