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49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3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0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3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6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99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28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42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49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D371C-BCEB-40D1-8D41-DF2BA4132A80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90A1-5FCA-4D35-A7DA-287A2598C6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2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tions2.nidirect.gov.uk/uregni/cfe-protection-for-consumers-during-decarbonisatio/" TargetMode="External"/><Relationship Id="rId2" Type="http://schemas.openxmlformats.org/officeDocument/2006/relationships/hyperlink" Target="mailto:liam.gault@uregni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85193"/>
          </a:xfrm>
        </p:spPr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Call for Evidence on Future Energy Consumer Protections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00" y="4033063"/>
            <a:ext cx="2146300" cy="23890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356842-C9AD-509F-C597-A88B5ED65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634" y="4526083"/>
            <a:ext cx="4793766" cy="140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08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Lessons Learned from other Jurisdictions Overview</a:t>
            </a: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As included within the detail of Action 3, part of the DFE requirement entails research on lessons learned in other jurisdictions.</a:t>
            </a:r>
          </a:p>
          <a:p>
            <a:pPr marL="342900" lvl="0" indent="-342900" defTabSz="457200">
              <a:buFont typeface="Wingdings" panose="05000000000000000000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342900" lvl="0" indent="-342900" defTabSz="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Undertaken to serve as the evidence basis for content within the CFE.</a:t>
            </a:r>
          </a:p>
          <a:p>
            <a:pPr marL="342900" lvl="0" indent="-342900" defTabSz="457200">
              <a:buFont typeface="Wingdings" panose="05000000000000000000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342900" lvl="0" indent="-342900" defTabSz="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Examined overall principles &amp; goals of consumer protection to meet net zero as well as three dimensions of: coverage areas, business practices, and consumer groups.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3928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  <a:t>Key Findings &amp; Lessons Learned</a:t>
            </a: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principles and goals for consumer protection in a net zero world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May need a Hybrid of a </a:t>
            </a:r>
            <a:r>
              <a:rPr lang="en-GB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 based approach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with guidance on how apply, and </a:t>
            </a:r>
            <a:r>
              <a:rPr lang="en-GB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for specific higher risk areas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vulnerable or a crisis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COVID-19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number of examples of principles examined but all entail focus on: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Fair treatment (Working for the consumer rather than exploiting them);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Inclusivity, empowerment and access through clear, useful and usable information, education and data utilisation in a way that is protected;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Appropriate complaints and redress mechanisms.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1711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  <a:t>Key Findings &amp; Lessons Learned</a:t>
            </a: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 1: Coverage of future protection requirements (Tech; Sector; Heat)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 to be uniform implementation of best practice/central (mandatory accountability?) codes of practice for suppliers and installers linked to a trusted quality logo.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used for energy today (e.g. oil) or possibly used in the future (e.g. hydrogen), no consumer should be left behind in protections they are offered compared to others.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 choice on their energy source or technology should be informed rather than restricted as part of any future protection framework.</a:t>
            </a:r>
            <a:endParaRPr lang="en-GB" sz="2000" dirty="0"/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22707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  <a:t>Key Findings &amp; Lessons Learned</a:t>
            </a: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 2: Business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Transparency of pricing and contracts v important; consideration of price regulation needs &amp; price transparency.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Clear, easy to access, accurate information and advice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Simplicity and transparency of information crucial to consumers ability to understand and compare products and services.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Reporting &amp; Monitoring from energy providers (through structured and mandatory collection of information) against requirements are essential. 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GB consumers are able to register complaints that have not been satisfactorily resolved with an energy ombudsman. Not available in NI.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81263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  <a:t>Key Findings &amp; Lessons Learned</a:t>
            </a: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 3: Which consumers to protect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consumers: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Hybrid based approach sets out the minimum standard of services which can also be tailored to individual customer needs.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Vulnerable consumers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Certain consumer groups are at particular risk of being excluded from consideration of what they need precisely as a consequence of vulnerability. Consumers can also be put in a vulnerable situation by how they are treated by energy companies.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consumers: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“One-size-fits-all” is inappropriate, but cannot be uneven application of best practice. However clarity on what is expected from suppliers crucial for implementation and delivery.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3468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  <a:t>Key Findings &amp; Lessons Learned</a:t>
            </a: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 3: Which consumers to protect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Non-Domestic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Sector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specific energy requirements with potentially little scope for reducing or adapting usage. Requirement for transparent / accessible information. Issues with long contract durations, and vulnerability to poor outcomes due to aggressive third party intermediary tactics. Need for adequate dispute resolution.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Sector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May face specific challenges when purchasing energy using call off framework. Difficulties in obtaining energy could lead to the provision of skeleton services.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Voluntary/Community Sector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May not have the same purchasing powers as larger more well-resourced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Possible lack of incentives for making energy efficiency purchasing decisions if tenants housed in leased premises.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306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Next Steps</a:t>
            </a:r>
            <a:br>
              <a:rPr lang="en-GB" dirty="0">
                <a:latin typeface="Arial"/>
                <a:cs typeface="Arial"/>
              </a:rPr>
            </a:br>
            <a:br>
              <a:rPr lang="en-US" b="1" spc="-5" dirty="0">
                <a:solidFill>
                  <a:prstClr val="black"/>
                </a:solidFill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We are seeking views to the call for evidence 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on or before 01 March 2023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.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Please send responses to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  <a:hlinkClick r:id="rId2"/>
              </a:rPr>
              <a:t>liam.gault@uregni.gov.uk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111111"/>
              </a:solidFill>
              <a:latin typeface="Open Sans" panose="020B06060305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111111"/>
                </a:solidFill>
                <a:latin typeface="Open Sans" panose="020B0606030504020204" pitchFamily="34" charset="0"/>
              </a:rPr>
              <a:t>Alternatively, y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ou may also provide your views through the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  <a:hlinkClick r:id="rId3"/>
              </a:rPr>
              <a:t>CitizenSpace online portal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268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5" dirty="0">
                <a:latin typeface="Arial"/>
                <a:cs typeface="Arial"/>
              </a:rPr>
              <a:t>Background &amp; Introduction</a:t>
            </a: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846108"/>
          </a:xfrm>
        </p:spPr>
        <p:txBody>
          <a:bodyPr>
            <a:no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dirty="0"/>
              <a:t>DfE published (Jan 2022) Energy Strategy Action Plan for 2022  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22 in actions in total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– each should be “consumer-centric” in approach. 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/>
              <a:t>Action 3</a:t>
            </a:r>
            <a:r>
              <a:rPr lang="en-GB" sz="2000" dirty="0"/>
              <a:t> </a:t>
            </a:r>
            <a:r>
              <a:rPr lang="en-GB" sz="2000" i="1" dirty="0"/>
              <a:t>–  </a:t>
            </a:r>
            <a:r>
              <a:rPr lang="en-GB" sz="2000" b="1" i="1" dirty="0">
                <a:solidFill>
                  <a:srgbClr val="FF0000"/>
                </a:solidFill>
              </a:rPr>
              <a:t>“issue a call for evidence on protection for consumers during energy decarbonisation” </a:t>
            </a:r>
            <a:r>
              <a:rPr lang="en-GB" sz="2000" dirty="0"/>
              <a:t>– 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Joint UR/CCNI delivery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– have worked collaboratively to agree and develop the </a:t>
            </a:r>
            <a:r>
              <a:rPr lang="en-GB" sz="2000" dirty="0" err="1"/>
              <a:t>CfE</a:t>
            </a:r>
            <a:r>
              <a:rPr lang="en-GB" sz="2000" dirty="0"/>
              <a:t> &amp; Literature Review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dirty="0"/>
              <a:t>To include </a:t>
            </a:r>
            <a:r>
              <a:rPr lang="en-GB" sz="2000" b="1" u="sng" dirty="0">
                <a:solidFill>
                  <a:srgbClr val="FF0000"/>
                </a:solidFill>
              </a:rPr>
              <a:t>Lessons Learned </a:t>
            </a:r>
            <a:r>
              <a:rPr lang="en-GB" sz="2000" dirty="0"/>
              <a:t>from other jurisdictions – taking the form of </a:t>
            </a:r>
            <a:r>
              <a:rPr lang="en-GB" sz="2000" b="1" dirty="0">
                <a:solidFill>
                  <a:srgbClr val="FF0000"/>
                </a:solidFill>
              </a:rPr>
              <a:t>Literature Review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Aim</a:t>
            </a:r>
            <a:r>
              <a:rPr lang="en-GB" sz="2000" dirty="0">
                <a:solidFill>
                  <a:srgbClr val="FF0000"/>
                </a:solidFill>
              </a:rPr>
              <a:t>:  </a:t>
            </a:r>
            <a:r>
              <a:rPr lang="en-GB" sz="2000" dirty="0"/>
              <a:t>gather evidence to assess the future need for the protection of energy consumers during the transition to energy decarbonisation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0787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Structure of CFE</a:t>
            </a: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40733"/>
            <a:ext cx="10515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provide context for this </a:t>
            </a:r>
            <a:r>
              <a:rPr lang="en-US" sz="2400" dirty="0" err="1"/>
              <a:t>CfE</a:t>
            </a:r>
            <a:r>
              <a:rPr lang="en-US" sz="2400" dirty="0"/>
              <a:t>, and to aid respondents to provide evidence, we have considered:</a:t>
            </a:r>
          </a:p>
          <a:p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The current consumer protection landscape;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Potential principles and goals for energy consumer protection in a future-looking context;</a:t>
            </a:r>
          </a:p>
          <a:p>
            <a:pPr lvl="1"/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In addition, tried to help readers order their thoughts by Using </a:t>
            </a:r>
            <a:r>
              <a:rPr lang="en-US" sz="2400" b="1" dirty="0">
                <a:solidFill>
                  <a:srgbClr val="FF0000"/>
                </a:solidFill>
              </a:rPr>
              <a:t>3 “Dimensions” </a:t>
            </a:r>
            <a:r>
              <a:rPr lang="en-US" sz="2400" dirty="0"/>
              <a:t>for future consumer protection considerations: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AutoNum type="arabicParenR"/>
            </a:pPr>
            <a:r>
              <a:rPr lang="en-US" sz="2400" dirty="0"/>
              <a:t>Coverage in terms of Energy type /sectors/technology;</a:t>
            </a:r>
          </a:p>
          <a:p>
            <a:pPr marL="1257300" lvl="2" indent="-342900">
              <a:buAutoNum type="arabicParenR"/>
            </a:pPr>
            <a:r>
              <a:rPr lang="en-US" sz="2400" dirty="0"/>
              <a:t>Business practices (with consumer impacts/outcomes); and</a:t>
            </a:r>
          </a:p>
          <a:p>
            <a:pPr marL="1257300" lvl="2" indent="-342900">
              <a:buAutoNum type="arabicParenR"/>
            </a:pPr>
            <a:r>
              <a:rPr lang="en-US" sz="2400" dirty="0"/>
              <a:t>Which groups of energy customers need covered.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456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Timelines for project</a:t>
            </a:r>
            <a:br>
              <a:rPr lang="en-GB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63310"/>
            <a:ext cx="1051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solidFill>
                  <a:srgbClr val="FF0000"/>
                </a:solidFill>
              </a:rPr>
              <a:t>Phase 1 (current year 2022):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u="sng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/>
              <a:t>The UR, CCNI and DfE have collaborated to establish the form of the </a:t>
            </a:r>
            <a:r>
              <a:rPr lang="en-GB" sz="2400" dirty="0" err="1"/>
              <a:t>CfE</a:t>
            </a:r>
            <a:r>
              <a:rPr lang="en-GB" sz="2400" dirty="0"/>
              <a:t>. Desk research has been undertaken to help identify what lessons can be learned from other jurisdictions.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/>
              <a:t>This </a:t>
            </a:r>
            <a:r>
              <a:rPr lang="en-GB" sz="2400" dirty="0" err="1"/>
              <a:t>CfE</a:t>
            </a:r>
            <a:r>
              <a:rPr lang="en-GB" sz="2400" dirty="0"/>
              <a:t> has been developed and published to meet the Strategy Action Plan Action 3 commitment for delivery by December 2022.  </a:t>
            </a:r>
          </a:p>
          <a:p>
            <a:pPr marL="742950" lvl="1" indent="-285750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GB" sz="2400" dirty="0"/>
          </a:p>
          <a:p>
            <a:pPr lvl="1">
              <a:buClr>
                <a:schemeClr val="accent2"/>
              </a:buClr>
            </a:pPr>
            <a:endParaRPr lang="en-GB" sz="2400" dirty="0"/>
          </a:p>
          <a:p>
            <a:pPr lvl="1">
              <a:buClr>
                <a:schemeClr val="accent2"/>
              </a:buClr>
            </a:pPr>
            <a:endParaRPr lang="en-GB" sz="2400" dirty="0"/>
          </a:p>
          <a:p>
            <a:pPr lvl="1">
              <a:buClr>
                <a:schemeClr val="accent2"/>
              </a:buClr>
            </a:pPr>
            <a:r>
              <a:rPr lang="en-GB" sz="2400" dirty="0"/>
              <a:t>NB - Deliberative consumer engagement (led by CCNI) will be undertaken beginning in 2023 post publication of </a:t>
            </a:r>
            <a:r>
              <a:rPr lang="en-GB" sz="2400" dirty="0" err="1"/>
              <a:t>CfE</a:t>
            </a:r>
            <a:endParaRPr lang="en-GB" sz="2400" dirty="0"/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3788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Timelines for project</a:t>
            </a:r>
            <a:br>
              <a:rPr lang="en-GB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06866"/>
            <a:ext cx="10515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solidFill>
                  <a:srgbClr val="FF0000"/>
                </a:solidFill>
              </a:rPr>
              <a:t>Proposed Phase 2 (2023 &amp; 2024):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Stakeholder engagement sessions prior to the response deadline for this </a:t>
            </a:r>
            <a:r>
              <a:rPr lang="en-GB" sz="2000" dirty="0" err="1"/>
              <a:t>CfE</a:t>
            </a:r>
            <a:r>
              <a:rPr lang="en-GB" sz="2000" dirty="0"/>
              <a:t> (CCNI lead).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Analysis of responses to the CFE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Potential further research, if deemed necessary, based on the responses received.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Workshop(s) with the wider energy sector to support development of options for a formal consultation on potential future protection framework.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UR, CCNI and DfE in-depth collaboration to frame the policy consultation.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/>
              <a:t>Potential Workshops / discussion during consultation window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1628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Timelines for project</a:t>
            </a: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FF0000"/>
                </a:solidFill>
              </a:rPr>
              <a:t>Proposed Phase 3 (2024) –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u="sng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000" dirty="0"/>
              <a:t>Decisions made based on the results of the options consultation.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000" dirty="0"/>
              <a:t>Program for delivery of framework established.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000" dirty="0"/>
              <a:t>Implementation of framework.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8825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Current Framework for Protection</a:t>
            </a:r>
            <a:br>
              <a:rPr lang="en-GB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55104"/>
              </p:ext>
            </p:extLst>
          </p:nvPr>
        </p:nvGraphicFramePr>
        <p:xfrm>
          <a:off x="235130" y="1027908"/>
          <a:ext cx="11817532" cy="4541520"/>
        </p:xfrm>
        <a:graphic>
          <a:graphicData uri="http://schemas.openxmlformats.org/drawingml/2006/table">
            <a:tbl>
              <a:tblPr firstRow="1" bandRow="1"/>
              <a:tblGrid>
                <a:gridCol w="2954383">
                  <a:extLst>
                    <a:ext uri="{9D8B030D-6E8A-4147-A177-3AD203B41FA5}">
                      <a16:colId xmlns:a16="http://schemas.microsoft.com/office/drawing/2014/main" val="2723644664"/>
                    </a:ext>
                  </a:extLst>
                </a:gridCol>
                <a:gridCol w="2954383">
                  <a:extLst>
                    <a:ext uri="{9D8B030D-6E8A-4147-A177-3AD203B41FA5}">
                      <a16:colId xmlns:a16="http://schemas.microsoft.com/office/drawing/2014/main" val="4265848656"/>
                    </a:ext>
                  </a:extLst>
                </a:gridCol>
                <a:gridCol w="2954383">
                  <a:extLst>
                    <a:ext uri="{9D8B030D-6E8A-4147-A177-3AD203B41FA5}">
                      <a16:colId xmlns:a16="http://schemas.microsoft.com/office/drawing/2014/main" val="3207058945"/>
                    </a:ext>
                  </a:extLst>
                </a:gridCol>
                <a:gridCol w="2954383">
                  <a:extLst>
                    <a:ext uri="{9D8B030D-6E8A-4147-A177-3AD203B41FA5}">
                      <a16:colId xmlns:a16="http://schemas.microsoft.com/office/drawing/2014/main" val="2417557851"/>
                    </a:ext>
                  </a:extLst>
                </a:gridCol>
              </a:tblGrid>
              <a:tr h="3314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UR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CCNI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Trading Standards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CMA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78392"/>
                  </a:ext>
                </a:extLst>
              </a:tr>
              <a:tr h="1187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Licence Conditions </a:t>
                      </a:r>
                    </a:p>
                    <a:p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Place consumer protection related requirements on NI electricity, gas and water companies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b="0" dirty="0"/>
                        <a:t>Energy Order </a:t>
                      </a:r>
                      <a:r>
                        <a:rPr lang="en-GB" sz="1600" dirty="0"/>
                        <a:t>requirements including investigating</a:t>
                      </a:r>
                      <a:r>
                        <a:rPr lang="en-GB" sz="1600" baseline="0" dirty="0"/>
                        <a:t> complaints and e</a:t>
                      </a:r>
                      <a:r>
                        <a:rPr lang="en-US" sz="1600" baseline="0" dirty="0"/>
                        <a:t>nsuring legislation and regulation works effectively for consumers.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Ten coverage areas relevant to energy including Pricing,</a:t>
                      </a:r>
                      <a:r>
                        <a:rPr lang="en-US" sz="1600" baseline="0" dirty="0"/>
                        <a:t> misleading information, unfair contract terms.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Works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to ensure consumers get a good deal when buying goods and services, and that businesses operate within the law.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92781"/>
                  </a:ext>
                </a:extLst>
              </a:tr>
              <a:tr h="1187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Codes of Practice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(for example including one for energy consumer Complaints handling, and one for energy company Marketing practices)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Particular regard for: Disabled or chronically sick; Consumers on low incomes; Rural consumers.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Trading Standards do not investigate every complaint received</a:t>
                      </a:r>
                      <a:r>
                        <a:rPr lang="en-US" sz="1600" baseline="0" dirty="0"/>
                        <a:t> and so have to prioritise work accordingly</a:t>
                      </a:r>
                      <a:r>
                        <a:rPr lang="en-US" sz="1600" dirty="0"/>
                        <a:t>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Works with statutory organisations and businesses to maintain effectiveness of markets and competition for consumers.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84288"/>
                  </a:ext>
                </a:extLst>
              </a:tr>
              <a:tr h="14989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Price Controls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Ensure prices are as low as possible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 statutory duty on home heating oil but issued Consumer Charter on oil with NI Oil Federation. This is a voluntary Code of Practice.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Decisions to act underpinned by information and evidence gathering.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Normally address breaches through mediation. No powers to fine companies for non-compliance (unlike many other countries).</a:t>
                      </a:r>
                      <a:r>
                        <a:rPr lang="en-US" sz="1600" baseline="0" dirty="0"/>
                        <a:t> H</a:t>
                      </a:r>
                      <a:r>
                        <a:rPr lang="en-US" sz="1600" dirty="0"/>
                        <a:t>as ability to ask courts for an enforcement order.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2936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7234" y="5569428"/>
            <a:ext cx="11817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/>
              <a:t>There are protections set out in consumer law which contribute to a ‘toolkit’ that can be utilized for energy consumers.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u="sng" dirty="0"/>
              <a:t>The requirement for greater partnership working across and between these </a:t>
            </a:r>
            <a:r>
              <a:rPr lang="en-US" u="sng" dirty="0" err="1"/>
              <a:t>organisations</a:t>
            </a:r>
            <a:r>
              <a:rPr lang="en-US" u="sng" dirty="0"/>
              <a:t> will need explored.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75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US" b="1" spc="-5" dirty="0">
                <a:latin typeface="Arial"/>
                <a:cs typeface="Arial"/>
              </a:rPr>
              <a:t>CFE – key aspects in document</a:t>
            </a: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10515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All consumers will require some</a:t>
            </a:r>
            <a:r>
              <a:rPr lang="en-GB" sz="2000" b="1" u="sng" dirty="0">
                <a:solidFill>
                  <a:srgbClr val="FF0000"/>
                </a:solidFill>
              </a:rPr>
              <a:t> level of baseline protection </a:t>
            </a:r>
            <a:r>
              <a:rPr lang="en-GB" sz="2000" dirty="0"/>
              <a:t>regardless of the how they obtain their energy or what they are using energy for – </a:t>
            </a:r>
            <a:r>
              <a:rPr lang="en-GB" sz="2000" b="1" i="1" dirty="0">
                <a:solidFill>
                  <a:srgbClr val="FF0000"/>
                </a:solidFill>
              </a:rPr>
              <a:t>“the general protection principles”</a:t>
            </a:r>
            <a:r>
              <a:rPr lang="en-GB" sz="2000" dirty="0"/>
              <a:t>.</a:t>
            </a:r>
            <a:endParaRPr lang="en-GB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Scoping the CFE is a </a:t>
            </a:r>
            <a:r>
              <a:rPr lang="en-GB" sz="2000" b="1" u="sng" dirty="0">
                <a:solidFill>
                  <a:srgbClr val="FF0000"/>
                </a:solidFill>
              </a:rPr>
              <a:t>key challenge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due to breadth of potential issues to be covered. To try to provide a framework, the CFE considers </a:t>
            </a:r>
            <a:r>
              <a:rPr lang="en-GB" sz="2000" b="1" i="1" dirty="0">
                <a:solidFill>
                  <a:srgbClr val="FF0000"/>
                </a:solidFill>
              </a:rPr>
              <a:t>3 dimensions </a:t>
            </a:r>
            <a:r>
              <a:rPr lang="en-GB" sz="2000" dirty="0"/>
              <a:t>to protection: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Coverage of future CP framework:</a:t>
            </a:r>
            <a:r>
              <a:rPr lang="en-GB" sz="2000" b="1" dirty="0"/>
              <a:t> </a:t>
            </a:r>
            <a:r>
              <a:rPr lang="en-GB" sz="2000" dirty="0"/>
              <a:t>These include the different reasons for energy use e.g. Heat, and the different technologies/sectors consumers will use to access and obtain energy.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Energy company Business Practices: </a:t>
            </a:r>
            <a:r>
              <a:rPr lang="en-GB" sz="2000" dirty="0"/>
              <a:t>The different mechanisms a supplier will engage with a consumer to achieve outcomes for that consumer.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FF0000"/>
                </a:solidFill>
              </a:rPr>
              <a:t>Consumer Groups: </a:t>
            </a:r>
            <a:r>
              <a:rPr lang="en-GB" sz="2000" dirty="0"/>
              <a:t>The different consumer types beyond just all consumers including vulnerable; industrial/commercial; microbusiness; public sector; voluntary/community sector.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0968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r>
              <a:rPr lang="en-GB" b="1" spc="-5" dirty="0">
                <a:latin typeface="Arial"/>
                <a:cs typeface="Arial"/>
              </a:rPr>
              <a:t>The 3 dimensions</a:t>
            </a:r>
            <a:br>
              <a:rPr lang="en-GB" dirty="0">
                <a:latin typeface="Arial"/>
                <a:cs typeface="Arial"/>
              </a:rPr>
            </a:br>
            <a:br>
              <a:rPr lang="en-US" dirty="0">
                <a:latin typeface="Arial"/>
                <a:cs typeface="Arial"/>
              </a:rPr>
            </a:br>
            <a:br>
              <a:rPr lang="en-GB" b="1" spc="-5" dirty="0">
                <a:latin typeface="Arial"/>
                <a:cs typeface="Arial"/>
              </a:rPr>
            </a:br>
            <a:br>
              <a:rPr lang="en-GB" dirty="0">
                <a:latin typeface="Arial"/>
                <a:cs typeface="Arial"/>
              </a:rPr>
            </a:br>
            <a:endParaRPr lang="en-GB" dirty="0"/>
          </a:p>
        </p:txBody>
      </p:sp>
      <p:pic>
        <p:nvPicPr>
          <p:cNvPr id="4" name="Picture 3" descr="Diagram, schematic&#10;&#10;Description automatically generated">
            <a:extLst>
              <a:ext uri="{FF2B5EF4-FFF2-40B4-BE49-F238E27FC236}">
                <a16:creationId xmlns:a16="http://schemas.microsoft.com/office/drawing/2014/main" id="{64C33A36-7DF5-A33C-4F1D-BAC4C54B6B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053" y="105694"/>
            <a:ext cx="5607670" cy="675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9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1590</Words>
  <Application>Microsoft Office PowerPoint</Application>
  <PresentationFormat>Widescreen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Open Sans</vt:lpstr>
      <vt:lpstr>Wingdings</vt:lpstr>
      <vt:lpstr>Office Theme</vt:lpstr>
      <vt:lpstr>Call for Evidence on Future Energy Consumer Protections</vt:lpstr>
      <vt:lpstr>Background &amp; Introduction </vt:lpstr>
      <vt:lpstr> Structure of CFE  </vt:lpstr>
      <vt:lpstr> Timelines for project  </vt:lpstr>
      <vt:lpstr>  Timelines for project   </vt:lpstr>
      <vt:lpstr> Timelines for project  </vt:lpstr>
      <vt:lpstr>  Current Framework for Protection   </vt:lpstr>
      <vt:lpstr>  CFE – key aspects in document   </vt:lpstr>
      <vt:lpstr>   The 3 dimensions    </vt:lpstr>
      <vt:lpstr>    Lessons Learned from other Jurisdictions Overview    </vt:lpstr>
      <vt:lpstr>     Key Findings &amp; Lessons Learned     </vt:lpstr>
      <vt:lpstr>     Key Findings &amp; Lessons Learned     </vt:lpstr>
      <vt:lpstr>     Key Findings &amp; Lessons Learned     </vt:lpstr>
      <vt:lpstr>     Key Findings &amp; Lessons Learned     </vt:lpstr>
      <vt:lpstr>     Key Findings &amp; Lessons Learned     </vt:lpstr>
      <vt:lpstr>     Next Steps      </vt:lpstr>
    </vt:vector>
  </TitlesOfParts>
  <Company>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Gault, Liam</dc:creator>
  <cp:lastModifiedBy>Gault, Liam</cp:lastModifiedBy>
  <cp:revision>50</cp:revision>
  <dcterms:created xsi:type="dcterms:W3CDTF">2022-09-29T08:33:06Z</dcterms:created>
  <dcterms:modified xsi:type="dcterms:W3CDTF">2022-12-08T11:59:41Z</dcterms:modified>
</cp:coreProperties>
</file>