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ppt/charts/chart1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1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2.xml" ContentType="application/vnd.openxmlformats-officedocument.drawingml.chart+xml"/>
  <Override PartName="/ppt/theme/themeOverride7.xml" ContentType="application/vnd.openxmlformats-officedocument.themeOverride+xml"/>
  <Override PartName="/ppt/charts/chart13.xml" ContentType="application/vnd.openxmlformats-officedocument.drawingml.chart+xml"/>
  <Override PartName="/ppt/theme/themeOverride8.xml" ContentType="application/vnd.openxmlformats-officedocument.themeOverride+xml"/>
  <Override PartName="/ppt/charts/chart1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9.xml" ContentType="application/vnd.openxmlformats-officedocument.themeOverride+xml"/>
  <Override PartName="/ppt/charts/chart15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10.xml" ContentType="application/vnd.openxmlformats-officedocument.themeOverride+xml"/>
  <Override PartName="/ppt/charts/chart1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1.xml" ContentType="application/vnd.openxmlformats-officedocument.themeOverride+xml"/>
  <Override PartName="/ppt/charts/chart17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2.xml" ContentType="application/vnd.openxmlformats-officedocument.themeOverride+xml"/>
  <Override PartName="/ppt/charts/chart18.xml" ContentType="application/vnd.openxmlformats-officedocument.drawingml.chart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69" r:id="rId2"/>
    <p:sldId id="268" r:id="rId3"/>
  </p:sldIdLst>
  <p:sldSz cx="6858000" cy="9906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27" userDrawn="1">
          <p15:clr>
            <a:srgbClr val="A4A3A4"/>
          </p15:clr>
        </p15:guide>
        <p15:guide id="2" pos="368" userDrawn="1">
          <p15:clr>
            <a:srgbClr val="A4A3A4"/>
          </p15:clr>
        </p15:guide>
        <p15:guide id="3" pos="4156" userDrawn="1">
          <p15:clr>
            <a:srgbClr val="A4A3A4"/>
          </p15:clr>
        </p15:guide>
        <p15:guide id="4" orient="horz" pos="13" userDrawn="1">
          <p15:clr>
            <a:srgbClr val="A4A3A4"/>
          </p15:clr>
        </p15:guide>
        <p15:guide id="5" orient="horz" pos="285" userDrawn="1">
          <p15:clr>
            <a:srgbClr val="A4A3A4"/>
          </p15:clr>
        </p15:guide>
        <p15:guide id="6" orient="horz" pos="104" userDrawn="1">
          <p15:clr>
            <a:srgbClr val="A4A3A4"/>
          </p15:clr>
        </p15:guide>
        <p15:guide id="7" orient="horz" pos="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ire McDermott" initials="CM" lastIdx="1" clrIdx="0">
    <p:extLst>
      <p:ext uri="{19B8F6BF-5375-455C-9EA6-DF929625EA0E}">
        <p15:presenceInfo xmlns:p15="http://schemas.microsoft.com/office/powerpoint/2012/main" userId="S::Claire.McDermott@pimr.co.uk::02ef86e9-46aa-43be-902b-5a3fcded95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ADD"/>
    <a:srgbClr val="A2A1A1"/>
    <a:srgbClr val="72BFC5"/>
    <a:srgbClr val="8AC6CD"/>
    <a:srgbClr val="BAD647"/>
    <a:srgbClr val="0C4A95"/>
    <a:srgbClr val="5F5F5F"/>
    <a:srgbClr val="BB1E1E"/>
    <a:srgbClr val="D9D9D9"/>
    <a:srgbClr val="165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433" autoAdjust="0"/>
  </p:normalViewPr>
  <p:slideViewPr>
    <p:cSldViewPr snapToGrid="0" showGuides="1">
      <p:cViewPr varScale="1">
        <p:scale>
          <a:sx n="51" d="100"/>
          <a:sy n="51" d="100"/>
        </p:scale>
        <p:origin x="2108" y="64"/>
      </p:cViewPr>
      <p:guideLst>
        <p:guide orient="horz" pos="6227"/>
        <p:guide pos="368"/>
        <p:guide pos="4156"/>
        <p:guide orient="horz" pos="13"/>
        <p:guide orient="horz" pos="285"/>
        <p:guide orient="horz" pos="104"/>
        <p:guide orient="horz" pos="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7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8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883140056194326E-3"/>
          <c:y val="0"/>
          <c:w val="0.957753364698767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9,10</c:v>
                </c:pt>
              </c:strCache>
            </c:strRef>
          </c:tx>
          <c:spPr>
            <a:solidFill>
              <a:srgbClr val="72BFC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255BBBB-256E-4E8D-A581-2440D5A12EEB}" type="VALUE">
                      <a:rPr lang="en-US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r>
                      <a:rPr lang="en-US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73A-437A-95B6-3C2C71441DC3}"/>
                </c:ext>
              </c:extLst>
            </c:dLbl>
            <c:dLbl>
              <c:idx val="1"/>
              <c:layout>
                <c:manualLayout>
                  <c:x val="-6.9642310040905361E-2"/>
                  <c:y val="0"/>
                </c:manualLayout>
              </c:layout>
              <c:tx>
                <c:rich>
                  <a:bodyPr/>
                  <a:lstStyle/>
                  <a:p>
                    <a:fld id="{5207FF53-562C-4025-A6B4-828EA32E1F67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73A-437A-95B6-3C2C71441DC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669A782-C8C1-4709-90F6-DFF02DE1A7E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73A-437A-95B6-3C2C71441DC3}"/>
                </c:ext>
              </c:extLst>
            </c:dLbl>
            <c:dLbl>
              <c:idx val="3"/>
              <c:layout>
                <c:manualLayout>
                  <c:x val="-8.7474897630641438E-2"/>
                  <c:y val="0"/>
                </c:manualLayout>
              </c:layout>
              <c:tx>
                <c:rich>
                  <a:bodyPr/>
                  <a:lstStyle/>
                  <a:p>
                    <a:fld id="{C2EBA1D2-C1DD-4399-A2A7-C52A201F5221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73A-437A-95B6-3C2C71441DC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7505551-CD70-4123-A34F-1D4CC6FB9C7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73A-437A-95B6-3C2C71441DC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95982B7-14AD-4D26-8BAF-772CFE2D165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73A-437A-95B6-3C2C71441DC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9BDDC41-41DF-45AB-B1F6-7006820324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73A-437A-95B6-3C2C71441DC3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1552B5BB-F7DF-409B-BEBF-06BEDD995F9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73A-437A-95B6-3C2C71441DC3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D9F2B0D-680B-45C2-B6A2-DEF15C7773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673A-437A-95B6-3C2C71441DC3}"/>
                </c:ext>
              </c:extLst>
            </c:dLbl>
            <c:numFmt formatCode="#,##0;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Your business bank</c:v>
                </c:pt>
                <c:pt idx="1">
                  <c:v>Your broadband provider</c:v>
                </c:pt>
                <c:pt idx="2">
                  <c:v>BT Openreach</c:v>
                </c:pt>
                <c:pt idx="3">
                  <c:v>Your phone provider</c:v>
                </c:pt>
                <c:pt idx="4">
                  <c:v>Your electricity supplier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</c:v>
                </c:pt>
                <c:pt idx="1">
                  <c:v>9</c:v>
                </c:pt>
                <c:pt idx="2">
                  <c:v>19</c:v>
                </c:pt>
                <c:pt idx="3">
                  <c:v>12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73A-437A-95B6-3C2C71441D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9,11</c:v>
                </c:pt>
              </c:strCache>
            </c:strRef>
          </c:tx>
          <c:spPr>
            <a:solidFill>
              <a:srgbClr val="0C4A95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684CB1D-5100-4516-9658-7003D4154AE8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673A-437A-95B6-3C2C71441DC3}"/>
                </c:ext>
              </c:extLst>
            </c:dLbl>
            <c:dLbl>
              <c:idx val="1"/>
              <c:layout>
                <c:manualLayout>
                  <c:x val="-7.9174324328332851E-2"/>
                  <c:y val="-1.1219315675863703E-16"/>
                </c:manualLayout>
              </c:layout>
              <c:tx>
                <c:rich>
                  <a:bodyPr/>
                  <a:lstStyle/>
                  <a:p>
                    <a:fld id="{1FBAEF2B-1A91-4F8D-887F-72AD15493C1E}" type="VALUE">
                      <a:rPr lang="en-US" sz="1200" b="1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r>
                      <a:rPr lang="en-US" sz="1200" b="1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73A-437A-95B6-3C2C71441DC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319A20F-8C61-4DDE-945E-879174216391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673A-437A-95B6-3C2C71441DC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18E709C-6574-49BB-B2D0-00DBD7DFC53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673A-437A-95B6-3C2C71441DC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2B9AF8F-4562-4B18-9467-C95A4DA5D408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673A-437A-95B6-3C2C71441DC3}"/>
                </c:ext>
              </c:extLst>
            </c:dLbl>
            <c:numFmt formatCode="#,##0;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Your business bank</c:v>
                </c:pt>
                <c:pt idx="1">
                  <c:v>Your broadband provider</c:v>
                </c:pt>
                <c:pt idx="2">
                  <c:v>BT Openreach</c:v>
                </c:pt>
                <c:pt idx="3">
                  <c:v>Your phone provider</c:v>
                </c:pt>
                <c:pt idx="4">
                  <c:v>Your electricity supplier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24</c:v>
                </c:pt>
                <c:pt idx="1">
                  <c:v>10</c:v>
                </c:pt>
                <c:pt idx="2">
                  <c:v>18</c:v>
                </c:pt>
                <c:pt idx="3">
                  <c:v>22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73A-437A-95B6-3C2C71441DC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385403440"/>
        <c:axId val="385403832"/>
      </c:barChart>
      <c:catAx>
        <c:axId val="3854034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low"/>
        <c:crossAx val="385403832"/>
        <c:crosses val="autoZero"/>
        <c:auto val="1"/>
        <c:lblAlgn val="ctr"/>
        <c:lblOffset val="100"/>
        <c:noMultiLvlLbl val="0"/>
      </c:catAx>
      <c:valAx>
        <c:axId val="385403832"/>
        <c:scaling>
          <c:orientation val="minMax"/>
          <c:max val="100"/>
          <c:min val="-40"/>
        </c:scaling>
        <c:delete val="1"/>
        <c:axPos val="b"/>
        <c:numFmt formatCode="General" sourceLinked="1"/>
        <c:majorTickMark val="out"/>
        <c:minorTickMark val="none"/>
        <c:tickLblPos val="nextTo"/>
        <c:crossAx val="385403440"/>
        <c:crosses val="autoZero"/>
        <c:crossBetween val="between"/>
        <c:majorUnit val="20"/>
        <c:min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603549363267494E-2"/>
          <c:y val="1.4405791356294712E-2"/>
          <c:w val="0.9518757101229911"/>
          <c:h val="0.8075809864079069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13%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rgbClr val="8AC6C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E1B-4E2E-812C-440D80946AC7}"/>
              </c:ext>
            </c:extLst>
          </c:dPt>
          <c:dPt>
            <c:idx val="1"/>
            <c:bubble3D val="0"/>
            <c:spPr>
              <a:solidFill>
                <a:srgbClr val="E4E5E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E1B-4E2E-812C-440D80946AC7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0%</c:formatCode>
                <c:ptCount val="2"/>
                <c:pt idx="0">
                  <c:v>0.47</c:v>
                </c:pt>
                <c:pt idx="1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1B-4E2E-812C-440D80946A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603549363267494E-2"/>
          <c:y val="1.4405791356294712E-2"/>
          <c:w val="0.9518757101229911"/>
          <c:h val="0.8075809864079069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13%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rgbClr val="8AC6C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F8D-4217-AC24-056D35E222C4}"/>
              </c:ext>
            </c:extLst>
          </c:dPt>
          <c:dPt>
            <c:idx val="1"/>
            <c:bubble3D val="0"/>
            <c:spPr>
              <a:solidFill>
                <a:srgbClr val="E4E5E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F8D-4217-AC24-056D35E222C4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0%</c:formatCode>
                <c:ptCount val="2"/>
                <c:pt idx="0">
                  <c:v>0.39</c:v>
                </c:pt>
                <c:pt idx="1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8D-4217-AC24-056D35E222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242634435164388"/>
          <c:y val="0.18319171347848207"/>
          <c:w val="0.86757365564835631"/>
          <c:h val="0.7461455799861058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527605306622101E-2"/>
                  <c:y val="6.5375714229677955E-7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900" b="1" baseline="0">
                        <a:solidFill>
                          <a:srgbClr val="5F5F5F"/>
                        </a:solidFill>
                      </a:defRPr>
                    </a:pPr>
                    <a:fld id="{2255BBBB-256E-4E8D-A581-2440D5A12EEB}" type="VALUE">
                      <a:rPr lang="en-US" smtClean="0">
                        <a:solidFill>
                          <a:srgbClr val="5F5F5F"/>
                        </a:solidFill>
                      </a:rPr>
                      <a:pPr>
                        <a:defRPr sz="900" b="1" baseline="0">
                          <a:solidFill>
                            <a:srgbClr val="5F5F5F"/>
                          </a:solidFill>
                        </a:defRPr>
                      </a:pPr>
                      <a:t>[VALUE]</a:t>
                    </a:fld>
                    <a:r>
                      <a:rPr lang="en-US" dirty="0">
                        <a:solidFill>
                          <a:srgbClr val="5F5F5F"/>
                        </a:solidFill>
                      </a:rPr>
                      <a:t>%</a:t>
                    </a:r>
                  </a:p>
                </c:rich>
              </c:tx>
              <c:numFmt formatCode="#,##0;#,##0" sourceLinked="0"/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15B-4DB8-9ED4-E12FC90EBDCB}"/>
                </c:ext>
              </c:extLst>
            </c:dLbl>
            <c:dLbl>
              <c:idx val="1"/>
              <c:layout>
                <c:manualLayout>
                  <c:x val="-3.724985888723624E-2"/>
                  <c:y val="0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900" b="1" baseline="0">
                        <a:solidFill>
                          <a:srgbClr val="5F5F5F"/>
                        </a:solidFill>
                      </a:defRPr>
                    </a:pPr>
                    <a:fld id="{5207FF53-562C-4025-A6B4-828EA32E1F67}" type="VALUE">
                      <a:rPr lang="en-US" smtClean="0">
                        <a:solidFill>
                          <a:srgbClr val="5F5F5F"/>
                        </a:solidFill>
                      </a:rPr>
                      <a:pPr>
                        <a:defRPr sz="900" b="1" baseline="0">
                          <a:solidFill>
                            <a:srgbClr val="5F5F5F"/>
                          </a:solidFill>
                        </a:defRPr>
                      </a:pPr>
                      <a:t>[VALUE]</a:t>
                    </a:fld>
                    <a:r>
                      <a:rPr lang="en-US" dirty="0">
                        <a:solidFill>
                          <a:srgbClr val="5F5F5F"/>
                        </a:solidFill>
                      </a:rPr>
                      <a:t>%</a:t>
                    </a:r>
                  </a:p>
                </c:rich>
              </c:tx>
              <c:numFmt formatCode="#,##0;#,##0" sourceLinked="0"/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5B-4DB8-9ED4-E12FC90EBDC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669A782-C8C1-4709-90F6-DFF02DE1A7E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15B-4DB8-9ED4-E12FC90EBDC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2EBA1D2-C1DD-4399-A2A7-C52A201F5221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5B-4DB8-9ED4-E12FC90EBDC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7505551-CD70-4123-A34F-1D4CC6FB9C7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15B-4DB8-9ED4-E12FC90EBDC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95982B7-14AD-4D26-8BAF-772CFE2D165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15B-4DB8-9ED4-E12FC90EBDC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9BDDC41-41DF-45AB-B1F6-7006820324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15B-4DB8-9ED4-E12FC90EBDC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1552B5BB-F7DF-409B-BEBF-06BEDD995F9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15B-4DB8-9ED4-E12FC90EBDCB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D9F2B0D-680B-45C2-B6A2-DEF15C7773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15B-4DB8-9ED4-E12FC90EBDCB}"/>
                </c:ext>
              </c:extLst>
            </c:dLbl>
            <c:numFmt formatCode="#,##0;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-4</c:v>
                </c:pt>
                <c:pt idx="1">
                  <c:v>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15B-4DB8-9ED4-E12FC90EBD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pattFill prst="pct30">
              <a:fgClr>
                <a:srgbClr val="D8DADD"/>
              </a:fgClr>
              <a:bgClr>
                <a:sysClr val="window" lastClr="FFFFFF"/>
              </a:bgClr>
            </a:pattFill>
          </c:spPr>
          <c:invertIfNegative val="0"/>
          <c:dLbls>
            <c:delete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31</c:v>
                </c:pt>
                <c:pt idx="1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15B-4DB8-9ED4-E12FC90EBDC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rgbClr val="BAD647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FA13487-95AC-4A88-92B8-1F2BD2DFB99C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D15B-4DB8-9ED4-E12FC90EBDC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8747975-7581-4A86-B936-CE3F55EA4E21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D15B-4DB8-9ED4-E12FC90EBD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62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15B-4DB8-9ED4-E12FC90EBDC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385403440"/>
        <c:axId val="385403832"/>
      </c:barChart>
      <c:catAx>
        <c:axId val="3854034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85403832"/>
        <c:crosses val="autoZero"/>
        <c:auto val="1"/>
        <c:lblAlgn val="ctr"/>
        <c:lblOffset val="100"/>
        <c:noMultiLvlLbl val="0"/>
      </c:catAx>
      <c:valAx>
        <c:axId val="385403832"/>
        <c:scaling>
          <c:orientation val="minMax"/>
          <c:max val="100"/>
          <c:min val="-20"/>
        </c:scaling>
        <c:delete val="1"/>
        <c:axPos val="b"/>
        <c:numFmt formatCode="General" sourceLinked="1"/>
        <c:majorTickMark val="out"/>
        <c:minorTickMark val="none"/>
        <c:tickLblPos val="nextTo"/>
        <c:crossAx val="385403440"/>
        <c:crosses val="autoZero"/>
        <c:crossBetween val="between"/>
        <c:majorUnit val="20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1037612254714725E-2"/>
          <c:y val="0.18319171347848207"/>
          <c:w val="0.90896238774528526"/>
          <c:h val="0.7461455799861058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7944224935700811E-2"/>
                  <c:y val="0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900" b="1" baseline="0">
                        <a:solidFill>
                          <a:srgbClr val="5F5F5F"/>
                        </a:solidFill>
                      </a:defRPr>
                    </a:pPr>
                    <a:fld id="{2255BBBB-256E-4E8D-A581-2440D5A12EEB}" type="VALUE">
                      <a:rPr lang="en-US" smtClean="0">
                        <a:solidFill>
                          <a:srgbClr val="5F5F5F"/>
                        </a:solidFill>
                      </a:rPr>
                      <a:pPr>
                        <a:defRPr sz="900" b="1" baseline="0">
                          <a:solidFill>
                            <a:srgbClr val="5F5F5F"/>
                          </a:solidFill>
                        </a:defRPr>
                      </a:pPr>
                      <a:t>[VALUE]</a:t>
                    </a:fld>
                    <a:r>
                      <a:rPr lang="en-US" dirty="0">
                        <a:solidFill>
                          <a:srgbClr val="5F5F5F"/>
                        </a:solidFill>
                      </a:rPr>
                      <a:t>%</a:t>
                    </a:r>
                  </a:p>
                </c:rich>
              </c:tx>
              <c:numFmt formatCode="#,##0;#,##0" sourceLinked="0"/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8E0-4D6A-8D58-94B8F73782C7}"/>
                </c:ext>
              </c:extLst>
            </c:dLbl>
            <c:dLbl>
              <c:idx val="1"/>
              <c:layout>
                <c:manualLayout>
                  <c:x val="-5.3805351726007936E-2"/>
                  <c:y val="0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900" b="1" baseline="0">
                        <a:solidFill>
                          <a:srgbClr val="5F5F5F"/>
                        </a:solidFill>
                      </a:defRPr>
                    </a:pPr>
                    <a:fld id="{5207FF53-562C-4025-A6B4-828EA32E1F67}" type="VALUE">
                      <a:rPr lang="en-US" smtClean="0">
                        <a:solidFill>
                          <a:srgbClr val="5F5F5F"/>
                        </a:solidFill>
                      </a:rPr>
                      <a:pPr>
                        <a:defRPr sz="900" b="1" baseline="0">
                          <a:solidFill>
                            <a:srgbClr val="5F5F5F"/>
                          </a:solidFill>
                        </a:defRPr>
                      </a:pPr>
                      <a:t>[VALUE]</a:t>
                    </a:fld>
                    <a:r>
                      <a:rPr lang="en-US" dirty="0">
                        <a:solidFill>
                          <a:srgbClr val="5F5F5F"/>
                        </a:solidFill>
                      </a:rPr>
                      <a:t>%</a:t>
                    </a:r>
                  </a:p>
                </c:rich>
              </c:tx>
              <c:numFmt formatCode="#,##0;#,##0" sourceLinked="0"/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8E0-4D6A-8D58-94B8F73782C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669A782-C8C1-4709-90F6-DFF02DE1A7E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8E0-4D6A-8D58-94B8F73782C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2EBA1D2-C1DD-4399-A2A7-C52A201F5221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8E0-4D6A-8D58-94B8F73782C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7505551-CD70-4123-A34F-1D4CC6FB9C7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8E0-4D6A-8D58-94B8F73782C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95982B7-14AD-4D26-8BAF-772CFE2D165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8E0-4D6A-8D58-94B8F73782C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9BDDC41-41DF-45AB-B1F6-7006820324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8E0-4D6A-8D58-94B8F73782C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1552B5BB-F7DF-409B-BEBF-06BEDD995F9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8E0-4D6A-8D58-94B8F73782C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D9F2B0D-680B-45C2-B6A2-DEF15C7773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8E0-4D6A-8D58-94B8F73782C7}"/>
                </c:ext>
              </c:extLst>
            </c:dLbl>
            <c:numFmt formatCode="#,##0;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-2</c:v>
                </c:pt>
                <c:pt idx="1">
                  <c:v>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8E0-4D6A-8D58-94B8F73782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pattFill prst="pct30">
              <a:fgClr>
                <a:srgbClr val="D8DADD"/>
              </a:fgClr>
              <a:bgClr>
                <a:sysClr val="window" lastClr="FFFFFF"/>
              </a:bgClr>
            </a:pattFill>
          </c:spPr>
          <c:invertIfNegative val="0"/>
          <c:dLbls>
            <c:delete val="1"/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32</c:v>
                </c:pt>
                <c:pt idx="1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8E0-4D6A-8D58-94B8F73782C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rgbClr val="BAD647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FA13487-95AC-4A88-92B8-1F2BD2DFB99C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88E0-4D6A-8D58-94B8F73782C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8747975-7581-4A86-B936-CE3F55EA4E21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88E0-4D6A-8D58-94B8F73782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65</c:v>
                </c:pt>
                <c:pt idx="1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8E0-4D6A-8D58-94B8F73782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385403440"/>
        <c:axId val="385403832"/>
      </c:barChart>
      <c:catAx>
        <c:axId val="3854034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85403832"/>
        <c:crosses val="autoZero"/>
        <c:auto val="1"/>
        <c:lblAlgn val="ctr"/>
        <c:lblOffset val="100"/>
        <c:noMultiLvlLbl val="0"/>
      </c:catAx>
      <c:valAx>
        <c:axId val="385403832"/>
        <c:scaling>
          <c:orientation val="minMax"/>
          <c:max val="100"/>
          <c:min val="-20"/>
        </c:scaling>
        <c:delete val="1"/>
        <c:axPos val="b"/>
        <c:numFmt formatCode="General" sourceLinked="1"/>
        <c:majorTickMark val="out"/>
        <c:minorTickMark val="none"/>
        <c:tickLblPos val="nextTo"/>
        <c:crossAx val="385403440"/>
        <c:crosses val="autoZero"/>
        <c:crossBetween val="between"/>
        <c:majorUnit val="20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3851906579546"/>
          <c:y val="3.5716707279200219E-2"/>
          <c:w val="0.66469057790158192"/>
          <c:h val="0.964283292720799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D67-4B61-A54E-14C8C9C26A2B}"/>
              </c:ext>
            </c:extLst>
          </c:dPt>
          <c:dPt>
            <c:idx val="1"/>
            <c:bubble3D val="0"/>
            <c:spPr>
              <a:solidFill>
                <a:srgbClr val="A2A1A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D67-4B61-A54E-14C8C9C26A2B}"/>
              </c:ext>
            </c:extLst>
          </c:dPt>
          <c:dPt>
            <c:idx val="2"/>
            <c:bubble3D val="0"/>
            <c:spPr>
              <a:solidFill>
                <a:srgbClr val="BAD64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D67-4B61-A54E-14C8C9C26A2B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D67-4B61-A54E-14C8C9C26A2B}"/>
              </c:ext>
            </c:extLst>
          </c:dPt>
          <c:dPt>
            <c:idx val="4"/>
            <c:bubble3D val="0"/>
            <c:spPr>
              <a:solidFill>
                <a:srgbClr val="ADADA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D67-4B61-A54E-14C8C9C26A2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7BC483CA-672B-4F97-A5C4-1BACB4E7A8BB}" type="VALUE">
                      <a:rPr lang="en-US" sz="1200" b="1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D67-4B61-A54E-14C8C9C26A2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67-4B61-A54E-14C8C9C26A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Disagree</c:v>
                </c:pt>
                <c:pt idx="1">
                  <c:v>Neutral</c:v>
                </c:pt>
                <c:pt idx="2">
                  <c:v>Agree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0.05</c:v>
                </c:pt>
                <c:pt idx="1">
                  <c:v>0.2</c:v>
                </c:pt>
                <c:pt idx="2">
                  <c:v>0.74</c:v>
                </c:pt>
                <c:pt idx="3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67-4B61-A54E-14C8C9C26A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3851906579546"/>
          <c:y val="3.5716707279200219E-2"/>
          <c:w val="0.66469057790158192"/>
          <c:h val="0.964283292720799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1-4C1A-BC39-6C08A9AE2A3A}"/>
              </c:ext>
            </c:extLst>
          </c:dPt>
          <c:dPt>
            <c:idx val="1"/>
            <c:bubble3D val="0"/>
            <c:spPr>
              <a:solidFill>
                <a:srgbClr val="A2A1A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8A1-4C1A-BC39-6C08A9AE2A3A}"/>
              </c:ext>
            </c:extLst>
          </c:dPt>
          <c:dPt>
            <c:idx val="2"/>
            <c:bubble3D val="0"/>
            <c:spPr>
              <a:solidFill>
                <a:srgbClr val="BAD64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8A1-4C1A-BC39-6C08A9AE2A3A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8A1-4C1A-BC39-6C08A9AE2A3A}"/>
              </c:ext>
            </c:extLst>
          </c:dPt>
          <c:dPt>
            <c:idx val="4"/>
            <c:bubble3D val="0"/>
            <c:spPr>
              <a:solidFill>
                <a:srgbClr val="ADADA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8A1-4C1A-BC39-6C08A9AE2A3A}"/>
              </c:ext>
            </c:extLst>
          </c:dPt>
          <c:dLbls>
            <c:dLbl>
              <c:idx val="0"/>
              <c:layout>
                <c:manualLayout>
                  <c:x val="-1.1989683208023835E-2"/>
                  <c:y val="-2.5876858753102167E-2"/>
                </c:manualLayout>
              </c:layout>
              <c:tx>
                <c:rich>
                  <a:bodyPr/>
                  <a:lstStyle/>
                  <a:p>
                    <a:fld id="{7BC483CA-672B-4F97-A5C4-1BACB4E7A8BB}" type="VALUE">
                      <a:rPr lang="en-US" sz="1200" b="1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8A1-4C1A-BC39-6C08A9AE2A3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A1-4C1A-BC39-6C08A9AE2A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Disagree</c:v>
                </c:pt>
                <c:pt idx="1">
                  <c:v>Neutral</c:v>
                </c:pt>
                <c:pt idx="2">
                  <c:v>Agree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0.04</c:v>
                </c:pt>
                <c:pt idx="1">
                  <c:v>0.32</c:v>
                </c:pt>
                <c:pt idx="2">
                  <c:v>0.65</c:v>
                </c:pt>
                <c:pt idx="3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8A1-4C1A-BC39-6C08A9AE2A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3851906579546"/>
          <c:y val="3.5716707279200219E-2"/>
          <c:w val="0.66469057790158192"/>
          <c:h val="0.964283292720799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EB0-4093-915E-366669F7C646}"/>
              </c:ext>
            </c:extLst>
          </c:dPt>
          <c:dPt>
            <c:idx val="1"/>
            <c:bubble3D val="0"/>
            <c:spPr>
              <a:solidFill>
                <a:srgbClr val="A2A1A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EB0-4093-915E-366669F7C646}"/>
              </c:ext>
            </c:extLst>
          </c:dPt>
          <c:dPt>
            <c:idx val="2"/>
            <c:bubble3D val="0"/>
            <c:spPr>
              <a:solidFill>
                <a:srgbClr val="BAD64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B0-4093-915E-366669F7C646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EB0-4093-915E-366669F7C646}"/>
              </c:ext>
            </c:extLst>
          </c:dPt>
          <c:dPt>
            <c:idx val="4"/>
            <c:bubble3D val="0"/>
            <c:spPr>
              <a:solidFill>
                <a:srgbClr val="ADADA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EB0-4093-915E-366669F7C64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7BC483CA-672B-4F97-A5C4-1BACB4E7A8BB}" type="VALUE">
                      <a:rPr lang="en-US" sz="1200" b="1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EB0-4093-915E-366669F7C64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B0-4093-915E-366669F7C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Disagree</c:v>
                </c:pt>
                <c:pt idx="1">
                  <c:v>Neutral</c:v>
                </c:pt>
                <c:pt idx="2">
                  <c:v>Agree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0.06</c:v>
                </c:pt>
                <c:pt idx="1">
                  <c:v>0.23</c:v>
                </c:pt>
                <c:pt idx="2">
                  <c:v>0.71</c:v>
                </c:pt>
                <c:pt idx="3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EB0-4093-915E-366669F7C64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3851906579546"/>
          <c:y val="3.5716707279200219E-2"/>
          <c:w val="0.66469057790158192"/>
          <c:h val="0.964283292720799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CC5-4453-9BD2-A752F32789EB}"/>
              </c:ext>
            </c:extLst>
          </c:dPt>
          <c:dPt>
            <c:idx val="1"/>
            <c:bubble3D val="0"/>
            <c:spPr>
              <a:solidFill>
                <a:srgbClr val="A2A1A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CC5-4453-9BD2-A752F32789EB}"/>
              </c:ext>
            </c:extLst>
          </c:dPt>
          <c:dPt>
            <c:idx val="2"/>
            <c:bubble3D val="0"/>
            <c:spPr>
              <a:solidFill>
                <a:srgbClr val="BAD64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CC5-4453-9BD2-A752F32789EB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CC5-4453-9BD2-A752F32789EB}"/>
              </c:ext>
            </c:extLst>
          </c:dPt>
          <c:dPt>
            <c:idx val="4"/>
            <c:bubble3D val="0"/>
            <c:spPr>
              <a:solidFill>
                <a:srgbClr val="ADADA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CC5-4453-9BD2-A752F32789E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7BC483CA-672B-4F97-A5C4-1BACB4E7A8BB}" type="VALUE">
                      <a:rPr lang="en-US" sz="1200" b="1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CC5-4453-9BD2-A752F32789E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C5-4453-9BD2-A752F3278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Disagree</c:v>
                </c:pt>
                <c:pt idx="1">
                  <c:v>Neutral</c:v>
                </c:pt>
                <c:pt idx="2">
                  <c:v>Agree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0.05</c:v>
                </c:pt>
                <c:pt idx="1">
                  <c:v>0.3</c:v>
                </c:pt>
                <c:pt idx="2">
                  <c:v>0.65</c:v>
                </c:pt>
                <c:pt idx="3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CC5-4453-9BD2-A752F32789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883140056194326E-3"/>
          <c:y val="0"/>
          <c:w val="0.99471168599438053"/>
          <c:h val="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9,10</c:v>
                </c:pt>
              </c:strCache>
            </c:strRef>
          </c:tx>
          <c:spPr>
            <a:solidFill>
              <a:srgbClr val="72BFC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669A782-C8C1-4709-90F6-DFF02DE1A7E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189-4452-B971-D68C7187EE4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2EBA1D2-C1DD-4399-A2A7-C52A201F5221}" type="VALUE">
                      <a:rPr lang="en-US" sz="1100" b="1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r>
                      <a:rPr lang="en-US" sz="1100" b="1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189-4452-B971-D68C7187EE4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7505551-CD70-4123-A34F-1D4CC6FB9C7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189-4452-B971-D68C7187EE4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95982B7-14AD-4D26-8BAF-772CFE2D165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189-4452-B971-D68C7187EE4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9BDDC41-41DF-45AB-B1F6-7006820324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189-4452-B971-D68C7187EE4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1552B5BB-F7DF-409B-BEBF-06BEDD995F9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189-4452-B971-D68C7187EE49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D9F2B0D-680B-45C2-B6A2-DEF15C7773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189-4452-B971-D68C7187EE49}"/>
                </c:ext>
              </c:extLst>
            </c:dLbl>
            <c:numFmt formatCode="#,##0;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Your phone provider</c:v>
                </c:pt>
                <c:pt idx="1">
                  <c:v>Your electricity supplier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71</c:v>
                </c:pt>
                <c:pt idx="1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189-4452-B971-D68C7187EE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9,11</c:v>
                </c:pt>
              </c:strCache>
            </c:strRef>
          </c:tx>
          <c:spPr>
            <a:solidFill>
              <a:srgbClr val="0C4A95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319A20F-8C61-4DDE-945E-879174216391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189-4452-B971-D68C7187EE4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18E709C-6574-49BB-B2D0-00DBD7DFC536}" type="VALUE">
                      <a:rPr lang="en-US" sz="1100" b="1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r>
                      <a:rPr lang="en-US" sz="1100" b="1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189-4452-B971-D68C7187EE4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2B9AF8F-4562-4B18-9467-C95A4DA5D408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8189-4452-B971-D68C7187EE49}"/>
                </c:ext>
              </c:extLst>
            </c:dLbl>
            <c:numFmt formatCode="#,##0;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Your phone provider</c:v>
                </c:pt>
                <c:pt idx="1">
                  <c:v>Your electricity supplier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52</c:v>
                </c:pt>
                <c:pt idx="1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9-4452-B971-D68C7187EE4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385403440"/>
        <c:axId val="385403832"/>
      </c:barChart>
      <c:catAx>
        <c:axId val="385403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low"/>
        <c:crossAx val="385403832"/>
        <c:crosses val="autoZero"/>
        <c:auto val="1"/>
        <c:lblAlgn val="ctr"/>
        <c:lblOffset val="100"/>
        <c:noMultiLvlLbl val="0"/>
      </c:catAx>
      <c:valAx>
        <c:axId val="385403832"/>
        <c:scaling>
          <c:orientation val="minMax"/>
          <c:max val="100"/>
          <c:min val="-40"/>
        </c:scaling>
        <c:delete val="1"/>
        <c:axPos val="l"/>
        <c:numFmt formatCode="General" sourceLinked="1"/>
        <c:majorTickMark val="out"/>
        <c:minorTickMark val="none"/>
        <c:tickLblPos val="nextTo"/>
        <c:crossAx val="385403440"/>
        <c:crosses val="autoZero"/>
        <c:crossBetween val="between"/>
        <c:majorUnit val="20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883140056194326E-3"/>
          <c:y val="0"/>
          <c:w val="0.97844731464932688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9,10</c:v>
                </c:pt>
              </c:strCache>
            </c:strRef>
          </c:tx>
          <c:spPr>
            <a:solidFill>
              <a:srgbClr val="72BFC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255BBBB-256E-4E8D-A581-2440D5A12EEB}" type="VALUE">
                      <a:rPr lang="en-US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r>
                      <a:rPr lang="en-US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F1B-4B25-8062-0B2A59789C8C}"/>
                </c:ext>
              </c:extLst>
            </c:dLbl>
            <c:dLbl>
              <c:idx val="1"/>
              <c:layout>
                <c:manualLayout>
                  <c:x val="-8.4318710455011089E-2"/>
                  <c:y val="0"/>
                </c:manualLayout>
              </c:layout>
              <c:tx>
                <c:rich>
                  <a:bodyPr/>
                  <a:lstStyle/>
                  <a:p>
                    <a:fld id="{5207FF53-562C-4025-A6B4-828EA32E1F67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F1B-4B25-8062-0B2A59789C8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669A782-C8C1-4709-90F6-DFF02DE1A7E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F1B-4B25-8062-0B2A59789C8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2EBA1D2-C1DD-4399-A2A7-C52A201F5221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F1B-4B25-8062-0B2A59789C8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7505551-CD70-4123-A34F-1D4CC6FB9C7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F1B-4B25-8062-0B2A59789C8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95982B7-14AD-4D26-8BAF-772CFE2D165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F1B-4B25-8062-0B2A59789C8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9BDDC41-41DF-45AB-B1F6-7006820324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8F1B-4B25-8062-0B2A59789C8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1552B5BB-F7DF-409B-BEBF-06BEDD995F9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F1B-4B25-8062-0B2A59789C8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D9F2B0D-680B-45C2-B6A2-DEF15C7773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8F1B-4B25-8062-0B2A59789C8C}"/>
                </c:ext>
              </c:extLst>
            </c:dLbl>
            <c:numFmt formatCode="#,##0;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Your business bank</c:v>
                </c:pt>
                <c:pt idx="1">
                  <c:v>Your broadband provider</c:v>
                </c:pt>
                <c:pt idx="2">
                  <c:v>BT Openreach</c:v>
                </c:pt>
                <c:pt idx="3">
                  <c:v>Your phone provider</c:v>
                </c:pt>
                <c:pt idx="4">
                  <c:v>Your electricity supplier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41</c:v>
                </c:pt>
                <c:pt idx="1">
                  <c:v>10</c:v>
                </c:pt>
                <c:pt idx="2">
                  <c:v>15</c:v>
                </c:pt>
                <c:pt idx="3">
                  <c:v>13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F1B-4B25-8062-0B2A59789C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9,11</c:v>
                </c:pt>
              </c:strCache>
            </c:strRef>
          </c:tx>
          <c:spPr>
            <a:solidFill>
              <a:srgbClr val="0C4A95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684CB1D-5100-4516-9658-7003D4154AE8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8F1B-4B25-8062-0B2A59789C8C}"/>
                </c:ext>
              </c:extLst>
            </c:dLbl>
            <c:dLbl>
              <c:idx val="1"/>
              <c:layout>
                <c:manualLayout>
                  <c:x val="-9.2976455478284745E-2"/>
                  <c:y val="-1.1219315675863703E-16"/>
                </c:manualLayout>
              </c:layout>
              <c:tx>
                <c:rich>
                  <a:bodyPr/>
                  <a:lstStyle/>
                  <a:p>
                    <a:fld id="{1FBAEF2B-1A91-4F8D-887F-72AD15493C1E}" type="VALUE">
                      <a:rPr lang="en-US" sz="1200" b="1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r>
                      <a:rPr lang="en-US" sz="1200" b="1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8F1B-4B25-8062-0B2A59789C8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319A20F-8C61-4DDE-945E-879174216391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8F1B-4B25-8062-0B2A59789C8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18E709C-6574-49BB-B2D0-00DBD7DFC536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8F1B-4B25-8062-0B2A59789C8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2B9AF8F-4562-4B18-9467-C95A4DA5D408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8F1B-4B25-8062-0B2A59789C8C}"/>
                </c:ext>
              </c:extLst>
            </c:dLbl>
            <c:numFmt formatCode="#,##0;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Your business bank</c:v>
                </c:pt>
                <c:pt idx="1">
                  <c:v>Your broadband provider</c:v>
                </c:pt>
                <c:pt idx="2">
                  <c:v>BT Openreach</c:v>
                </c:pt>
                <c:pt idx="3">
                  <c:v>Your phone provider</c:v>
                </c:pt>
                <c:pt idx="4">
                  <c:v>Your electricity supplier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34</c:v>
                </c:pt>
                <c:pt idx="1">
                  <c:v>12</c:v>
                </c:pt>
                <c:pt idx="2">
                  <c:v>21</c:v>
                </c:pt>
                <c:pt idx="3">
                  <c:v>18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F1B-4B25-8062-0B2A59789C8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385403440"/>
        <c:axId val="385403832"/>
      </c:barChart>
      <c:catAx>
        <c:axId val="3854034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low"/>
        <c:crossAx val="385403832"/>
        <c:crosses val="autoZero"/>
        <c:auto val="1"/>
        <c:lblAlgn val="ctr"/>
        <c:lblOffset val="100"/>
        <c:noMultiLvlLbl val="0"/>
      </c:catAx>
      <c:valAx>
        <c:axId val="385403832"/>
        <c:scaling>
          <c:orientation val="minMax"/>
          <c:max val="100"/>
          <c:min val="-40"/>
        </c:scaling>
        <c:delete val="1"/>
        <c:axPos val="b"/>
        <c:numFmt formatCode="General" sourceLinked="1"/>
        <c:majorTickMark val="out"/>
        <c:minorTickMark val="none"/>
        <c:tickLblPos val="nextTo"/>
        <c:crossAx val="385403440"/>
        <c:crosses val="autoZero"/>
        <c:crossBetween val="between"/>
        <c:majorUnit val="20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3790418822139382E-2"/>
          <c:y val="0"/>
          <c:w val="0.97620966477021576"/>
          <c:h val="0.9904255955355691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13%</c:v>
                </c:pt>
              </c:strCache>
            </c:strRef>
          </c:tx>
          <c:spPr>
            <a:solidFill>
              <a:srgbClr val="72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36000" rIns="36000" bIns="3600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Leisure</c:v>
                </c:pt>
                <c:pt idx="1">
                  <c:v>Cross-border traders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</c:v>
                </c:pt>
                <c:pt idx="1">
                  <c:v>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85-4133-97E0-BDEED9FEE0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C4A9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Leisure</c:v>
                </c:pt>
                <c:pt idx="1">
                  <c:v>Cross-border traders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0.18</c:v>
                </c:pt>
                <c:pt idx="1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85-4133-97E0-BDEED9FEE0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BB1E1E"/>
            </a:solidFill>
          </c:spPr>
          <c:invertIfNegative val="0"/>
          <c:dLbls>
            <c:dLbl>
              <c:idx val="0"/>
              <c:layout>
                <c:manualLayout>
                  <c:x val="5.0705109010280761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solidFill>
                        <a:srgbClr val="5F5F5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97-46D4-B13A-8783B2265196}"/>
                </c:ext>
              </c:extLst>
            </c:dLbl>
            <c:dLbl>
              <c:idx val="1"/>
              <c:layout>
                <c:manualLayout>
                  <c:x val="3.983972850807760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solidFill>
                        <a:srgbClr val="5F5F5F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97-46D4-B13A-8783B22651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Leisure</c:v>
                </c:pt>
                <c:pt idx="1">
                  <c:v>Cross-border traders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0.01</c:v>
                </c:pt>
                <c:pt idx="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85-4133-97E0-BDEED9FEE06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232068224"/>
        <c:axId val="232068616"/>
      </c:barChart>
      <c:catAx>
        <c:axId val="2320682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2068616"/>
        <c:crosses val="autoZero"/>
        <c:auto val="1"/>
        <c:lblAlgn val="ctr"/>
        <c:lblOffset val="100"/>
        <c:noMultiLvlLbl val="0"/>
      </c:catAx>
      <c:valAx>
        <c:axId val="23206861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32068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3790519325735584E-2"/>
          <c:y val="9.5747252934667345E-3"/>
          <c:w val="0.96345618263372845"/>
          <c:h val="0.9904255955355691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13%</c:v>
                </c:pt>
              </c:strCache>
            </c:strRef>
          </c:tx>
          <c:spPr>
            <a:solidFill>
              <a:srgbClr val="BB1E1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36000" rIns="36000" bIns="3600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Cross-border traders</c:v>
                </c:pt>
                <c:pt idx="1">
                  <c:v>&gt;50 employees</c:v>
                </c:pt>
              </c:strCache>
            </c:strRef>
          </c:cat>
          <c:val>
            <c:numRef>
              <c:f>Sheet1!$B$3:$B$4</c:f>
              <c:numCache>
                <c:formatCode>0%</c:formatCode>
                <c:ptCount val="2"/>
                <c:pt idx="0">
                  <c:v>0.12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2D-44A0-A634-75650407EE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D8DADD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Sheet1!$A$3:$A$4</c:f>
              <c:strCache>
                <c:ptCount val="2"/>
                <c:pt idx="0">
                  <c:v>Cross-border traders</c:v>
                </c:pt>
                <c:pt idx="1">
                  <c:v>&gt;50 employees</c:v>
                </c:pt>
              </c:strCache>
            </c:strRef>
          </c:cat>
          <c:val>
            <c:numRef>
              <c:f>Sheet1!$C$3:$C$4</c:f>
              <c:numCache>
                <c:formatCode>0%</c:formatCode>
                <c:ptCount val="2"/>
                <c:pt idx="0">
                  <c:v>0.42</c:v>
                </c:pt>
                <c:pt idx="1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2D-44A0-A634-75650407EE0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BAD64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Sheet1!$A$3:$A$4</c:f>
              <c:strCache>
                <c:ptCount val="2"/>
                <c:pt idx="0">
                  <c:v>Cross-border traders</c:v>
                </c:pt>
                <c:pt idx="1">
                  <c:v>&gt;50 employees</c:v>
                </c:pt>
              </c:strCache>
            </c:strRef>
          </c:cat>
          <c:val>
            <c:numRef>
              <c:f>Sheet1!$D$3:$D$4</c:f>
              <c:numCache>
                <c:formatCode>0%</c:formatCode>
                <c:ptCount val="2"/>
                <c:pt idx="0">
                  <c:v>0.46</c:v>
                </c:pt>
                <c:pt idx="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72D-44A0-A634-75650407EE0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32068224"/>
        <c:axId val="232068616"/>
      </c:barChart>
      <c:catAx>
        <c:axId val="2320682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2068616"/>
        <c:crosses val="autoZero"/>
        <c:auto val="1"/>
        <c:lblAlgn val="ctr"/>
        <c:lblOffset val="100"/>
        <c:noMultiLvlLbl val="0"/>
      </c:catAx>
      <c:valAx>
        <c:axId val="232068616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232068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517351492924423"/>
          <c:y val="0.19019986461363966"/>
          <c:w val="0.31391442751870902"/>
          <c:h val="0.689401125024710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8AC6CD"/>
            </a:solidFill>
          </c:spPr>
          <c:dPt>
            <c:idx val="0"/>
            <c:bubble3D val="0"/>
            <c:spPr>
              <a:solidFill>
                <a:srgbClr val="8AC6C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0C-4A29-A82A-A54C8BBC5661}"/>
              </c:ext>
            </c:extLst>
          </c:dPt>
          <c:dPt>
            <c:idx val="1"/>
            <c:bubble3D val="0"/>
            <c:spPr>
              <a:solidFill>
                <a:srgbClr val="D8DAD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70C-4A29-A82A-A54C8BBC5661}"/>
              </c:ext>
            </c:extLst>
          </c:dPt>
          <c:dPt>
            <c:idx val="2"/>
            <c:bubble3D val="0"/>
            <c:spPr>
              <a:solidFill>
                <a:srgbClr val="BB1E1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70C-4A29-A82A-A54C8BBC5661}"/>
              </c:ext>
            </c:extLst>
          </c:dPt>
          <c:dLbls>
            <c:dLbl>
              <c:idx val="0"/>
              <c:layout>
                <c:manualLayout>
                  <c:x val="7.0928274587248922E-17"/>
                  <c:y val="0"/>
                </c:manualLayout>
              </c:layout>
              <c:tx>
                <c:rich>
                  <a:bodyPr/>
                  <a:lstStyle/>
                  <a:p>
                    <a:fld id="{D35BEA42-F35E-478F-9959-308A076D572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70C-4A29-A82A-A54C8BBC56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170106A-2012-42A1-8F48-F1AAA5043A95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70C-4A29-A82A-A54C8BBC566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B8311F4-F17B-4310-927A-E0BAAA0391B5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70C-4A29-A82A-A54C8BBC56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Sheet1!$A$3:$A$5</c:f>
              <c:strCache>
                <c:ptCount val="1"/>
                <c:pt idx="0">
                  <c:v>Category 2</c:v>
                </c:pt>
              </c:strCache>
            </c:strRef>
          </c:cat>
          <c:val>
            <c:numRef>
              <c:f>Sheet1!$B$3:$B$5</c:f>
              <c:numCache>
                <c:formatCode>General</c:formatCode>
                <c:ptCount val="3"/>
                <c:pt idx="0">
                  <c:v>47</c:v>
                </c:pt>
                <c:pt idx="1">
                  <c:v>19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70C-4A29-A82A-A54C8BBC56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597425161144605E-3"/>
          <c:y val="0"/>
          <c:w val="0.7593365507181175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9,10</c:v>
                </c:pt>
              </c:strCache>
            </c:strRef>
          </c:tx>
          <c:spPr>
            <a:solidFill>
              <a:srgbClr val="72BFC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59018084156424888"/>
                  <c:y val="-5.6850381434724569E-3"/>
                </c:manualLayout>
              </c:layout>
              <c:tx>
                <c:rich>
                  <a:bodyPr/>
                  <a:lstStyle/>
                  <a:p>
                    <a:fld id="{2255BBBB-256E-4E8D-A581-2440D5A12EEB}" type="VALUE">
                      <a:rPr lang="en-US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r>
                      <a:rPr lang="en-US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DEB-443B-812B-B668519A164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669A782-C8C1-4709-90F6-DFF02DE1A7E6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DEB-443B-812B-B668519A16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B5921A7-F6B1-474E-9D01-44EB72C232E9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DEB-443B-812B-B668519A164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95982B7-14AD-4D26-8BAF-772CFE2D165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DEB-443B-812B-B668519A164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9BDDC41-41DF-45AB-B1F6-7006820324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DEB-443B-812B-B668519A164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1552B5BB-F7DF-409B-BEBF-06BEDD995F9C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DEB-443B-812B-B668519A164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D9F2B0D-680B-45C2-B6A2-DEF15C77732F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DEB-443B-812B-B668519A1640}"/>
                </c:ext>
              </c:extLst>
            </c:dLbl>
            <c:numFmt formatCode="#,##0;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71</c:v>
                </c:pt>
                <c:pt idx="1">
                  <c:v>12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DEB-443B-812B-B668519A164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385403440"/>
        <c:axId val="385403832"/>
      </c:barChart>
      <c:catAx>
        <c:axId val="3854034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85403832"/>
        <c:crosses val="autoZero"/>
        <c:auto val="1"/>
        <c:lblAlgn val="ctr"/>
        <c:lblOffset val="100"/>
        <c:noMultiLvlLbl val="0"/>
      </c:catAx>
      <c:valAx>
        <c:axId val="385403832"/>
        <c:scaling>
          <c:orientation val="minMax"/>
          <c:max val="5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385403440"/>
        <c:crosses val="autoZero"/>
        <c:crossBetween val="between"/>
        <c:majorUnit val="20"/>
        <c:min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603549363267494E-2"/>
          <c:y val="1.4405791356294712E-2"/>
          <c:w val="0.9518757101229911"/>
          <c:h val="0.8075809864079069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13%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rgbClr val="0C4A9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AC-4FEA-96CE-B6A25B3B35BE}"/>
              </c:ext>
            </c:extLst>
          </c:dPt>
          <c:dPt>
            <c:idx val="1"/>
            <c:bubble3D val="0"/>
            <c:spPr>
              <a:solidFill>
                <a:srgbClr val="D8DAD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5AC-4FEA-96CE-B6A25B3B35BE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0%</c:formatCode>
                <c:ptCount val="2"/>
                <c:pt idx="0">
                  <c:v>0.31</c:v>
                </c:pt>
                <c:pt idx="1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AC-4FEA-96CE-B6A25B3B35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603549363267494E-2"/>
          <c:y val="1.4405791356294712E-2"/>
          <c:w val="0.9518757101229911"/>
          <c:h val="0.8075809864079069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13%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rgbClr val="8AC6C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9E2-4A83-94E4-AA1B72BE4131}"/>
              </c:ext>
            </c:extLst>
          </c:dPt>
          <c:dPt>
            <c:idx val="1"/>
            <c:bubble3D val="0"/>
            <c:spPr>
              <a:solidFill>
                <a:srgbClr val="D8DAD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9E2-4A83-94E4-AA1B72BE4131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0%</c:formatCode>
                <c:ptCount val="2"/>
                <c:pt idx="0">
                  <c:v>0.17</c:v>
                </c:pt>
                <c:pt idx="1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E2-4A83-94E4-AA1B72BE4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3790519325735584E-2"/>
          <c:y val="9.5747252934667345E-3"/>
          <c:w val="0.96345618263372845"/>
          <c:h val="0.9904255955355691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13%</c:v>
                </c:pt>
              </c:strCache>
            </c:strRef>
          </c:tx>
          <c:spPr>
            <a:solidFill>
              <a:srgbClr val="BB1E1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36000" rIns="36000" bIns="3600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Cross-border traders</c:v>
                </c:pt>
                <c:pt idx="1">
                  <c:v>&gt;50 employees</c:v>
                </c:pt>
              </c:strCache>
            </c:strRef>
          </c:cat>
          <c:val>
            <c:numRef>
              <c:f>Sheet1!$B$3:$B$4</c:f>
              <c:numCache>
                <c:formatCode>0%</c:formatCode>
                <c:ptCount val="2"/>
                <c:pt idx="0">
                  <c:v>0.14000000000000001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7B-4701-9F32-93B4B79082C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72BFC5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Sheet1!$A$3:$A$4</c:f>
              <c:strCache>
                <c:ptCount val="2"/>
                <c:pt idx="0">
                  <c:v>Cross-border traders</c:v>
                </c:pt>
                <c:pt idx="1">
                  <c:v>&gt;50 employees</c:v>
                </c:pt>
              </c:strCache>
            </c:strRef>
          </c:cat>
          <c:val>
            <c:numRef>
              <c:f>Sheet1!$C$3:$C$4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3-FA7B-4701-9F32-93B4B79082C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BAD64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Sheet1!$A$3:$A$4</c:f>
              <c:strCache>
                <c:ptCount val="2"/>
                <c:pt idx="0">
                  <c:v>Cross-border traders</c:v>
                </c:pt>
                <c:pt idx="1">
                  <c:v>&gt;50 employees</c:v>
                </c:pt>
              </c:strCache>
            </c:strRef>
          </c:cat>
          <c:val>
            <c:numRef>
              <c:f>Sheet1!$D$3:$D$4</c:f>
              <c:numCache>
                <c:formatCode>0%</c:formatCode>
                <c:ptCount val="2"/>
                <c:pt idx="0">
                  <c:v>0.52</c:v>
                </c:pt>
                <c:pt idx="1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7B-4701-9F32-93B4B79082C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32068224"/>
        <c:axId val="232068616"/>
      </c:barChart>
      <c:catAx>
        <c:axId val="2320682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2068616"/>
        <c:crosses val="autoZero"/>
        <c:auto val="1"/>
        <c:lblAlgn val="ctr"/>
        <c:lblOffset val="100"/>
        <c:noMultiLvlLbl val="0"/>
      </c:catAx>
      <c:valAx>
        <c:axId val="23206861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232068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13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13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16841FEA-14F0-4482-B6FC-669A1EBBEFCF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3"/>
            <a:ext cx="2945659" cy="49813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3"/>
            <a:ext cx="2945659" cy="49813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1F4DD06-D1D2-4443-83EB-47828F41B1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77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4DD06-D1D2-4443-83EB-47828F41B1E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74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669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57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058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89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74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07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86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59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73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84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6A753-20A7-4ECD-AEBA-766A7F6B4609}" type="datetimeFigureOut">
              <a:rPr lang="en-GB" smtClean="0"/>
              <a:t>09/07/2025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C4FCE-9342-4979-A03B-2E8AB0208B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87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.png"/><Relationship Id="rId18" Type="http://schemas.openxmlformats.org/officeDocument/2006/relationships/image" Target="../media/image10.svg"/><Relationship Id="rId3" Type="http://schemas.openxmlformats.org/officeDocument/2006/relationships/chart" Target="../charts/chart1.xml"/><Relationship Id="rId21" Type="http://schemas.openxmlformats.org/officeDocument/2006/relationships/chart" Target="../charts/chart9.xml"/><Relationship Id="rId7" Type="http://schemas.openxmlformats.org/officeDocument/2006/relationships/image" Target="../media/image2.svg"/><Relationship Id="rId12" Type="http://schemas.openxmlformats.org/officeDocument/2006/relationships/chart" Target="../charts/chart6.xml"/><Relationship Id="rId1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svg"/><Relationship Id="rId20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chart" Target="../charts/chart5.xml"/><Relationship Id="rId5" Type="http://schemas.openxmlformats.org/officeDocument/2006/relationships/chart" Target="../charts/chart3.xml"/><Relationship Id="rId15" Type="http://schemas.openxmlformats.org/officeDocument/2006/relationships/image" Target="../media/image7.png"/><Relationship Id="rId10" Type="http://schemas.openxmlformats.org/officeDocument/2006/relationships/chart" Target="../charts/chart4.xml"/><Relationship Id="rId19" Type="http://schemas.openxmlformats.org/officeDocument/2006/relationships/chart" Target="../charts/chart7.xml"/><Relationship Id="rId4" Type="http://schemas.openxmlformats.org/officeDocument/2006/relationships/chart" Target="../charts/chart2.xml"/><Relationship Id="rId9" Type="http://schemas.openxmlformats.org/officeDocument/2006/relationships/image" Target="../media/image4.svg"/><Relationship Id="rId14" Type="http://schemas.openxmlformats.org/officeDocument/2006/relationships/image" Target="../media/image6.svg"/><Relationship Id="rId2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5.png"/><Relationship Id="rId18" Type="http://schemas.openxmlformats.org/officeDocument/2006/relationships/chart" Target="../charts/chart15.xml"/><Relationship Id="rId3" Type="http://schemas.openxmlformats.org/officeDocument/2006/relationships/image" Target="../media/image12.jpeg"/><Relationship Id="rId21" Type="http://schemas.openxmlformats.org/officeDocument/2006/relationships/chart" Target="../charts/chart18.xml"/><Relationship Id="rId7" Type="http://schemas.openxmlformats.org/officeDocument/2006/relationships/image" Target="../media/image13.png"/><Relationship Id="rId12" Type="http://schemas.openxmlformats.org/officeDocument/2006/relationships/image" Target="../media/image4.svg"/><Relationship Id="rId17" Type="http://schemas.openxmlformats.org/officeDocument/2006/relationships/chart" Target="../charts/chart14.xml"/><Relationship Id="rId2" Type="http://schemas.openxmlformats.org/officeDocument/2006/relationships/chart" Target="../charts/chart10.xml"/><Relationship Id="rId16" Type="http://schemas.openxmlformats.org/officeDocument/2006/relationships/image" Target="../media/image18.svg"/><Relationship Id="rId20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3.xml"/><Relationship Id="rId11" Type="http://schemas.openxmlformats.org/officeDocument/2006/relationships/image" Target="../media/image3.png"/><Relationship Id="rId5" Type="http://schemas.openxmlformats.org/officeDocument/2006/relationships/chart" Target="../charts/chart12.xml"/><Relationship Id="rId15" Type="http://schemas.openxmlformats.org/officeDocument/2006/relationships/image" Target="../media/image17.png"/><Relationship Id="rId10" Type="http://schemas.openxmlformats.org/officeDocument/2006/relationships/image" Target="../media/image2.svg"/><Relationship Id="rId19" Type="http://schemas.openxmlformats.org/officeDocument/2006/relationships/chart" Target="../charts/chart16.xml"/><Relationship Id="rId4" Type="http://schemas.openxmlformats.org/officeDocument/2006/relationships/chart" Target="../charts/chart11.xml"/><Relationship Id="rId9" Type="http://schemas.openxmlformats.org/officeDocument/2006/relationships/image" Target="../media/image1.png"/><Relationship Id="rId1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Oval 492">
            <a:extLst>
              <a:ext uri="{FF2B5EF4-FFF2-40B4-BE49-F238E27FC236}">
                <a16:creationId xmlns:a16="http://schemas.microsoft.com/office/drawing/2014/main" id="{E7893748-1A6A-8E30-CA85-C5E1E59D3DCC}"/>
              </a:ext>
            </a:extLst>
          </p:cNvPr>
          <p:cNvSpPr/>
          <p:nvPr/>
        </p:nvSpPr>
        <p:spPr>
          <a:xfrm>
            <a:off x="4707957" y="1376484"/>
            <a:ext cx="695227" cy="665564"/>
          </a:xfrm>
          <a:prstGeom prst="ellipse">
            <a:avLst/>
          </a:prstGeom>
          <a:solidFill>
            <a:srgbClr val="72B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" name="Oval 498">
            <a:extLst>
              <a:ext uri="{FF2B5EF4-FFF2-40B4-BE49-F238E27FC236}">
                <a16:creationId xmlns:a16="http://schemas.microsoft.com/office/drawing/2014/main" id="{9F8914D2-D5BF-A025-0D23-F62545689187}"/>
              </a:ext>
            </a:extLst>
          </p:cNvPr>
          <p:cNvSpPr/>
          <p:nvPr/>
        </p:nvSpPr>
        <p:spPr>
          <a:xfrm>
            <a:off x="4679009" y="2127238"/>
            <a:ext cx="695227" cy="665564"/>
          </a:xfrm>
          <a:prstGeom prst="ellipse">
            <a:avLst/>
          </a:prstGeom>
          <a:solidFill>
            <a:srgbClr val="72B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87F7090-DC44-4DB4-801E-EB4599991F9B}"/>
              </a:ext>
            </a:extLst>
          </p:cNvPr>
          <p:cNvSpPr txBox="1"/>
          <p:nvPr/>
        </p:nvSpPr>
        <p:spPr>
          <a:xfrm>
            <a:off x="-1" y="-5295"/>
            <a:ext cx="5097229" cy="846386"/>
          </a:xfrm>
          <a:prstGeom prst="rect">
            <a:avLst/>
          </a:prstGeom>
          <a:solidFill>
            <a:srgbClr val="8AC6CD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GB" sz="6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NON-DOMESTIC CONSUMER INSIGHT TRACKER 2025</a:t>
            </a:r>
          </a:p>
          <a:p>
            <a:r>
              <a:rPr lang="en-GB" sz="6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GB" sz="1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116D17-73AB-FC2F-7141-D94BBF08CB2A}"/>
              </a:ext>
            </a:extLst>
          </p:cNvPr>
          <p:cNvSpPr txBox="1"/>
          <p:nvPr/>
        </p:nvSpPr>
        <p:spPr>
          <a:xfrm>
            <a:off x="-6360" y="3734093"/>
            <a:ext cx="6866654" cy="276999"/>
          </a:xfrm>
          <a:prstGeom prst="rect">
            <a:avLst/>
          </a:prstGeom>
          <a:solidFill>
            <a:srgbClr val="165464"/>
          </a:solidFill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  </a:t>
            </a:r>
            <a:endParaRPr lang="en-GB" sz="1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endParaRPr lang="en-GB" sz="6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03D015-2B3B-E0BE-BBBF-8E2B9611EF18}"/>
              </a:ext>
            </a:extLst>
          </p:cNvPr>
          <p:cNvSpPr txBox="1"/>
          <p:nvPr/>
        </p:nvSpPr>
        <p:spPr>
          <a:xfrm>
            <a:off x="29894" y="3715390"/>
            <a:ext cx="3479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ENERGY SPEND AND PAYMENT</a:t>
            </a:r>
          </a:p>
        </p:txBody>
      </p:sp>
      <p:graphicFrame>
        <p:nvGraphicFramePr>
          <p:cNvPr id="454" name="Chart 453">
            <a:extLst>
              <a:ext uri="{FF2B5EF4-FFF2-40B4-BE49-F238E27FC236}">
                <a16:creationId xmlns:a16="http://schemas.microsoft.com/office/drawing/2014/main" id="{83D934CD-3F4F-787F-65E4-8184458477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9385831"/>
              </p:ext>
            </p:extLst>
          </p:nvPr>
        </p:nvGraphicFramePr>
        <p:xfrm>
          <a:off x="-263333" y="4235628"/>
          <a:ext cx="4719674" cy="2075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5" name="TextBox 454">
            <a:extLst>
              <a:ext uri="{FF2B5EF4-FFF2-40B4-BE49-F238E27FC236}">
                <a16:creationId xmlns:a16="http://schemas.microsoft.com/office/drawing/2014/main" id="{E35AF044-3B04-FD9C-9FED-FBD4EF9BD895}"/>
              </a:ext>
            </a:extLst>
          </p:cNvPr>
          <p:cNvSpPr txBox="1"/>
          <p:nvPr/>
        </p:nvSpPr>
        <p:spPr>
          <a:xfrm>
            <a:off x="-6219" y="3965497"/>
            <a:ext cx="259302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Monthly electricity spend</a:t>
            </a:r>
            <a:endParaRPr lang="en-GB" sz="1100" dirty="0">
              <a:solidFill>
                <a:srgbClr val="5F5F5F"/>
              </a:solidFill>
              <a:latin typeface="Arial" charset="0"/>
              <a:cs typeface="Arial" charset="0"/>
            </a:endParaRP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8B321B6D-F8EC-3E6D-3660-2C616DBF45CF}"/>
              </a:ext>
            </a:extLst>
          </p:cNvPr>
          <p:cNvSpPr txBox="1"/>
          <p:nvPr/>
        </p:nvSpPr>
        <p:spPr>
          <a:xfrm>
            <a:off x="439186" y="4341569"/>
            <a:ext cx="6244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£5,001+</a:t>
            </a:r>
          </a:p>
        </p:txBody>
      </p:sp>
      <p:sp>
        <p:nvSpPr>
          <p:cNvPr id="457" name="TextBox 456">
            <a:extLst>
              <a:ext uri="{FF2B5EF4-FFF2-40B4-BE49-F238E27FC236}">
                <a16:creationId xmlns:a16="http://schemas.microsoft.com/office/drawing/2014/main" id="{B52CAEA2-1A4C-6CB1-822A-EFC718617F4F}"/>
              </a:ext>
            </a:extLst>
          </p:cNvPr>
          <p:cNvSpPr txBox="1"/>
          <p:nvPr/>
        </p:nvSpPr>
        <p:spPr>
          <a:xfrm>
            <a:off x="63930" y="4765237"/>
            <a:ext cx="9996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£2,501-£5,000</a:t>
            </a:r>
          </a:p>
        </p:txBody>
      </p:sp>
      <p:sp>
        <p:nvSpPr>
          <p:cNvPr id="462" name="TextBox 461">
            <a:extLst>
              <a:ext uri="{FF2B5EF4-FFF2-40B4-BE49-F238E27FC236}">
                <a16:creationId xmlns:a16="http://schemas.microsoft.com/office/drawing/2014/main" id="{4AA40445-511E-62F2-93CC-FF95AC452780}"/>
              </a:ext>
            </a:extLst>
          </p:cNvPr>
          <p:cNvSpPr txBox="1"/>
          <p:nvPr/>
        </p:nvSpPr>
        <p:spPr>
          <a:xfrm>
            <a:off x="63930" y="5158367"/>
            <a:ext cx="9996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£1,001-£2,500</a:t>
            </a:r>
          </a:p>
        </p:txBody>
      </p:sp>
      <p:sp>
        <p:nvSpPr>
          <p:cNvPr id="463" name="TextBox 462">
            <a:extLst>
              <a:ext uri="{FF2B5EF4-FFF2-40B4-BE49-F238E27FC236}">
                <a16:creationId xmlns:a16="http://schemas.microsoft.com/office/drawing/2014/main" id="{6C2BA5C5-713A-F1FC-6AD1-85EA227355F0}"/>
              </a:ext>
            </a:extLst>
          </p:cNvPr>
          <p:cNvSpPr txBox="1"/>
          <p:nvPr/>
        </p:nvSpPr>
        <p:spPr>
          <a:xfrm>
            <a:off x="63930" y="5598442"/>
            <a:ext cx="9996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Up to £1,000</a:t>
            </a:r>
          </a:p>
        </p:txBody>
      </p:sp>
      <p:sp>
        <p:nvSpPr>
          <p:cNvPr id="464" name="TextBox 463">
            <a:extLst>
              <a:ext uri="{FF2B5EF4-FFF2-40B4-BE49-F238E27FC236}">
                <a16:creationId xmlns:a16="http://schemas.microsoft.com/office/drawing/2014/main" id="{C6C92CBA-20CC-D202-F0B3-127C79368A51}"/>
              </a:ext>
            </a:extLst>
          </p:cNvPr>
          <p:cNvSpPr txBox="1"/>
          <p:nvPr/>
        </p:nvSpPr>
        <p:spPr>
          <a:xfrm>
            <a:off x="357212" y="5991746"/>
            <a:ext cx="7064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Not sure</a:t>
            </a:r>
          </a:p>
        </p:txBody>
      </p:sp>
      <p:graphicFrame>
        <p:nvGraphicFramePr>
          <p:cNvPr id="465" name="Chart 464">
            <a:extLst>
              <a:ext uri="{FF2B5EF4-FFF2-40B4-BE49-F238E27FC236}">
                <a16:creationId xmlns:a16="http://schemas.microsoft.com/office/drawing/2014/main" id="{D155AF70-5292-0767-C1E6-9731CD093D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8595162"/>
              </p:ext>
            </p:extLst>
          </p:nvPr>
        </p:nvGraphicFramePr>
        <p:xfrm>
          <a:off x="1978777" y="4241815"/>
          <a:ext cx="4400684" cy="2075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66" name="TextBox 465">
            <a:extLst>
              <a:ext uri="{FF2B5EF4-FFF2-40B4-BE49-F238E27FC236}">
                <a16:creationId xmlns:a16="http://schemas.microsoft.com/office/drawing/2014/main" id="{75744C55-1800-30A3-B9C9-CBD94EEC2D69}"/>
              </a:ext>
            </a:extLst>
          </p:cNvPr>
          <p:cNvSpPr txBox="1"/>
          <p:nvPr/>
        </p:nvSpPr>
        <p:spPr>
          <a:xfrm>
            <a:off x="2613864" y="3975657"/>
            <a:ext cx="166451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Monthly gas spend</a:t>
            </a:r>
            <a:endParaRPr lang="en-GB" sz="1100" dirty="0">
              <a:solidFill>
                <a:srgbClr val="5F5F5F"/>
              </a:solidFill>
              <a:latin typeface="Arial" charset="0"/>
              <a:cs typeface="Arial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A5FEEFE-01F6-37AF-5B12-2AAC16EFB885}"/>
              </a:ext>
            </a:extLst>
          </p:cNvPr>
          <p:cNvSpPr txBox="1"/>
          <p:nvPr/>
        </p:nvSpPr>
        <p:spPr>
          <a:xfrm>
            <a:off x="838" y="6674145"/>
            <a:ext cx="6866654" cy="276999"/>
          </a:xfrm>
          <a:prstGeom prst="rect">
            <a:avLst/>
          </a:prstGeom>
          <a:solidFill>
            <a:srgbClr val="165464"/>
          </a:solidFill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  </a:t>
            </a:r>
            <a:endParaRPr lang="en-GB" sz="1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endParaRPr lang="en-GB" sz="6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A785451-6564-B4C1-9DCA-64B780815B6D}"/>
              </a:ext>
            </a:extLst>
          </p:cNvPr>
          <p:cNvSpPr txBox="1"/>
          <p:nvPr/>
        </p:nvSpPr>
        <p:spPr>
          <a:xfrm>
            <a:off x="60242" y="6645282"/>
            <a:ext cx="3479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SWITCHING</a:t>
            </a:r>
          </a:p>
        </p:txBody>
      </p:sp>
      <p:sp>
        <p:nvSpPr>
          <p:cNvPr id="1304" name="TextBox 1303">
            <a:extLst>
              <a:ext uri="{FF2B5EF4-FFF2-40B4-BE49-F238E27FC236}">
                <a16:creationId xmlns:a16="http://schemas.microsoft.com/office/drawing/2014/main" id="{7A8AD172-3CB3-4B58-6D7C-EF06190CB923}"/>
              </a:ext>
            </a:extLst>
          </p:cNvPr>
          <p:cNvSpPr txBox="1"/>
          <p:nvPr/>
        </p:nvSpPr>
        <p:spPr>
          <a:xfrm>
            <a:off x="1728722" y="6316702"/>
            <a:ext cx="4831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2023</a:t>
            </a:r>
            <a:endParaRPr lang="en-GB" sz="105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1305" name="Rectangle 1304">
            <a:extLst>
              <a:ext uri="{FF2B5EF4-FFF2-40B4-BE49-F238E27FC236}">
                <a16:creationId xmlns:a16="http://schemas.microsoft.com/office/drawing/2014/main" id="{0E165849-EAE5-9289-1838-0E0999D32FAD}"/>
              </a:ext>
            </a:extLst>
          </p:cNvPr>
          <p:cNvSpPr/>
          <p:nvPr/>
        </p:nvSpPr>
        <p:spPr>
          <a:xfrm>
            <a:off x="2193333" y="6400097"/>
            <a:ext cx="92631" cy="94820"/>
          </a:xfrm>
          <a:prstGeom prst="rect">
            <a:avLst/>
          </a:prstGeom>
          <a:solidFill>
            <a:srgbClr val="72BFC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6" name="TextBox 1305">
            <a:extLst>
              <a:ext uri="{FF2B5EF4-FFF2-40B4-BE49-F238E27FC236}">
                <a16:creationId xmlns:a16="http://schemas.microsoft.com/office/drawing/2014/main" id="{4DB71792-8718-BFB7-3153-B75EFF3E85A3}"/>
              </a:ext>
            </a:extLst>
          </p:cNvPr>
          <p:cNvSpPr txBox="1"/>
          <p:nvPr/>
        </p:nvSpPr>
        <p:spPr>
          <a:xfrm>
            <a:off x="2285964" y="6316702"/>
            <a:ext cx="507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2025</a:t>
            </a:r>
            <a:endParaRPr lang="en-GB" sz="105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1307" name="Rectangle 1306">
            <a:extLst>
              <a:ext uri="{FF2B5EF4-FFF2-40B4-BE49-F238E27FC236}">
                <a16:creationId xmlns:a16="http://schemas.microsoft.com/office/drawing/2014/main" id="{C23D2616-75B6-80C4-F32E-E5AB668CC6AE}"/>
              </a:ext>
            </a:extLst>
          </p:cNvPr>
          <p:cNvSpPr/>
          <p:nvPr/>
        </p:nvSpPr>
        <p:spPr>
          <a:xfrm>
            <a:off x="2790353" y="6400097"/>
            <a:ext cx="92631" cy="94820"/>
          </a:xfrm>
          <a:prstGeom prst="rect">
            <a:avLst/>
          </a:prstGeom>
          <a:solidFill>
            <a:srgbClr val="0C4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09" name="Straight Connector 1308">
            <a:extLst>
              <a:ext uri="{FF2B5EF4-FFF2-40B4-BE49-F238E27FC236}">
                <a16:creationId xmlns:a16="http://schemas.microsoft.com/office/drawing/2014/main" id="{A5BFD547-AAC4-09E0-29B1-4EDE96B50120}"/>
              </a:ext>
            </a:extLst>
          </p:cNvPr>
          <p:cNvCxnSpPr>
            <a:cxnSpLocks/>
          </p:cNvCxnSpPr>
          <p:nvPr/>
        </p:nvCxnSpPr>
        <p:spPr>
          <a:xfrm flipH="1">
            <a:off x="3253665" y="962511"/>
            <a:ext cx="9659" cy="2772628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4" name="TextBox 1393">
            <a:extLst>
              <a:ext uri="{FF2B5EF4-FFF2-40B4-BE49-F238E27FC236}">
                <a16:creationId xmlns:a16="http://schemas.microsoft.com/office/drawing/2014/main" id="{B555C091-DF1B-286C-B347-975B1B7E7559}"/>
              </a:ext>
            </a:extLst>
          </p:cNvPr>
          <p:cNvSpPr txBox="1"/>
          <p:nvPr/>
        </p:nvSpPr>
        <p:spPr>
          <a:xfrm>
            <a:off x="4922542" y="4203253"/>
            <a:ext cx="1525854" cy="1061829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50" b="1" kern="0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24</a:t>
            </a:r>
            <a:r>
              <a: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rebuchet MS" panose="020B0603020202020204" pitchFamily="34" charset="0"/>
                <a:cs typeface="Arial" charset="0"/>
              </a:rPr>
              <a:t>% of electricity customers and 34% of gas customers were unsure about their monthly energy spend</a:t>
            </a: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1395" name="Oval 1394">
            <a:extLst>
              <a:ext uri="{FF2B5EF4-FFF2-40B4-BE49-F238E27FC236}">
                <a16:creationId xmlns:a16="http://schemas.microsoft.com/office/drawing/2014/main" id="{8111563C-9F12-2DFB-85B4-27AFB0800CB7}"/>
              </a:ext>
            </a:extLst>
          </p:cNvPr>
          <p:cNvSpPr/>
          <p:nvPr/>
        </p:nvSpPr>
        <p:spPr>
          <a:xfrm>
            <a:off x="4718214" y="4077114"/>
            <a:ext cx="306695" cy="293021"/>
          </a:xfrm>
          <a:prstGeom prst="ellipse">
            <a:avLst/>
          </a:prstGeom>
          <a:solidFill>
            <a:srgbClr val="72B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96" name="TextBox 1395">
            <a:extLst>
              <a:ext uri="{FF2B5EF4-FFF2-40B4-BE49-F238E27FC236}">
                <a16:creationId xmlns:a16="http://schemas.microsoft.com/office/drawing/2014/main" id="{A6E75539-6698-449A-7D31-EF9DA0855CE0}"/>
              </a:ext>
            </a:extLst>
          </p:cNvPr>
          <p:cNvSpPr txBox="1"/>
          <p:nvPr/>
        </p:nvSpPr>
        <p:spPr>
          <a:xfrm>
            <a:off x="4438417" y="4064116"/>
            <a:ext cx="846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bg1"/>
                </a:solidFill>
                <a:latin typeface="Trebuchet MS" panose="020B0603020202020204" pitchFamily="34" charset="0"/>
              </a:rPr>
              <a:t>!</a:t>
            </a:r>
          </a:p>
        </p:txBody>
      </p:sp>
      <p:sp>
        <p:nvSpPr>
          <p:cNvPr id="1399" name="TextBox 1398">
            <a:extLst>
              <a:ext uri="{FF2B5EF4-FFF2-40B4-BE49-F238E27FC236}">
                <a16:creationId xmlns:a16="http://schemas.microsoft.com/office/drawing/2014/main" id="{AECE99F1-A019-923D-4C56-36D3945A0F36}"/>
              </a:ext>
            </a:extLst>
          </p:cNvPr>
          <p:cNvSpPr txBox="1"/>
          <p:nvPr/>
        </p:nvSpPr>
        <p:spPr>
          <a:xfrm>
            <a:off x="4914922" y="5544373"/>
            <a:ext cx="1525854" cy="900246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rebuchet MS" panose="020B0603020202020204" pitchFamily="34" charset="0"/>
                <a:cs typeface="Arial" charset="0"/>
              </a:rPr>
              <a:t>This compares to </a:t>
            </a:r>
            <a:r>
              <a:rPr lang="en-GB" sz="1050" b="1" kern="0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33</a:t>
            </a:r>
            <a:r>
              <a: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rebuchet MS" panose="020B0603020202020204" pitchFamily="34" charset="0"/>
                <a:cs typeface="Arial" charset="0"/>
              </a:rPr>
              <a:t>% of electricity and 4</a:t>
            </a:r>
            <a:r>
              <a:rPr lang="en-GB" sz="1050" b="1" kern="0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1</a:t>
            </a:r>
            <a:r>
              <a: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rebuchet MS" panose="020B0603020202020204" pitchFamily="34" charset="0"/>
                <a:cs typeface="Arial" charset="0"/>
              </a:rPr>
              <a:t>% of gas customers in the 2023 Tracker</a:t>
            </a: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1400" name="Oval 1399">
            <a:extLst>
              <a:ext uri="{FF2B5EF4-FFF2-40B4-BE49-F238E27FC236}">
                <a16:creationId xmlns:a16="http://schemas.microsoft.com/office/drawing/2014/main" id="{AF258846-6029-10DD-A777-064B54C78B04}"/>
              </a:ext>
            </a:extLst>
          </p:cNvPr>
          <p:cNvSpPr/>
          <p:nvPr/>
        </p:nvSpPr>
        <p:spPr>
          <a:xfrm>
            <a:off x="4708054" y="5418234"/>
            <a:ext cx="306695" cy="293021"/>
          </a:xfrm>
          <a:prstGeom prst="ellipse">
            <a:avLst/>
          </a:prstGeom>
          <a:solidFill>
            <a:srgbClr val="72B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01" name="TextBox 1400">
            <a:extLst>
              <a:ext uri="{FF2B5EF4-FFF2-40B4-BE49-F238E27FC236}">
                <a16:creationId xmlns:a16="http://schemas.microsoft.com/office/drawing/2014/main" id="{A32CF659-0276-C5F6-58DA-07A78F469C1C}"/>
              </a:ext>
            </a:extLst>
          </p:cNvPr>
          <p:cNvSpPr txBox="1"/>
          <p:nvPr/>
        </p:nvSpPr>
        <p:spPr>
          <a:xfrm>
            <a:off x="4428257" y="5405236"/>
            <a:ext cx="846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bg1"/>
                </a:solidFill>
                <a:latin typeface="Trebuchet MS" panose="020B0603020202020204" pitchFamily="34" charset="0"/>
              </a:rPr>
              <a:t>!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44084E3-5235-84E1-EF0C-790BA16590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4266578"/>
              </p:ext>
            </p:extLst>
          </p:nvPr>
        </p:nvGraphicFramePr>
        <p:xfrm>
          <a:off x="795762" y="2604439"/>
          <a:ext cx="2956612" cy="648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A87C14CA-F7EB-5573-02AD-5A5C26877271}"/>
              </a:ext>
            </a:extLst>
          </p:cNvPr>
          <p:cNvSpPr txBox="1"/>
          <p:nvPr/>
        </p:nvSpPr>
        <p:spPr>
          <a:xfrm>
            <a:off x="-25772" y="2368269"/>
            <a:ext cx="19690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Paying energy bills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486B2A-FD40-8691-57AA-8097B6C0F0CE}"/>
              </a:ext>
            </a:extLst>
          </p:cNvPr>
          <p:cNvSpPr txBox="1"/>
          <p:nvPr/>
        </p:nvSpPr>
        <p:spPr>
          <a:xfrm>
            <a:off x="-30961" y="2638918"/>
            <a:ext cx="8773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F26693-87C6-2D51-E5CF-FD1B2CD16F0D}"/>
              </a:ext>
            </a:extLst>
          </p:cNvPr>
          <p:cNvSpPr txBox="1"/>
          <p:nvPr/>
        </p:nvSpPr>
        <p:spPr>
          <a:xfrm>
            <a:off x="310042" y="2951033"/>
            <a:ext cx="5363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D5C4F0-12AA-3270-48FC-9884CBE5C1D5}"/>
              </a:ext>
            </a:extLst>
          </p:cNvPr>
          <p:cNvSpPr txBox="1"/>
          <p:nvPr/>
        </p:nvSpPr>
        <p:spPr>
          <a:xfrm>
            <a:off x="165278" y="3321657"/>
            <a:ext cx="953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Never struggle to pay bill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B57566-C93E-16AA-B8EC-9796D0198320}"/>
              </a:ext>
            </a:extLst>
          </p:cNvPr>
          <p:cNvSpPr txBox="1"/>
          <p:nvPr/>
        </p:nvSpPr>
        <p:spPr>
          <a:xfrm>
            <a:off x="1193505" y="3252408"/>
            <a:ext cx="9787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Sometimes struggle to pay bill</a:t>
            </a:r>
            <a:endParaRPr lang="en-GB" sz="80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4EB893-FAF7-C37D-6A23-2788A2E37729}"/>
              </a:ext>
            </a:extLst>
          </p:cNvPr>
          <p:cNvSpPr txBox="1"/>
          <p:nvPr/>
        </p:nvSpPr>
        <p:spPr>
          <a:xfrm>
            <a:off x="2280477" y="3252408"/>
            <a:ext cx="9787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Often/always struggle to pay bill</a:t>
            </a:r>
            <a:endParaRPr lang="en-GB" sz="80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B92DEC6-5F9E-B4CD-09B9-17551A4A2271}"/>
              </a:ext>
            </a:extLst>
          </p:cNvPr>
          <p:cNvSpPr/>
          <p:nvPr/>
        </p:nvSpPr>
        <p:spPr>
          <a:xfrm>
            <a:off x="144655" y="3458913"/>
            <a:ext cx="92631" cy="94820"/>
          </a:xfrm>
          <a:prstGeom prst="rect">
            <a:avLst/>
          </a:prstGeom>
          <a:solidFill>
            <a:srgbClr val="72BFC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F7F769-F173-F1F3-E5D7-69F62562C6DC}"/>
              </a:ext>
            </a:extLst>
          </p:cNvPr>
          <p:cNvSpPr/>
          <p:nvPr/>
        </p:nvSpPr>
        <p:spPr>
          <a:xfrm>
            <a:off x="1172913" y="3458913"/>
            <a:ext cx="92631" cy="94820"/>
          </a:xfrm>
          <a:prstGeom prst="rect">
            <a:avLst/>
          </a:prstGeom>
          <a:solidFill>
            <a:srgbClr val="0C4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437D98D-19B3-EC73-905A-14573363565F}"/>
              </a:ext>
            </a:extLst>
          </p:cNvPr>
          <p:cNvSpPr/>
          <p:nvPr/>
        </p:nvSpPr>
        <p:spPr>
          <a:xfrm>
            <a:off x="2259885" y="3458913"/>
            <a:ext cx="92631" cy="94820"/>
          </a:xfrm>
          <a:prstGeom prst="rect">
            <a:avLst/>
          </a:prstGeom>
          <a:solidFill>
            <a:srgbClr val="BB1E1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B0BD4F-1FBE-5968-AC02-6F7F4291CF49}"/>
              </a:ext>
            </a:extLst>
          </p:cNvPr>
          <p:cNvSpPr txBox="1"/>
          <p:nvPr/>
        </p:nvSpPr>
        <p:spPr>
          <a:xfrm>
            <a:off x="2613426" y="4341569"/>
            <a:ext cx="6244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£5,001+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F21DB9-35B5-6ED7-5953-845A3F061DFB}"/>
              </a:ext>
            </a:extLst>
          </p:cNvPr>
          <p:cNvSpPr txBox="1"/>
          <p:nvPr/>
        </p:nvSpPr>
        <p:spPr>
          <a:xfrm>
            <a:off x="2238170" y="4765237"/>
            <a:ext cx="9996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£2,501-£5,000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5FE6A5-4BC2-7224-6426-D7872CB7FFBC}"/>
              </a:ext>
            </a:extLst>
          </p:cNvPr>
          <p:cNvSpPr txBox="1"/>
          <p:nvPr/>
        </p:nvSpPr>
        <p:spPr>
          <a:xfrm>
            <a:off x="2238170" y="5158367"/>
            <a:ext cx="9996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£1,001-£2,500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00F24B-0A51-BDF6-2324-FCF16D0EF202}"/>
              </a:ext>
            </a:extLst>
          </p:cNvPr>
          <p:cNvSpPr txBox="1"/>
          <p:nvPr/>
        </p:nvSpPr>
        <p:spPr>
          <a:xfrm>
            <a:off x="2238170" y="5598442"/>
            <a:ext cx="9996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Up to £1,000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CD13B7-2CCC-F258-1DB9-31F4A47CD6BD}"/>
              </a:ext>
            </a:extLst>
          </p:cNvPr>
          <p:cNvSpPr txBox="1"/>
          <p:nvPr/>
        </p:nvSpPr>
        <p:spPr>
          <a:xfrm>
            <a:off x="2531452" y="5991746"/>
            <a:ext cx="7064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Not sure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B47D834-A582-A323-F240-0F2629DBAE59}"/>
              </a:ext>
            </a:extLst>
          </p:cNvPr>
          <p:cNvSpPr/>
          <p:nvPr/>
        </p:nvSpPr>
        <p:spPr>
          <a:xfrm>
            <a:off x="4681366" y="8347207"/>
            <a:ext cx="92631" cy="94820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07CCDEF-C6E4-9DF2-2836-1755C52B8F56}"/>
              </a:ext>
            </a:extLst>
          </p:cNvPr>
          <p:cNvSpPr/>
          <p:nvPr/>
        </p:nvSpPr>
        <p:spPr>
          <a:xfrm>
            <a:off x="5422069" y="8347207"/>
            <a:ext cx="92631" cy="94820"/>
          </a:xfrm>
          <a:prstGeom prst="rect">
            <a:avLst/>
          </a:prstGeom>
          <a:solidFill>
            <a:srgbClr val="BAD6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9C19FCB-9B48-0780-371D-298699A74B58}"/>
              </a:ext>
            </a:extLst>
          </p:cNvPr>
          <p:cNvSpPr txBox="1"/>
          <p:nvPr/>
        </p:nvSpPr>
        <p:spPr>
          <a:xfrm>
            <a:off x="4686875" y="8279201"/>
            <a:ext cx="6334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Difficult</a:t>
            </a:r>
            <a:endParaRPr lang="en-GB" sz="80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71FE82B-029E-77E9-CFB3-45AEEB03EE9B}"/>
              </a:ext>
            </a:extLst>
          </p:cNvPr>
          <p:cNvSpPr txBox="1"/>
          <p:nvPr/>
        </p:nvSpPr>
        <p:spPr>
          <a:xfrm>
            <a:off x="5266957" y="8279201"/>
            <a:ext cx="5966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Easy</a:t>
            </a:r>
            <a:endParaRPr lang="en-GB" sz="80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5C5872D-9600-379B-139C-7E165C14C649}"/>
              </a:ext>
            </a:extLst>
          </p:cNvPr>
          <p:cNvSpPr txBox="1"/>
          <p:nvPr/>
        </p:nvSpPr>
        <p:spPr>
          <a:xfrm>
            <a:off x="3283400" y="7969573"/>
            <a:ext cx="11887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</a:t>
            </a:r>
          </a:p>
        </p:txBody>
      </p:sp>
      <p:cxnSp>
        <p:nvCxnSpPr>
          <p:cNvPr id="1349" name="Straight Connector 1348">
            <a:extLst>
              <a:ext uri="{FF2B5EF4-FFF2-40B4-BE49-F238E27FC236}">
                <a16:creationId xmlns:a16="http://schemas.microsoft.com/office/drawing/2014/main" id="{F87BB42E-1FAC-A92C-A24F-AB77D25B7933}"/>
              </a:ext>
            </a:extLst>
          </p:cNvPr>
          <p:cNvCxnSpPr>
            <a:cxnSpLocks/>
          </p:cNvCxnSpPr>
          <p:nvPr/>
        </p:nvCxnSpPr>
        <p:spPr>
          <a:xfrm>
            <a:off x="3274541" y="6989316"/>
            <a:ext cx="0" cy="1560945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C759267-C0B1-37F4-9FD4-9CD3B9C5A186}"/>
              </a:ext>
            </a:extLst>
          </p:cNvPr>
          <p:cNvSpPr txBox="1"/>
          <p:nvPr/>
        </p:nvSpPr>
        <p:spPr>
          <a:xfrm>
            <a:off x="3283400" y="7393509"/>
            <a:ext cx="11887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</p:txBody>
      </p:sp>
      <p:sp>
        <p:nvSpPr>
          <p:cNvPr id="1366" name="TextBox 1365">
            <a:extLst>
              <a:ext uri="{FF2B5EF4-FFF2-40B4-BE49-F238E27FC236}">
                <a16:creationId xmlns:a16="http://schemas.microsoft.com/office/drawing/2014/main" id="{E3B114B0-37EE-37D2-F94C-1B33550A10AB}"/>
              </a:ext>
            </a:extLst>
          </p:cNvPr>
          <p:cNvSpPr txBox="1"/>
          <p:nvPr/>
        </p:nvSpPr>
        <p:spPr>
          <a:xfrm>
            <a:off x="3329036" y="6975370"/>
            <a:ext cx="350777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Ease of comparing deals for electricity and gas</a:t>
            </a:r>
          </a:p>
        </p:txBody>
      </p:sp>
      <p:sp>
        <p:nvSpPr>
          <p:cNvPr id="1367" name="TextBox 1366">
            <a:extLst>
              <a:ext uri="{FF2B5EF4-FFF2-40B4-BE49-F238E27FC236}">
                <a16:creationId xmlns:a16="http://schemas.microsoft.com/office/drawing/2014/main" id="{BBA866F1-BD71-54B9-D9B5-A1E62824385B}"/>
              </a:ext>
            </a:extLst>
          </p:cNvPr>
          <p:cNvSpPr txBox="1"/>
          <p:nvPr/>
        </p:nvSpPr>
        <p:spPr>
          <a:xfrm>
            <a:off x="-27622" y="8886794"/>
            <a:ext cx="210543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30%</a:t>
            </a:r>
            <a:r>
              <a:rPr lang="en-US" altLang="en-US" sz="10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 </a:t>
            </a:r>
            <a:r>
              <a:rPr lang="en-US" altLang="en-US" sz="9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have heard of energy brokers</a:t>
            </a:r>
            <a:endParaRPr lang="en-GB" sz="1050" b="1" dirty="0">
              <a:solidFill>
                <a:srgbClr val="5F5F5F"/>
              </a:solidFill>
              <a:latin typeface="Arial" charset="0"/>
              <a:cs typeface="Arial" charset="0"/>
            </a:endParaRPr>
          </a:p>
        </p:txBody>
      </p:sp>
      <p:sp>
        <p:nvSpPr>
          <p:cNvPr id="1368" name="TextBox 1367">
            <a:extLst>
              <a:ext uri="{FF2B5EF4-FFF2-40B4-BE49-F238E27FC236}">
                <a16:creationId xmlns:a16="http://schemas.microsoft.com/office/drawing/2014/main" id="{C78EAF3D-3F31-3346-B1D3-09A7368BBBFE}"/>
              </a:ext>
            </a:extLst>
          </p:cNvPr>
          <p:cNvSpPr txBox="1"/>
          <p:nvPr/>
        </p:nvSpPr>
        <p:spPr>
          <a:xfrm>
            <a:off x="-27622" y="9276391"/>
            <a:ext cx="187505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5F5F5F"/>
                </a:solidFill>
                <a:latin typeface="Trebuchet MS" pitchFamily="34" charset="0"/>
                <a:cs typeface="Microsoft Sans Serif" pitchFamily="34" charset="0"/>
              </a:rPr>
              <a:t>22% </a:t>
            </a:r>
            <a:r>
              <a:rPr lang="en-US" altLang="en-US" sz="9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of those who were aware currently use an energy broker</a:t>
            </a:r>
            <a:endParaRPr lang="en-GB" sz="1050" b="1" dirty="0">
              <a:solidFill>
                <a:srgbClr val="5F5F5F"/>
              </a:solidFill>
              <a:latin typeface="Arial" charset="0"/>
              <a:cs typeface="Arial" charset="0"/>
            </a:endParaRPr>
          </a:p>
        </p:txBody>
      </p:sp>
      <p:pic>
        <p:nvPicPr>
          <p:cNvPr id="1369" name="Graphic 1368" descr="Man with solid fill">
            <a:extLst>
              <a:ext uri="{FF2B5EF4-FFF2-40B4-BE49-F238E27FC236}">
                <a16:creationId xmlns:a16="http://schemas.microsoft.com/office/drawing/2014/main" id="{655474FD-FAD3-755A-92B3-5AA8FAD49E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75675" y="8808168"/>
            <a:ext cx="410747" cy="410747"/>
          </a:xfrm>
          <a:prstGeom prst="rect">
            <a:avLst/>
          </a:prstGeom>
        </p:spPr>
      </p:pic>
      <p:pic>
        <p:nvPicPr>
          <p:cNvPr id="1370" name="Graphic 1369" descr="Man with solid fill">
            <a:extLst>
              <a:ext uri="{FF2B5EF4-FFF2-40B4-BE49-F238E27FC236}">
                <a16:creationId xmlns:a16="http://schemas.microsoft.com/office/drawing/2014/main" id="{D059EE8E-59C4-73BC-ED16-CFD4AD24CD2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01846" y="8808168"/>
            <a:ext cx="410747" cy="410747"/>
          </a:xfrm>
          <a:prstGeom prst="rect">
            <a:avLst/>
          </a:prstGeom>
        </p:spPr>
      </p:pic>
      <p:pic>
        <p:nvPicPr>
          <p:cNvPr id="1371" name="Graphic 1370" descr="Man with solid fill">
            <a:extLst>
              <a:ext uri="{FF2B5EF4-FFF2-40B4-BE49-F238E27FC236}">
                <a16:creationId xmlns:a16="http://schemas.microsoft.com/office/drawing/2014/main" id="{BF545664-3C79-F6F8-EA46-4EFBC470D76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28017" y="8808168"/>
            <a:ext cx="410747" cy="410747"/>
          </a:xfrm>
          <a:prstGeom prst="rect">
            <a:avLst/>
          </a:prstGeom>
        </p:spPr>
      </p:pic>
      <p:pic>
        <p:nvPicPr>
          <p:cNvPr id="1372" name="Graphic 1371" descr="Man with solid fill">
            <a:extLst>
              <a:ext uri="{FF2B5EF4-FFF2-40B4-BE49-F238E27FC236}">
                <a16:creationId xmlns:a16="http://schemas.microsoft.com/office/drawing/2014/main" id="{1A8909BB-DCB9-6AF9-69F2-9C33FA2721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54188" y="8808168"/>
            <a:ext cx="410747" cy="410747"/>
          </a:xfrm>
          <a:prstGeom prst="rect">
            <a:avLst/>
          </a:prstGeom>
        </p:spPr>
      </p:pic>
      <p:pic>
        <p:nvPicPr>
          <p:cNvPr id="1373" name="Graphic 1372" descr="Man with solid fill">
            <a:extLst>
              <a:ext uri="{FF2B5EF4-FFF2-40B4-BE49-F238E27FC236}">
                <a16:creationId xmlns:a16="http://schemas.microsoft.com/office/drawing/2014/main" id="{55CE6606-2A97-A6CE-E40F-235CFD1C441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80357" y="8808168"/>
            <a:ext cx="410747" cy="410747"/>
          </a:xfrm>
          <a:prstGeom prst="rect">
            <a:avLst/>
          </a:prstGeom>
        </p:spPr>
      </p:pic>
      <p:pic>
        <p:nvPicPr>
          <p:cNvPr id="1376" name="Graphic 1375" descr="Man with solid fill">
            <a:extLst>
              <a:ext uri="{FF2B5EF4-FFF2-40B4-BE49-F238E27FC236}">
                <a16:creationId xmlns:a16="http://schemas.microsoft.com/office/drawing/2014/main" id="{7F6F25B0-4298-0C14-7892-B3BCDF192D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98273" y="9290413"/>
            <a:ext cx="410747" cy="410747"/>
          </a:xfrm>
          <a:prstGeom prst="rect">
            <a:avLst/>
          </a:prstGeom>
        </p:spPr>
      </p:pic>
      <p:pic>
        <p:nvPicPr>
          <p:cNvPr id="1377" name="Graphic 1376" descr="Man with solid fill">
            <a:extLst>
              <a:ext uri="{FF2B5EF4-FFF2-40B4-BE49-F238E27FC236}">
                <a16:creationId xmlns:a16="http://schemas.microsoft.com/office/drawing/2014/main" id="{882CE572-97A2-2270-0E42-6956EA3A698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24444" y="9290413"/>
            <a:ext cx="410747" cy="410747"/>
          </a:xfrm>
          <a:prstGeom prst="rect">
            <a:avLst/>
          </a:prstGeom>
        </p:spPr>
      </p:pic>
      <p:pic>
        <p:nvPicPr>
          <p:cNvPr id="1378" name="Graphic 1377" descr="Man with solid fill">
            <a:extLst>
              <a:ext uri="{FF2B5EF4-FFF2-40B4-BE49-F238E27FC236}">
                <a16:creationId xmlns:a16="http://schemas.microsoft.com/office/drawing/2014/main" id="{DAF0B0F0-A68A-2654-CC71-DE6D1F7B9A4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50615" y="9290413"/>
            <a:ext cx="410747" cy="410747"/>
          </a:xfrm>
          <a:prstGeom prst="rect">
            <a:avLst/>
          </a:prstGeom>
        </p:spPr>
      </p:pic>
      <p:pic>
        <p:nvPicPr>
          <p:cNvPr id="1379" name="Graphic 1378" descr="Man with solid fill">
            <a:extLst>
              <a:ext uri="{FF2B5EF4-FFF2-40B4-BE49-F238E27FC236}">
                <a16:creationId xmlns:a16="http://schemas.microsoft.com/office/drawing/2014/main" id="{1CE1F86B-02EB-1244-57BA-28D57059BD5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6784" y="9290413"/>
            <a:ext cx="410747" cy="410747"/>
          </a:xfrm>
          <a:prstGeom prst="rect">
            <a:avLst/>
          </a:prstGeom>
        </p:spPr>
      </p:pic>
      <p:pic>
        <p:nvPicPr>
          <p:cNvPr id="1380" name="Graphic 1379" descr="Man with solid fill">
            <a:extLst>
              <a:ext uri="{FF2B5EF4-FFF2-40B4-BE49-F238E27FC236}">
                <a16:creationId xmlns:a16="http://schemas.microsoft.com/office/drawing/2014/main" id="{64CF8A3D-D468-81EB-1820-9015E40CF57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r="-10561"/>
          <a:stretch/>
        </p:blipFill>
        <p:spPr>
          <a:xfrm>
            <a:off x="1970321" y="9290343"/>
            <a:ext cx="454123" cy="410747"/>
          </a:xfrm>
          <a:prstGeom prst="rect">
            <a:avLst/>
          </a:prstGeom>
        </p:spPr>
      </p:pic>
      <p:pic>
        <p:nvPicPr>
          <p:cNvPr id="1381" name="Graphic 1380" descr="Man with solid fill">
            <a:extLst>
              <a:ext uri="{FF2B5EF4-FFF2-40B4-BE49-F238E27FC236}">
                <a16:creationId xmlns:a16="http://schemas.microsoft.com/office/drawing/2014/main" id="{B2AE54E1-723A-0353-C8C8-AB9A428B0E0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r="59073"/>
          <a:stretch/>
        </p:blipFill>
        <p:spPr>
          <a:xfrm>
            <a:off x="2197383" y="9289585"/>
            <a:ext cx="168108" cy="410747"/>
          </a:xfrm>
          <a:prstGeom prst="rect">
            <a:avLst/>
          </a:prstGeom>
        </p:spPr>
      </p:pic>
      <p:graphicFrame>
        <p:nvGraphicFramePr>
          <p:cNvPr id="1382" name="Chart 1381">
            <a:extLst>
              <a:ext uri="{FF2B5EF4-FFF2-40B4-BE49-F238E27FC236}">
                <a16:creationId xmlns:a16="http://schemas.microsoft.com/office/drawing/2014/main" id="{B5FC3DFE-AF99-6C00-7843-B15BEF5743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2757062"/>
              </p:ext>
            </p:extLst>
          </p:nvPr>
        </p:nvGraphicFramePr>
        <p:xfrm>
          <a:off x="4384101" y="8550303"/>
          <a:ext cx="2390760" cy="1142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384" name="TextBox 1383">
            <a:extLst>
              <a:ext uri="{FF2B5EF4-FFF2-40B4-BE49-F238E27FC236}">
                <a16:creationId xmlns:a16="http://schemas.microsoft.com/office/drawing/2014/main" id="{9DCBEAD6-3369-C1D9-0561-B630423627B1}"/>
              </a:ext>
            </a:extLst>
          </p:cNvPr>
          <p:cNvSpPr txBox="1"/>
          <p:nvPr/>
        </p:nvSpPr>
        <p:spPr>
          <a:xfrm>
            <a:off x="4624860" y="9612581"/>
            <a:ext cx="6192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Disagree</a:t>
            </a:r>
          </a:p>
        </p:txBody>
      </p:sp>
      <p:sp>
        <p:nvSpPr>
          <p:cNvPr id="1386" name="TextBox 1385">
            <a:extLst>
              <a:ext uri="{FF2B5EF4-FFF2-40B4-BE49-F238E27FC236}">
                <a16:creationId xmlns:a16="http://schemas.microsoft.com/office/drawing/2014/main" id="{8F9A1C02-14DD-BD3F-46D2-6E90E8FC5DA7}"/>
              </a:ext>
            </a:extLst>
          </p:cNvPr>
          <p:cNvSpPr txBox="1"/>
          <p:nvPr/>
        </p:nvSpPr>
        <p:spPr>
          <a:xfrm>
            <a:off x="6063965" y="9612581"/>
            <a:ext cx="4969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Agree</a:t>
            </a:r>
            <a:endParaRPr lang="en-GB" sz="80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1387" name="Rectangle 1386">
            <a:extLst>
              <a:ext uri="{FF2B5EF4-FFF2-40B4-BE49-F238E27FC236}">
                <a16:creationId xmlns:a16="http://schemas.microsoft.com/office/drawing/2014/main" id="{ABD24B89-1F6A-E18F-0DD8-8D07AF1AB0A1}"/>
              </a:ext>
            </a:extLst>
          </p:cNvPr>
          <p:cNvSpPr/>
          <p:nvPr/>
        </p:nvSpPr>
        <p:spPr>
          <a:xfrm>
            <a:off x="4604237" y="9680587"/>
            <a:ext cx="92631" cy="94820"/>
          </a:xfrm>
          <a:prstGeom prst="rect">
            <a:avLst/>
          </a:prstGeom>
          <a:solidFill>
            <a:srgbClr val="BB1E1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9" name="Rectangle 1388">
            <a:extLst>
              <a:ext uri="{FF2B5EF4-FFF2-40B4-BE49-F238E27FC236}">
                <a16:creationId xmlns:a16="http://schemas.microsoft.com/office/drawing/2014/main" id="{D25160F1-D514-2A02-3594-4ABD9A1D4775}"/>
              </a:ext>
            </a:extLst>
          </p:cNvPr>
          <p:cNvSpPr/>
          <p:nvPr/>
        </p:nvSpPr>
        <p:spPr>
          <a:xfrm>
            <a:off x="6043373" y="9680587"/>
            <a:ext cx="92631" cy="94820"/>
          </a:xfrm>
          <a:prstGeom prst="rect">
            <a:avLst/>
          </a:prstGeom>
          <a:solidFill>
            <a:srgbClr val="BAD6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2" name="TextBox 1391">
            <a:extLst>
              <a:ext uri="{FF2B5EF4-FFF2-40B4-BE49-F238E27FC236}">
                <a16:creationId xmlns:a16="http://schemas.microsoft.com/office/drawing/2014/main" id="{5B726798-54C0-CBE4-5BE0-36849A099332}"/>
              </a:ext>
            </a:extLst>
          </p:cNvPr>
          <p:cNvSpPr txBox="1"/>
          <p:nvPr/>
        </p:nvSpPr>
        <p:spPr>
          <a:xfrm>
            <a:off x="3341365" y="8597693"/>
            <a:ext cx="1130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…provide independent, unbiased advice</a:t>
            </a:r>
          </a:p>
        </p:txBody>
      </p:sp>
      <p:sp>
        <p:nvSpPr>
          <p:cNvPr id="1393" name="TextBox 1392">
            <a:extLst>
              <a:ext uri="{FF2B5EF4-FFF2-40B4-BE49-F238E27FC236}">
                <a16:creationId xmlns:a16="http://schemas.microsoft.com/office/drawing/2014/main" id="{F1DE7428-F764-5848-BD52-74A688AF1754}"/>
              </a:ext>
            </a:extLst>
          </p:cNvPr>
          <p:cNvSpPr txBox="1"/>
          <p:nvPr/>
        </p:nvSpPr>
        <p:spPr>
          <a:xfrm>
            <a:off x="140239" y="8584004"/>
            <a:ext cx="303250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Energy brokers</a:t>
            </a:r>
            <a:endParaRPr lang="en-GB" sz="1200" dirty="0">
              <a:solidFill>
                <a:srgbClr val="5F5F5F"/>
              </a:solidFill>
              <a:latin typeface="Arial" charset="0"/>
              <a:cs typeface="Arial" charset="0"/>
            </a:endParaRP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F4B5EABD-9692-150E-DA4C-0AD08E67833D}"/>
              </a:ext>
            </a:extLst>
          </p:cNvPr>
          <p:cNvSpPr txBox="1"/>
          <p:nvPr/>
        </p:nvSpPr>
        <p:spPr>
          <a:xfrm>
            <a:off x="3282835" y="9096720"/>
            <a:ext cx="1189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…would do a better job comparing energy deals than I could</a:t>
            </a:r>
          </a:p>
        </p:txBody>
      </p:sp>
      <p:cxnSp>
        <p:nvCxnSpPr>
          <p:cNvPr id="453" name="Straight Connector 452">
            <a:extLst>
              <a:ext uri="{FF2B5EF4-FFF2-40B4-BE49-F238E27FC236}">
                <a16:creationId xmlns:a16="http://schemas.microsoft.com/office/drawing/2014/main" id="{CDBB02F3-BC3B-65F1-E858-775106135B6F}"/>
              </a:ext>
            </a:extLst>
          </p:cNvPr>
          <p:cNvCxnSpPr>
            <a:cxnSpLocks/>
          </p:cNvCxnSpPr>
          <p:nvPr/>
        </p:nvCxnSpPr>
        <p:spPr>
          <a:xfrm flipH="1" flipV="1">
            <a:off x="-20479" y="8573581"/>
            <a:ext cx="6872771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8" name="TextBox 1387">
            <a:extLst>
              <a:ext uri="{FF2B5EF4-FFF2-40B4-BE49-F238E27FC236}">
                <a16:creationId xmlns:a16="http://schemas.microsoft.com/office/drawing/2014/main" id="{593FA7E9-D265-E1A4-C950-55A4BCF1FAF7}"/>
              </a:ext>
            </a:extLst>
          </p:cNvPr>
          <p:cNvSpPr txBox="1"/>
          <p:nvPr/>
        </p:nvSpPr>
        <p:spPr>
          <a:xfrm>
            <a:off x="-6360" y="685288"/>
            <a:ext cx="6866654" cy="276999"/>
          </a:xfrm>
          <a:prstGeom prst="rect">
            <a:avLst/>
          </a:prstGeom>
          <a:solidFill>
            <a:srgbClr val="165464"/>
          </a:solidFill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  </a:t>
            </a:r>
            <a:endParaRPr lang="en-GB" sz="1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endParaRPr lang="en-GB" sz="6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0" name="TextBox 1389">
            <a:extLst>
              <a:ext uri="{FF2B5EF4-FFF2-40B4-BE49-F238E27FC236}">
                <a16:creationId xmlns:a16="http://schemas.microsoft.com/office/drawing/2014/main" id="{C20445F2-DA04-15C1-91DC-CFF236035DE7}"/>
              </a:ext>
            </a:extLst>
          </p:cNvPr>
          <p:cNvSpPr txBox="1"/>
          <p:nvPr/>
        </p:nvSpPr>
        <p:spPr>
          <a:xfrm>
            <a:off x="41469" y="656425"/>
            <a:ext cx="4366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FINANCIAL CONCERNS</a:t>
            </a:r>
          </a:p>
        </p:txBody>
      </p:sp>
      <p:cxnSp>
        <p:nvCxnSpPr>
          <p:cNvPr id="1391" name="Straight Connector 1390">
            <a:extLst>
              <a:ext uri="{FF2B5EF4-FFF2-40B4-BE49-F238E27FC236}">
                <a16:creationId xmlns:a16="http://schemas.microsoft.com/office/drawing/2014/main" id="{26A02F43-DD28-4E91-32FD-AF5D141C0D53}"/>
              </a:ext>
            </a:extLst>
          </p:cNvPr>
          <p:cNvCxnSpPr>
            <a:cxnSpLocks/>
          </p:cNvCxnSpPr>
          <p:nvPr/>
        </p:nvCxnSpPr>
        <p:spPr>
          <a:xfrm flipH="1">
            <a:off x="27694" y="2386557"/>
            <a:ext cx="323926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>
            <a:extLst>
              <a:ext uri="{FF2B5EF4-FFF2-40B4-BE49-F238E27FC236}">
                <a16:creationId xmlns:a16="http://schemas.microsoft.com/office/drawing/2014/main" id="{4676CFF6-0194-817A-BCB1-5F6CD3B57A48}"/>
              </a:ext>
            </a:extLst>
          </p:cNvPr>
          <p:cNvSpPr txBox="1"/>
          <p:nvPr/>
        </p:nvSpPr>
        <p:spPr>
          <a:xfrm>
            <a:off x="10879" y="952452"/>
            <a:ext cx="21320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 about energy bills</a:t>
            </a:r>
          </a:p>
        </p:txBody>
      </p:sp>
      <p:graphicFrame>
        <p:nvGraphicFramePr>
          <p:cNvPr id="470" name="Chart 469">
            <a:extLst>
              <a:ext uri="{FF2B5EF4-FFF2-40B4-BE49-F238E27FC236}">
                <a16:creationId xmlns:a16="http://schemas.microsoft.com/office/drawing/2014/main" id="{DD28DBF0-C1BA-E246-CA8C-8E52E39982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7948978"/>
              </p:ext>
            </p:extLst>
          </p:nvPr>
        </p:nvGraphicFramePr>
        <p:xfrm>
          <a:off x="-914064" y="913006"/>
          <a:ext cx="3333534" cy="1484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477" name="TextBox 476">
            <a:extLst>
              <a:ext uri="{FF2B5EF4-FFF2-40B4-BE49-F238E27FC236}">
                <a16:creationId xmlns:a16="http://schemas.microsoft.com/office/drawing/2014/main" id="{3EC7D41F-B9A9-F8C8-694A-7B4CFAEF8012}"/>
              </a:ext>
            </a:extLst>
          </p:cNvPr>
          <p:cNvSpPr txBox="1"/>
          <p:nvPr/>
        </p:nvSpPr>
        <p:spPr>
          <a:xfrm>
            <a:off x="1075028" y="2162062"/>
            <a:ext cx="9536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Not concerned</a:t>
            </a:r>
          </a:p>
        </p:txBody>
      </p:sp>
      <p:sp>
        <p:nvSpPr>
          <p:cNvPr id="478" name="TextBox 477">
            <a:extLst>
              <a:ext uri="{FF2B5EF4-FFF2-40B4-BE49-F238E27FC236}">
                <a16:creationId xmlns:a16="http://schemas.microsoft.com/office/drawing/2014/main" id="{D2132C40-4825-F16B-906C-54C4DADD198E}"/>
              </a:ext>
            </a:extLst>
          </p:cNvPr>
          <p:cNvSpPr txBox="1"/>
          <p:nvPr/>
        </p:nvSpPr>
        <p:spPr>
          <a:xfrm>
            <a:off x="1999793" y="2162062"/>
            <a:ext cx="5769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Neither</a:t>
            </a:r>
            <a:endParaRPr lang="en-GB" sz="80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2C58FBEA-CEBF-E15E-274F-523D0DE5339B}"/>
              </a:ext>
            </a:extLst>
          </p:cNvPr>
          <p:cNvSpPr txBox="1"/>
          <p:nvPr/>
        </p:nvSpPr>
        <p:spPr>
          <a:xfrm>
            <a:off x="2552564" y="2162062"/>
            <a:ext cx="7926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Concerned</a:t>
            </a:r>
            <a:endParaRPr lang="en-GB" sz="80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E7508F93-2881-785A-CE71-8845E148FE6C}"/>
              </a:ext>
            </a:extLst>
          </p:cNvPr>
          <p:cNvSpPr/>
          <p:nvPr/>
        </p:nvSpPr>
        <p:spPr>
          <a:xfrm>
            <a:off x="1046984" y="2230068"/>
            <a:ext cx="92631" cy="94820"/>
          </a:xfrm>
          <a:prstGeom prst="rect">
            <a:avLst/>
          </a:prstGeom>
          <a:solidFill>
            <a:srgbClr val="72BFC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947F48A7-4501-4D09-117B-0C4C9EC86D7F}"/>
              </a:ext>
            </a:extLst>
          </p:cNvPr>
          <p:cNvSpPr/>
          <p:nvPr/>
        </p:nvSpPr>
        <p:spPr>
          <a:xfrm>
            <a:off x="1971749" y="2230068"/>
            <a:ext cx="92631" cy="94820"/>
          </a:xfrm>
          <a:prstGeom prst="rect">
            <a:avLst/>
          </a:prstGeom>
          <a:solidFill>
            <a:srgbClr val="D8DAD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5EFFB318-FAA4-2854-2BF5-2ED623B5314E}"/>
              </a:ext>
            </a:extLst>
          </p:cNvPr>
          <p:cNvSpPr/>
          <p:nvPr/>
        </p:nvSpPr>
        <p:spPr>
          <a:xfrm>
            <a:off x="2518424" y="2230068"/>
            <a:ext cx="92631" cy="94820"/>
          </a:xfrm>
          <a:prstGeom prst="rect">
            <a:avLst/>
          </a:prstGeom>
          <a:solidFill>
            <a:srgbClr val="BB1E1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EDB8647A-E8CA-4709-83B7-7B162DDC9FF1}"/>
              </a:ext>
            </a:extLst>
          </p:cNvPr>
          <p:cNvSpPr txBox="1"/>
          <p:nvPr/>
        </p:nvSpPr>
        <p:spPr>
          <a:xfrm>
            <a:off x="1595314" y="1339091"/>
            <a:ext cx="1552487" cy="738664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50" b="1" kern="0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30</a:t>
            </a:r>
            <a:r>
              <a: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rebuchet MS" panose="020B0603020202020204" pitchFamily="34" charset="0"/>
                <a:cs typeface="Arial" charset="0"/>
              </a:rPr>
              <a:t>% were concerned about their business’ energy bills, down from 53% in 2023</a:t>
            </a: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485" name="Oval 484">
            <a:extLst>
              <a:ext uri="{FF2B5EF4-FFF2-40B4-BE49-F238E27FC236}">
                <a16:creationId xmlns:a16="http://schemas.microsoft.com/office/drawing/2014/main" id="{24538DE5-9720-6431-37FC-A26B518EEE9E}"/>
              </a:ext>
            </a:extLst>
          </p:cNvPr>
          <p:cNvSpPr/>
          <p:nvPr/>
        </p:nvSpPr>
        <p:spPr>
          <a:xfrm>
            <a:off x="1388447" y="1212952"/>
            <a:ext cx="306695" cy="293021"/>
          </a:xfrm>
          <a:prstGeom prst="ellipse">
            <a:avLst/>
          </a:prstGeom>
          <a:solidFill>
            <a:srgbClr val="72B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B336E48C-A236-7AF3-F222-203212AB9375}"/>
              </a:ext>
            </a:extLst>
          </p:cNvPr>
          <p:cNvSpPr txBox="1"/>
          <p:nvPr/>
        </p:nvSpPr>
        <p:spPr>
          <a:xfrm>
            <a:off x="1108650" y="1173060"/>
            <a:ext cx="846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bg1"/>
                </a:solidFill>
                <a:latin typeface="Trebuchet MS" panose="020B0603020202020204" pitchFamily="34" charset="0"/>
              </a:rPr>
              <a:t>!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38F0C5BF-1DF6-272F-BAAA-DB533C6D50FF}"/>
              </a:ext>
            </a:extLst>
          </p:cNvPr>
          <p:cNvSpPr txBox="1"/>
          <p:nvPr/>
        </p:nvSpPr>
        <p:spPr>
          <a:xfrm>
            <a:off x="3245668" y="951762"/>
            <a:ext cx="24954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made due to energy bills</a:t>
            </a:r>
          </a:p>
        </p:txBody>
      </p:sp>
      <p:graphicFrame>
        <p:nvGraphicFramePr>
          <p:cNvPr id="489" name="Chart 488">
            <a:extLst>
              <a:ext uri="{FF2B5EF4-FFF2-40B4-BE49-F238E27FC236}">
                <a16:creationId xmlns:a16="http://schemas.microsoft.com/office/drawing/2014/main" id="{F5ABD132-FA15-B1BE-756B-68A09308E0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5621115"/>
              </p:ext>
            </p:extLst>
          </p:nvPr>
        </p:nvGraphicFramePr>
        <p:xfrm>
          <a:off x="4308083" y="1342453"/>
          <a:ext cx="2934060" cy="2233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490" name="TextBox 489">
            <a:extLst>
              <a:ext uri="{FF2B5EF4-FFF2-40B4-BE49-F238E27FC236}">
                <a16:creationId xmlns:a16="http://schemas.microsoft.com/office/drawing/2014/main" id="{6CAC39C7-FCA9-5AFA-CF9A-DFB00D0769C9}"/>
              </a:ext>
            </a:extLst>
          </p:cNvPr>
          <p:cNvSpPr txBox="1"/>
          <p:nvPr/>
        </p:nvSpPr>
        <p:spPr>
          <a:xfrm>
            <a:off x="3301561" y="1441863"/>
            <a:ext cx="10341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Reduced energy consumption</a:t>
            </a:r>
          </a:p>
        </p:txBody>
      </p:sp>
      <p:sp>
        <p:nvSpPr>
          <p:cNvPr id="491" name="TextBox 490">
            <a:extLst>
              <a:ext uri="{FF2B5EF4-FFF2-40B4-BE49-F238E27FC236}">
                <a16:creationId xmlns:a16="http://schemas.microsoft.com/office/drawing/2014/main" id="{6D104085-6F55-C004-7A46-64CDF100A61C}"/>
              </a:ext>
            </a:extLst>
          </p:cNvPr>
          <p:cNvSpPr txBox="1"/>
          <p:nvPr/>
        </p:nvSpPr>
        <p:spPr>
          <a:xfrm>
            <a:off x="3094506" y="2175629"/>
            <a:ext cx="124121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Improved energy efficiency</a:t>
            </a:r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1308B35F-C08E-E195-7DF8-185F2CF15DA2}"/>
              </a:ext>
            </a:extLst>
          </p:cNvPr>
          <p:cNvSpPr txBox="1"/>
          <p:nvPr/>
        </p:nvSpPr>
        <p:spPr>
          <a:xfrm>
            <a:off x="3197794" y="2994594"/>
            <a:ext cx="11379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Made no changes</a:t>
            </a:r>
          </a:p>
        </p:txBody>
      </p:sp>
      <p:sp>
        <p:nvSpPr>
          <p:cNvPr id="500" name="Oval 499">
            <a:extLst>
              <a:ext uri="{FF2B5EF4-FFF2-40B4-BE49-F238E27FC236}">
                <a16:creationId xmlns:a16="http://schemas.microsoft.com/office/drawing/2014/main" id="{9ACDDB78-D798-696A-BDF7-3F4EFE82453E}"/>
              </a:ext>
            </a:extLst>
          </p:cNvPr>
          <p:cNvSpPr/>
          <p:nvPr/>
        </p:nvSpPr>
        <p:spPr>
          <a:xfrm>
            <a:off x="6056219" y="2861359"/>
            <a:ext cx="695227" cy="665564"/>
          </a:xfrm>
          <a:prstGeom prst="ellipse">
            <a:avLst/>
          </a:prstGeom>
          <a:solidFill>
            <a:srgbClr val="72B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02" name="Graphic 501" descr="Renewable Energy with solid fill">
            <a:extLst>
              <a:ext uri="{FF2B5EF4-FFF2-40B4-BE49-F238E27FC236}">
                <a16:creationId xmlns:a16="http://schemas.microsoft.com/office/drawing/2014/main" id="{516F6032-CA33-DDD3-B30D-66B22E5F0E3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776003" y="1411989"/>
            <a:ext cx="575565" cy="575565"/>
          </a:xfrm>
          <a:prstGeom prst="rect">
            <a:avLst/>
          </a:prstGeom>
        </p:spPr>
      </p:pic>
      <p:pic>
        <p:nvPicPr>
          <p:cNvPr id="504" name="Graphic 503" descr="Sustainability with solid fill">
            <a:extLst>
              <a:ext uri="{FF2B5EF4-FFF2-40B4-BE49-F238E27FC236}">
                <a16:creationId xmlns:a16="http://schemas.microsoft.com/office/drawing/2014/main" id="{C001E568-F1D8-6132-55A5-2E87721A4B5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67507" y="2169073"/>
            <a:ext cx="556525" cy="556525"/>
          </a:xfrm>
          <a:prstGeom prst="rect">
            <a:avLst/>
          </a:prstGeom>
        </p:spPr>
      </p:pic>
      <p:pic>
        <p:nvPicPr>
          <p:cNvPr id="508" name="Graphic 507" descr="No sign with solid fill">
            <a:extLst>
              <a:ext uri="{FF2B5EF4-FFF2-40B4-BE49-F238E27FC236}">
                <a16:creationId xmlns:a16="http://schemas.microsoft.com/office/drawing/2014/main" id="{AE2C6951-37C9-1F2C-5D95-532DDDB5C47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136126" y="2905099"/>
            <a:ext cx="578084" cy="578084"/>
          </a:xfrm>
          <a:prstGeom prst="rect">
            <a:avLst/>
          </a:prstGeom>
        </p:spPr>
      </p:pic>
      <p:pic>
        <p:nvPicPr>
          <p:cNvPr id="4" name="Graphic 3" descr="Man with solid fill">
            <a:extLst>
              <a:ext uri="{FF2B5EF4-FFF2-40B4-BE49-F238E27FC236}">
                <a16:creationId xmlns:a16="http://schemas.microsoft.com/office/drawing/2014/main" id="{0476CB3A-1A3B-E36C-5863-BEF9B687836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r="49429"/>
          <a:stretch/>
        </p:blipFill>
        <p:spPr>
          <a:xfrm>
            <a:off x="2202143" y="8808478"/>
            <a:ext cx="207718" cy="410438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C010980-C69B-0365-C48C-646F046316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6160577"/>
              </p:ext>
            </p:extLst>
          </p:nvPr>
        </p:nvGraphicFramePr>
        <p:xfrm>
          <a:off x="140239" y="7424990"/>
          <a:ext cx="1706840" cy="1055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E2279879-E3C5-70DF-2E07-CA81E9F5D1C5}"/>
              </a:ext>
            </a:extLst>
          </p:cNvPr>
          <p:cNvSpPr txBox="1"/>
          <p:nvPr/>
        </p:nvSpPr>
        <p:spPr>
          <a:xfrm>
            <a:off x="532648" y="8280663"/>
            <a:ext cx="9048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A2AA7499-5442-C51B-4A72-52297E95BE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0939576"/>
              </p:ext>
            </p:extLst>
          </p:nvPr>
        </p:nvGraphicFramePr>
        <p:xfrm>
          <a:off x="1218608" y="7426915"/>
          <a:ext cx="1706840" cy="1055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81A4A1A2-5207-230C-AC74-A79B3088D402}"/>
              </a:ext>
            </a:extLst>
          </p:cNvPr>
          <p:cNvSpPr txBox="1"/>
          <p:nvPr/>
        </p:nvSpPr>
        <p:spPr>
          <a:xfrm>
            <a:off x="1739100" y="8280663"/>
            <a:ext cx="6761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3DD399-9574-D2CD-A843-B7B7C18249D4}"/>
              </a:ext>
            </a:extLst>
          </p:cNvPr>
          <p:cNvSpPr txBox="1"/>
          <p:nvPr/>
        </p:nvSpPr>
        <p:spPr>
          <a:xfrm>
            <a:off x="345916" y="7707459"/>
            <a:ext cx="1279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31%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EB7471-FF27-C2EB-470D-CCD3E88776A9}"/>
              </a:ext>
            </a:extLst>
          </p:cNvPr>
          <p:cNvSpPr txBox="1"/>
          <p:nvPr/>
        </p:nvSpPr>
        <p:spPr>
          <a:xfrm>
            <a:off x="1424285" y="7709384"/>
            <a:ext cx="1279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17%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F4830D-D04B-F297-8526-069B32D87EB4}"/>
              </a:ext>
            </a:extLst>
          </p:cNvPr>
          <p:cNvSpPr txBox="1"/>
          <p:nvPr/>
        </p:nvSpPr>
        <p:spPr>
          <a:xfrm>
            <a:off x="229758" y="6991129"/>
            <a:ext cx="25240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% that switched supplier in the last 5 years</a:t>
            </a:r>
            <a:endParaRPr lang="en-GB" sz="1200" dirty="0">
              <a:solidFill>
                <a:srgbClr val="5F5F5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E77ACC9-E259-6424-667B-516465A0A8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3863335"/>
              </p:ext>
            </p:extLst>
          </p:nvPr>
        </p:nvGraphicFramePr>
        <p:xfrm>
          <a:off x="4384101" y="7234235"/>
          <a:ext cx="2841423" cy="1142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AFC50643-0036-4D4E-E6CD-820DDD45DBA4}"/>
              </a:ext>
            </a:extLst>
          </p:cNvPr>
          <p:cNvSpPr txBox="1"/>
          <p:nvPr/>
        </p:nvSpPr>
        <p:spPr>
          <a:xfrm>
            <a:off x="5301967" y="9543331"/>
            <a:ext cx="828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Neither/ not sure</a:t>
            </a:r>
            <a:endParaRPr lang="en-GB" sz="80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4627E7-E0D7-C3EC-A3EB-986358B99B3E}"/>
              </a:ext>
            </a:extLst>
          </p:cNvPr>
          <p:cNvSpPr/>
          <p:nvPr/>
        </p:nvSpPr>
        <p:spPr>
          <a:xfrm>
            <a:off x="5281375" y="9680587"/>
            <a:ext cx="92631" cy="94820"/>
          </a:xfrm>
          <a:prstGeom prst="rect">
            <a:avLst/>
          </a:prstGeom>
          <a:solidFill>
            <a:srgbClr val="D8DAD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Picture 29" descr="A blue and white logo&#10;&#10;AI-generated content may be incorrect.">
            <a:extLst>
              <a:ext uri="{FF2B5EF4-FFF2-40B4-BE49-F238E27FC236}">
                <a16:creationId xmlns:a16="http://schemas.microsoft.com/office/drawing/2014/main" id="{2E94C786-5082-8943-27C5-06E9C134AEBF}"/>
              </a:ext>
            </a:extLst>
          </p:cNvPr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4" t="27764" r="18766" b="34058"/>
          <a:stretch/>
        </p:blipFill>
        <p:spPr bwMode="auto">
          <a:xfrm>
            <a:off x="5079706" y="-14785"/>
            <a:ext cx="1786947" cy="69984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4197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>
            <a:extLst>
              <a:ext uri="{FF2B5EF4-FFF2-40B4-BE49-F238E27FC236}">
                <a16:creationId xmlns:a16="http://schemas.microsoft.com/office/drawing/2014/main" id="{8D6ADA41-747C-221F-520C-9BCD3DB6F868}"/>
              </a:ext>
            </a:extLst>
          </p:cNvPr>
          <p:cNvSpPr txBox="1"/>
          <p:nvPr/>
        </p:nvSpPr>
        <p:spPr>
          <a:xfrm>
            <a:off x="1047076" y="3510670"/>
            <a:ext cx="12776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7D904D-F8AE-8185-217A-411CD439FAB7}"/>
              </a:ext>
            </a:extLst>
          </p:cNvPr>
          <p:cNvSpPr txBox="1"/>
          <p:nvPr/>
        </p:nvSpPr>
        <p:spPr>
          <a:xfrm>
            <a:off x="0" y="2990539"/>
            <a:ext cx="6866654" cy="276999"/>
          </a:xfrm>
          <a:prstGeom prst="rect">
            <a:avLst/>
          </a:prstGeom>
          <a:solidFill>
            <a:srgbClr val="165464"/>
          </a:solidFill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  </a:t>
            </a:r>
            <a:endParaRPr lang="en-GB" sz="1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endParaRPr lang="en-GB" sz="6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681ED55-E623-B7B9-2C31-DAD2EF6DE9C4}"/>
              </a:ext>
            </a:extLst>
          </p:cNvPr>
          <p:cNvSpPr txBox="1"/>
          <p:nvPr/>
        </p:nvSpPr>
        <p:spPr>
          <a:xfrm>
            <a:off x="36254" y="2942626"/>
            <a:ext cx="4366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SATISFACTION WITH ENERGY SUPPLIER</a:t>
            </a:r>
          </a:p>
        </p:txBody>
      </p:sp>
      <p:graphicFrame>
        <p:nvGraphicFramePr>
          <p:cNvPr id="583" name="Chart 582">
            <a:extLst>
              <a:ext uri="{FF2B5EF4-FFF2-40B4-BE49-F238E27FC236}">
                <a16:creationId xmlns:a16="http://schemas.microsoft.com/office/drawing/2014/main" id="{EA010086-CD9C-A2CA-2E76-AB3D06BFCD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9044447"/>
              </p:ext>
            </p:extLst>
          </p:nvPr>
        </p:nvGraphicFramePr>
        <p:xfrm>
          <a:off x="151574" y="5444522"/>
          <a:ext cx="1210011" cy="1197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84" name="TextBox 583">
            <a:extLst>
              <a:ext uri="{FF2B5EF4-FFF2-40B4-BE49-F238E27FC236}">
                <a16:creationId xmlns:a16="http://schemas.microsoft.com/office/drawing/2014/main" id="{513BCAB1-C853-A389-251A-8AC14E07F8C6}"/>
              </a:ext>
            </a:extLst>
          </p:cNvPr>
          <p:cNvSpPr txBox="1"/>
          <p:nvPr/>
        </p:nvSpPr>
        <p:spPr>
          <a:xfrm>
            <a:off x="132172" y="5753076"/>
            <a:ext cx="1279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47%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EBB96CA-BFE1-7E0A-29AE-96DFDEF041A1}"/>
              </a:ext>
            </a:extLst>
          </p:cNvPr>
          <p:cNvSpPr/>
          <p:nvPr/>
        </p:nvSpPr>
        <p:spPr>
          <a:xfrm>
            <a:off x="4644392" y="3387438"/>
            <a:ext cx="91389" cy="82668"/>
          </a:xfrm>
          <a:prstGeom prst="rect">
            <a:avLst/>
          </a:prstGeom>
          <a:pattFill prst="pct30">
            <a:fgClr>
              <a:srgbClr val="D9D9D9"/>
            </a:fgClr>
            <a:bgClr>
              <a:schemeClr val="bg1"/>
            </a:bgClr>
          </a:patt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11F593B-49BE-5D1B-EA17-748ECC0DFEB2}"/>
              </a:ext>
            </a:extLst>
          </p:cNvPr>
          <p:cNvSpPr txBox="1"/>
          <p:nvPr/>
        </p:nvSpPr>
        <p:spPr>
          <a:xfrm>
            <a:off x="4675050" y="3292887"/>
            <a:ext cx="10512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Neither (4-7)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5A23AE6-B2D2-606E-4193-8536155E7E6D}"/>
              </a:ext>
            </a:extLst>
          </p:cNvPr>
          <p:cNvSpPr/>
          <p:nvPr/>
        </p:nvSpPr>
        <p:spPr>
          <a:xfrm>
            <a:off x="3355475" y="3387438"/>
            <a:ext cx="91389" cy="82668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41D9D63-BF85-55C2-106D-1750C46C0E1B}"/>
              </a:ext>
            </a:extLst>
          </p:cNvPr>
          <p:cNvSpPr txBox="1"/>
          <p:nvPr/>
        </p:nvSpPr>
        <p:spPr>
          <a:xfrm>
            <a:off x="3404254" y="3297968"/>
            <a:ext cx="1256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Dissatisfied (1-3)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772F38A-E0D3-D13B-4918-A1F0297CF389}"/>
              </a:ext>
            </a:extLst>
          </p:cNvPr>
          <p:cNvSpPr/>
          <p:nvPr/>
        </p:nvSpPr>
        <p:spPr>
          <a:xfrm>
            <a:off x="5695093" y="3387438"/>
            <a:ext cx="91389" cy="82668"/>
          </a:xfrm>
          <a:prstGeom prst="rect">
            <a:avLst/>
          </a:prstGeom>
          <a:solidFill>
            <a:srgbClr val="BAD6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ADA8AF0-77B3-6C00-088B-93054A00D809}"/>
              </a:ext>
            </a:extLst>
          </p:cNvPr>
          <p:cNvSpPr txBox="1"/>
          <p:nvPr/>
        </p:nvSpPr>
        <p:spPr>
          <a:xfrm>
            <a:off x="5759060" y="3297968"/>
            <a:ext cx="12623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Satisfied (8-10)</a:t>
            </a:r>
          </a:p>
        </p:txBody>
      </p:sp>
      <p:cxnSp>
        <p:nvCxnSpPr>
          <p:cNvPr id="619" name="Straight Connector 618">
            <a:extLst>
              <a:ext uri="{FF2B5EF4-FFF2-40B4-BE49-F238E27FC236}">
                <a16:creationId xmlns:a16="http://schemas.microsoft.com/office/drawing/2014/main" id="{ABD1F864-A2F3-0D92-8538-DA49878D34B7}"/>
              </a:ext>
            </a:extLst>
          </p:cNvPr>
          <p:cNvCxnSpPr>
            <a:cxnSpLocks/>
          </p:cNvCxnSpPr>
          <p:nvPr/>
        </p:nvCxnSpPr>
        <p:spPr>
          <a:xfrm flipH="1">
            <a:off x="3224551" y="3271973"/>
            <a:ext cx="0" cy="448379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AA10674F-5DE1-0614-F239-EC029AE09E46}"/>
              </a:ext>
            </a:extLst>
          </p:cNvPr>
          <p:cNvSpPr txBox="1"/>
          <p:nvPr/>
        </p:nvSpPr>
        <p:spPr>
          <a:xfrm>
            <a:off x="4775731" y="3510670"/>
            <a:ext cx="9132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</a:t>
            </a:r>
          </a:p>
        </p:txBody>
      </p:sp>
      <p:pic>
        <p:nvPicPr>
          <p:cNvPr id="621" name="Picture 620">
            <a:extLst>
              <a:ext uri="{FF2B5EF4-FFF2-40B4-BE49-F238E27FC236}">
                <a16:creationId xmlns:a16="http://schemas.microsoft.com/office/drawing/2014/main" id="{DE459139-81B6-0726-5FDE-1DCBA2907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180" y="9544994"/>
            <a:ext cx="1088759" cy="347699"/>
          </a:xfrm>
          <a:prstGeom prst="rect">
            <a:avLst/>
          </a:prstGeom>
        </p:spPr>
      </p:pic>
      <p:sp>
        <p:nvSpPr>
          <p:cNvPr id="622" name="Rectangle 621">
            <a:extLst>
              <a:ext uri="{FF2B5EF4-FFF2-40B4-BE49-F238E27FC236}">
                <a16:creationId xmlns:a16="http://schemas.microsoft.com/office/drawing/2014/main" id="{73EFB376-A495-27AA-1220-EE5EFE5CBA97}"/>
              </a:ext>
            </a:extLst>
          </p:cNvPr>
          <p:cNvSpPr/>
          <p:nvPr/>
        </p:nvSpPr>
        <p:spPr>
          <a:xfrm flipV="1">
            <a:off x="-10735" y="9463145"/>
            <a:ext cx="5699121" cy="441420"/>
          </a:xfrm>
          <a:prstGeom prst="rect">
            <a:avLst/>
          </a:prstGeom>
          <a:solidFill>
            <a:srgbClr val="72B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3" name="TextBox 622">
            <a:extLst>
              <a:ext uri="{FF2B5EF4-FFF2-40B4-BE49-F238E27FC236}">
                <a16:creationId xmlns:a16="http://schemas.microsoft.com/office/drawing/2014/main" id="{B1F9623F-3C03-7889-BEB3-D0908F633B1B}"/>
              </a:ext>
            </a:extLst>
          </p:cNvPr>
          <p:cNvSpPr txBox="1"/>
          <p:nvPr/>
        </p:nvSpPr>
        <p:spPr>
          <a:xfrm>
            <a:off x="-73546" y="9409399"/>
            <a:ext cx="58880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  <a:latin typeface="Trebuchet MS" panose="020B0603020202020204" pitchFamily="34" charset="0"/>
              </a:rPr>
              <a:t>Some totals may not sum to 100% due to rounding. Not sure and rather not say responses were not included (except for Energy Spend). This study was conducted with 500 non-domestic consumers between November 2024 and March 2025 by the independent research company: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B389EE-9B89-427D-6AAF-B607E4F43C38}"/>
              </a:ext>
            </a:extLst>
          </p:cNvPr>
          <p:cNvSpPr txBox="1"/>
          <p:nvPr/>
        </p:nvSpPr>
        <p:spPr>
          <a:xfrm>
            <a:off x="20798" y="3254068"/>
            <a:ext cx="32037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5F5F5F"/>
                </a:solidFill>
                <a:latin typeface="Trebuchet MS" panose="020B0603020202020204" pitchFamily="34" charset="0"/>
                <a:ea typeface="Calibri" pitchFamily="34" charset="0"/>
                <a:cs typeface="Microsoft Sans Serif" pitchFamily="34" charset="0"/>
              </a:rPr>
              <a:t>Satisfaction with overall service</a:t>
            </a:r>
            <a:endParaRPr lang="en-GB" sz="1400" b="1" dirty="0">
              <a:solidFill>
                <a:srgbClr val="5F5F5F"/>
              </a:solidFill>
              <a:latin typeface="Trebuchet MS" panose="020B0603020202020204" pitchFamily="34" charset="0"/>
              <a:cs typeface="Arial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4154532-C299-32EB-0410-58EE1E96DF04}"/>
              </a:ext>
            </a:extLst>
          </p:cNvPr>
          <p:cNvCxnSpPr>
            <a:cxnSpLocks/>
          </p:cNvCxnSpPr>
          <p:nvPr/>
        </p:nvCxnSpPr>
        <p:spPr>
          <a:xfrm flipH="1">
            <a:off x="33037" y="4853229"/>
            <a:ext cx="6783812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12C5887-F77B-8FAA-E091-370BAA83E947}"/>
              </a:ext>
            </a:extLst>
          </p:cNvPr>
          <p:cNvSpPr txBox="1"/>
          <p:nvPr/>
        </p:nvSpPr>
        <p:spPr>
          <a:xfrm>
            <a:off x="30479" y="4857218"/>
            <a:ext cx="34663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5F5F5F"/>
                </a:solidFill>
                <a:latin typeface="Trebuchet MS" panose="020B0603020202020204" pitchFamily="34" charset="0"/>
                <a:ea typeface="Calibri" pitchFamily="34" charset="0"/>
                <a:cs typeface="Microsoft Sans Serif" pitchFamily="34" charset="0"/>
              </a:rPr>
              <a:t>Trust supplier to be fair*</a:t>
            </a:r>
            <a:endParaRPr lang="en-GB" sz="1400" b="1" dirty="0">
              <a:solidFill>
                <a:srgbClr val="5F5F5F"/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458" name="TextBox 457">
            <a:extLst>
              <a:ext uri="{FF2B5EF4-FFF2-40B4-BE49-F238E27FC236}">
                <a16:creationId xmlns:a16="http://schemas.microsoft.com/office/drawing/2014/main" id="{DCE03F6A-3E2E-5843-22DA-33A2E9605549}"/>
              </a:ext>
            </a:extLst>
          </p:cNvPr>
          <p:cNvSpPr txBox="1"/>
          <p:nvPr/>
        </p:nvSpPr>
        <p:spPr>
          <a:xfrm>
            <a:off x="112098" y="5199266"/>
            <a:ext cx="12696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</p:txBody>
      </p:sp>
      <p:graphicFrame>
        <p:nvGraphicFramePr>
          <p:cNvPr id="463" name="Chart 462">
            <a:extLst>
              <a:ext uri="{FF2B5EF4-FFF2-40B4-BE49-F238E27FC236}">
                <a16:creationId xmlns:a16="http://schemas.microsoft.com/office/drawing/2014/main" id="{BB8BAAC6-8F8A-521A-B58F-01CA34F119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4997539"/>
              </p:ext>
            </p:extLst>
          </p:nvPr>
        </p:nvGraphicFramePr>
        <p:xfrm>
          <a:off x="1914600" y="5446016"/>
          <a:ext cx="1210011" cy="1197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65" name="TextBox 464">
            <a:extLst>
              <a:ext uri="{FF2B5EF4-FFF2-40B4-BE49-F238E27FC236}">
                <a16:creationId xmlns:a16="http://schemas.microsoft.com/office/drawing/2014/main" id="{76C8A21F-4FA3-A707-338A-05C6ED8C86AC}"/>
              </a:ext>
            </a:extLst>
          </p:cNvPr>
          <p:cNvSpPr txBox="1"/>
          <p:nvPr/>
        </p:nvSpPr>
        <p:spPr>
          <a:xfrm>
            <a:off x="1895198" y="5754570"/>
            <a:ext cx="12794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39%</a:t>
            </a:r>
          </a:p>
        </p:txBody>
      </p:sp>
      <p:sp>
        <p:nvSpPr>
          <p:cNvPr id="466" name="TextBox 465">
            <a:extLst>
              <a:ext uri="{FF2B5EF4-FFF2-40B4-BE49-F238E27FC236}">
                <a16:creationId xmlns:a16="http://schemas.microsoft.com/office/drawing/2014/main" id="{5498C770-F84C-5890-0F07-4CDF2AE1D099}"/>
              </a:ext>
            </a:extLst>
          </p:cNvPr>
          <p:cNvSpPr txBox="1"/>
          <p:nvPr/>
        </p:nvSpPr>
        <p:spPr>
          <a:xfrm>
            <a:off x="1875124" y="5200760"/>
            <a:ext cx="12776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</a:t>
            </a:r>
          </a:p>
        </p:txBody>
      </p:sp>
      <p:sp>
        <p:nvSpPr>
          <p:cNvPr id="472" name="TextBox 471">
            <a:extLst>
              <a:ext uri="{FF2B5EF4-FFF2-40B4-BE49-F238E27FC236}">
                <a16:creationId xmlns:a16="http://schemas.microsoft.com/office/drawing/2014/main" id="{CD7C27D9-CC44-958F-8EE2-A1493DA9C72E}"/>
              </a:ext>
            </a:extLst>
          </p:cNvPr>
          <p:cNvSpPr txBox="1"/>
          <p:nvPr/>
        </p:nvSpPr>
        <p:spPr>
          <a:xfrm>
            <a:off x="3254073" y="4857218"/>
            <a:ext cx="34752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5F5F5F"/>
                </a:solidFill>
                <a:latin typeface="Trebuchet MS" panose="020B0603020202020204" pitchFamily="34" charset="0"/>
                <a:ea typeface="Calibri" pitchFamily="34" charset="0"/>
                <a:cs typeface="Microsoft Sans Serif" pitchFamily="34" charset="0"/>
              </a:rPr>
              <a:t>Likelihood to recommend supplier*</a:t>
            </a:r>
            <a:endParaRPr lang="en-GB" sz="1400" b="1" dirty="0">
              <a:solidFill>
                <a:srgbClr val="5F5F5F"/>
              </a:solidFill>
              <a:latin typeface="Trebuchet MS" panose="020B0603020202020204" pitchFamily="34" charset="0"/>
              <a:cs typeface="Arial" charset="0"/>
            </a:endParaRPr>
          </a:p>
        </p:txBody>
      </p:sp>
      <p:graphicFrame>
        <p:nvGraphicFramePr>
          <p:cNvPr id="483" name="Chart 482">
            <a:extLst>
              <a:ext uri="{FF2B5EF4-FFF2-40B4-BE49-F238E27FC236}">
                <a16:creationId xmlns:a16="http://schemas.microsoft.com/office/drawing/2014/main" id="{DA39D724-BE5A-668D-DEFE-3A7CAE00D6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6007796"/>
              </p:ext>
            </p:extLst>
          </p:nvPr>
        </p:nvGraphicFramePr>
        <p:xfrm>
          <a:off x="95002" y="3374604"/>
          <a:ext cx="3068468" cy="152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90" name="Chart 489">
            <a:extLst>
              <a:ext uri="{FF2B5EF4-FFF2-40B4-BE49-F238E27FC236}">
                <a16:creationId xmlns:a16="http://schemas.microsoft.com/office/drawing/2014/main" id="{7D64CC6B-19F8-7996-256E-C15D3231F1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5704434"/>
              </p:ext>
            </p:extLst>
          </p:nvPr>
        </p:nvGraphicFramePr>
        <p:xfrm>
          <a:off x="3649330" y="3375980"/>
          <a:ext cx="3068468" cy="1529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91" name="TextBox 490">
            <a:extLst>
              <a:ext uri="{FF2B5EF4-FFF2-40B4-BE49-F238E27FC236}">
                <a16:creationId xmlns:a16="http://schemas.microsoft.com/office/drawing/2014/main" id="{0DF18761-641B-0662-C558-CF71A8AE35C1}"/>
              </a:ext>
            </a:extLst>
          </p:cNvPr>
          <p:cNvSpPr txBox="1"/>
          <p:nvPr/>
        </p:nvSpPr>
        <p:spPr>
          <a:xfrm>
            <a:off x="-10735" y="7505600"/>
            <a:ext cx="157038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dirty="0">
                <a:solidFill>
                  <a:srgbClr val="5F5F5F"/>
                </a:solidFill>
                <a:latin typeface="Trebuchet MS" panose="020B0603020202020204" pitchFamily="34" charset="0"/>
                <a:ea typeface="Calibri" pitchFamily="34" charset="0"/>
                <a:cs typeface="Microsoft Sans Serif" pitchFamily="34" charset="0"/>
              </a:rPr>
              <a:t>*Score of 8-10 on 1-10 scale</a:t>
            </a:r>
            <a:endParaRPr lang="en-GB" sz="800" b="1" dirty="0">
              <a:solidFill>
                <a:srgbClr val="5F5F5F"/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502" name="TextBox 501">
            <a:extLst>
              <a:ext uri="{FF2B5EF4-FFF2-40B4-BE49-F238E27FC236}">
                <a16:creationId xmlns:a16="http://schemas.microsoft.com/office/drawing/2014/main" id="{A7CA42C3-5D7E-0929-2D2F-8CA6B292BAD2}"/>
              </a:ext>
            </a:extLst>
          </p:cNvPr>
          <p:cNvSpPr txBox="1"/>
          <p:nvPr/>
        </p:nvSpPr>
        <p:spPr>
          <a:xfrm>
            <a:off x="3306104" y="5865280"/>
            <a:ext cx="115276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5F5F5F"/>
                </a:solidFill>
                <a:latin typeface="Trebuchet MS" pitchFamily="34" charset="0"/>
                <a:cs typeface="Microsoft Sans Serif" pitchFamily="34" charset="0"/>
              </a:rPr>
              <a:t>2025  44% </a:t>
            </a:r>
            <a:endParaRPr lang="en-GB" sz="1050" b="1" dirty="0">
              <a:solidFill>
                <a:srgbClr val="5F5F5F"/>
              </a:solidFill>
              <a:latin typeface="Arial" charset="0"/>
              <a:cs typeface="Arial" charset="0"/>
            </a:endParaRPr>
          </a:p>
        </p:txBody>
      </p:sp>
      <p:sp>
        <p:nvSpPr>
          <p:cNvPr id="582" name="TextBox 581">
            <a:extLst>
              <a:ext uri="{FF2B5EF4-FFF2-40B4-BE49-F238E27FC236}">
                <a16:creationId xmlns:a16="http://schemas.microsoft.com/office/drawing/2014/main" id="{BA18D793-AB81-0BBB-1F79-59F9B6E590AD}"/>
              </a:ext>
            </a:extLst>
          </p:cNvPr>
          <p:cNvSpPr txBox="1"/>
          <p:nvPr/>
        </p:nvSpPr>
        <p:spPr>
          <a:xfrm>
            <a:off x="5356784" y="7505600"/>
            <a:ext cx="157038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dirty="0">
                <a:solidFill>
                  <a:srgbClr val="5F5F5F"/>
                </a:solidFill>
                <a:latin typeface="Trebuchet MS" panose="020B0603020202020204" pitchFamily="34" charset="0"/>
                <a:ea typeface="Calibri" pitchFamily="34" charset="0"/>
                <a:cs typeface="Microsoft Sans Serif" pitchFamily="34" charset="0"/>
              </a:rPr>
              <a:t>*Score of 8-10 on 1-10 scale</a:t>
            </a:r>
            <a:endParaRPr lang="en-GB" sz="800" b="1" dirty="0">
              <a:solidFill>
                <a:srgbClr val="5F5F5F"/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601" name="TextBox 600">
            <a:extLst>
              <a:ext uri="{FF2B5EF4-FFF2-40B4-BE49-F238E27FC236}">
                <a16:creationId xmlns:a16="http://schemas.microsoft.com/office/drawing/2014/main" id="{188B2292-7114-64A1-7D91-1F251B8D982C}"/>
              </a:ext>
            </a:extLst>
          </p:cNvPr>
          <p:cNvSpPr txBox="1"/>
          <p:nvPr/>
        </p:nvSpPr>
        <p:spPr>
          <a:xfrm>
            <a:off x="3231280" y="5174650"/>
            <a:ext cx="12696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9872C5D8-47C4-7838-3D88-085BDE4B2FBD}"/>
              </a:ext>
            </a:extLst>
          </p:cNvPr>
          <p:cNvSpPr txBox="1"/>
          <p:nvPr/>
        </p:nvSpPr>
        <p:spPr>
          <a:xfrm>
            <a:off x="3242242" y="6315065"/>
            <a:ext cx="536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A5A2793C-9B49-1C35-69DD-6421E3B20195}"/>
              </a:ext>
            </a:extLst>
          </p:cNvPr>
          <p:cNvSpPr txBox="1"/>
          <p:nvPr/>
        </p:nvSpPr>
        <p:spPr>
          <a:xfrm>
            <a:off x="5847453" y="5447338"/>
            <a:ext cx="494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-38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AECF30A0-02F4-1A47-2584-83AF0471D08D}"/>
              </a:ext>
            </a:extLst>
          </p:cNvPr>
          <p:cNvSpPr txBox="1"/>
          <p:nvPr/>
        </p:nvSpPr>
        <p:spPr>
          <a:xfrm>
            <a:off x="5819983" y="5875924"/>
            <a:ext cx="549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-9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B8A6E878-FF76-2D65-C619-E8337697578B}"/>
              </a:ext>
            </a:extLst>
          </p:cNvPr>
          <p:cNvSpPr txBox="1"/>
          <p:nvPr/>
        </p:nvSpPr>
        <p:spPr>
          <a:xfrm>
            <a:off x="5847453" y="6678436"/>
            <a:ext cx="494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-35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7FE894A1-D5A5-0596-3265-EC72DB508B3B}"/>
              </a:ext>
            </a:extLst>
          </p:cNvPr>
          <p:cNvSpPr txBox="1"/>
          <p:nvPr/>
        </p:nvSpPr>
        <p:spPr>
          <a:xfrm>
            <a:off x="5847453" y="7059436"/>
            <a:ext cx="494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-10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CB0A180-A9C4-9434-71A9-4DCA7446A927}"/>
              </a:ext>
            </a:extLst>
          </p:cNvPr>
          <p:cNvSpPr txBox="1"/>
          <p:nvPr/>
        </p:nvSpPr>
        <p:spPr>
          <a:xfrm>
            <a:off x="5641734" y="5227913"/>
            <a:ext cx="9055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Trebuchet MS" panose="020B0603020202020204" pitchFamily="34" charset="0"/>
                <a:cs typeface="Arial" charset="0"/>
              </a:rPr>
              <a:t>NPS Score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E7D60AC7-3F63-F01E-EB76-B34BE2C2DEDE}"/>
              </a:ext>
            </a:extLst>
          </p:cNvPr>
          <p:cNvSpPr txBox="1"/>
          <p:nvPr/>
        </p:nvSpPr>
        <p:spPr>
          <a:xfrm>
            <a:off x="3309251" y="5436260"/>
            <a:ext cx="115276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5F5F5F"/>
                </a:solidFill>
                <a:latin typeface="Trebuchet MS" pitchFamily="34" charset="0"/>
                <a:cs typeface="Microsoft Sans Serif" pitchFamily="34" charset="0"/>
              </a:rPr>
              <a:t>2023  19% </a:t>
            </a:r>
            <a:endParaRPr lang="en-GB" sz="1050" b="1" dirty="0">
              <a:solidFill>
                <a:srgbClr val="5F5F5F"/>
              </a:solidFill>
              <a:latin typeface="Arial" charset="0"/>
              <a:cs typeface="Arial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C9865EFF-1018-463B-A132-789F2DB50968}"/>
              </a:ext>
            </a:extLst>
          </p:cNvPr>
          <p:cNvSpPr txBox="1"/>
          <p:nvPr/>
        </p:nvSpPr>
        <p:spPr>
          <a:xfrm>
            <a:off x="3317066" y="7087162"/>
            <a:ext cx="115276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5F5F5F"/>
                </a:solidFill>
                <a:latin typeface="Trebuchet MS" pitchFamily="34" charset="0"/>
                <a:cs typeface="Microsoft Sans Serif" pitchFamily="34" charset="0"/>
              </a:rPr>
              <a:t>2025  42% </a:t>
            </a:r>
            <a:endParaRPr lang="en-GB" sz="1050" b="1" dirty="0">
              <a:solidFill>
                <a:srgbClr val="5F5F5F"/>
              </a:solidFill>
              <a:latin typeface="Arial" charset="0"/>
              <a:cs typeface="Arial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2A84BF16-4E33-72BF-1E83-973F688BF309}"/>
              </a:ext>
            </a:extLst>
          </p:cNvPr>
          <p:cNvSpPr txBox="1"/>
          <p:nvPr/>
        </p:nvSpPr>
        <p:spPr>
          <a:xfrm>
            <a:off x="3317066" y="6686568"/>
            <a:ext cx="115276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5F5F5F"/>
                </a:solidFill>
                <a:latin typeface="Trebuchet MS" pitchFamily="34" charset="0"/>
                <a:cs typeface="Microsoft Sans Serif" pitchFamily="34" charset="0"/>
              </a:rPr>
              <a:t>2023  15% </a:t>
            </a:r>
            <a:endParaRPr lang="en-GB" sz="1050" b="1" dirty="0">
              <a:solidFill>
                <a:srgbClr val="5F5F5F"/>
              </a:solidFill>
              <a:latin typeface="Arial" charset="0"/>
              <a:cs typeface="Arial" charset="0"/>
            </a:endParaRPr>
          </a:p>
        </p:txBody>
      </p:sp>
      <p:pic>
        <p:nvPicPr>
          <p:cNvPr id="165" name="Graphic 164" descr="Man with solid fill">
            <a:extLst>
              <a:ext uri="{FF2B5EF4-FFF2-40B4-BE49-F238E27FC236}">
                <a16:creationId xmlns:a16="http://schemas.microsoft.com/office/drawing/2014/main" id="{9E3529C6-4704-262F-600A-15A2E5F901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33044" y="7064486"/>
            <a:ext cx="410747" cy="410747"/>
          </a:xfrm>
          <a:prstGeom prst="rect">
            <a:avLst/>
          </a:prstGeom>
        </p:spPr>
      </p:pic>
      <p:pic>
        <p:nvPicPr>
          <p:cNvPr id="163" name="Graphic 162" descr="Man with solid fill">
            <a:extLst>
              <a:ext uri="{FF2B5EF4-FFF2-40B4-BE49-F238E27FC236}">
                <a16:creationId xmlns:a16="http://schemas.microsoft.com/office/drawing/2014/main" id="{B69A01BF-3726-6817-B4C3-74267D97269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30422" y="5824161"/>
            <a:ext cx="410747" cy="410747"/>
          </a:xfrm>
          <a:prstGeom prst="rect">
            <a:avLst/>
          </a:prstGeom>
        </p:spPr>
      </p:pic>
      <p:pic>
        <p:nvPicPr>
          <p:cNvPr id="509" name="Graphic 508" descr="Man with solid fill">
            <a:extLst>
              <a:ext uri="{FF2B5EF4-FFF2-40B4-BE49-F238E27FC236}">
                <a16:creationId xmlns:a16="http://schemas.microsoft.com/office/drawing/2014/main" id="{C2603CF6-877A-E96F-EAFF-71B57B60F3A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58867" y="5824872"/>
            <a:ext cx="410747" cy="410747"/>
          </a:xfrm>
          <a:prstGeom prst="rect">
            <a:avLst/>
          </a:prstGeom>
        </p:spPr>
      </p:pic>
      <p:pic>
        <p:nvPicPr>
          <p:cNvPr id="510" name="Graphic 509" descr="Man with solid fill">
            <a:extLst>
              <a:ext uri="{FF2B5EF4-FFF2-40B4-BE49-F238E27FC236}">
                <a16:creationId xmlns:a16="http://schemas.microsoft.com/office/drawing/2014/main" id="{B44F5C06-B9BD-FF38-0409-DD0A978D2DD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685038" y="5824872"/>
            <a:ext cx="410747" cy="410747"/>
          </a:xfrm>
          <a:prstGeom prst="rect">
            <a:avLst/>
          </a:prstGeom>
        </p:spPr>
      </p:pic>
      <p:pic>
        <p:nvPicPr>
          <p:cNvPr id="511" name="Graphic 510" descr="Man with solid fill">
            <a:extLst>
              <a:ext uri="{FF2B5EF4-FFF2-40B4-BE49-F238E27FC236}">
                <a16:creationId xmlns:a16="http://schemas.microsoft.com/office/drawing/2014/main" id="{A8E22CD0-3460-742B-FC49-39861F908CB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911209" y="5824872"/>
            <a:ext cx="410747" cy="410747"/>
          </a:xfrm>
          <a:prstGeom prst="rect">
            <a:avLst/>
          </a:prstGeom>
        </p:spPr>
      </p:pic>
      <p:pic>
        <p:nvPicPr>
          <p:cNvPr id="578" name="Graphic 577" descr="Man with solid fill">
            <a:extLst>
              <a:ext uri="{FF2B5EF4-FFF2-40B4-BE49-F238E27FC236}">
                <a16:creationId xmlns:a16="http://schemas.microsoft.com/office/drawing/2014/main" id="{E1C259F2-6730-7D4B-35BE-993F937783C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37378" y="5824872"/>
            <a:ext cx="410747" cy="410747"/>
          </a:xfrm>
          <a:prstGeom prst="rect">
            <a:avLst/>
          </a:prstGeom>
        </p:spPr>
      </p:pic>
      <p:pic>
        <p:nvPicPr>
          <p:cNvPr id="130" name="Graphic 129" descr="Man with solid fill">
            <a:extLst>
              <a:ext uri="{FF2B5EF4-FFF2-40B4-BE49-F238E27FC236}">
                <a16:creationId xmlns:a16="http://schemas.microsoft.com/office/drawing/2014/main" id="{5BDB2EB2-7366-3DA8-A20F-91CAC00BB0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60646" y="7064799"/>
            <a:ext cx="410747" cy="410747"/>
          </a:xfrm>
          <a:prstGeom prst="rect">
            <a:avLst/>
          </a:prstGeom>
        </p:spPr>
      </p:pic>
      <p:pic>
        <p:nvPicPr>
          <p:cNvPr id="131" name="Graphic 130" descr="Man with solid fill">
            <a:extLst>
              <a:ext uri="{FF2B5EF4-FFF2-40B4-BE49-F238E27FC236}">
                <a16:creationId xmlns:a16="http://schemas.microsoft.com/office/drawing/2014/main" id="{85254EFB-0649-7A31-81A5-628A0A24E21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686817" y="7064799"/>
            <a:ext cx="410747" cy="410747"/>
          </a:xfrm>
          <a:prstGeom prst="rect">
            <a:avLst/>
          </a:prstGeom>
        </p:spPr>
      </p:pic>
      <p:pic>
        <p:nvPicPr>
          <p:cNvPr id="132" name="Graphic 131" descr="Man with solid fill">
            <a:extLst>
              <a:ext uri="{FF2B5EF4-FFF2-40B4-BE49-F238E27FC236}">
                <a16:creationId xmlns:a16="http://schemas.microsoft.com/office/drawing/2014/main" id="{D5AA8F08-4116-93F4-84FC-0E4367FEDA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912988" y="7064799"/>
            <a:ext cx="410747" cy="410747"/>
          </a:xfrm>
          <a:prstGeom prst="rect">
            <a:avLst/>
          </a:prstGeom>
        </p:spPr>
      </p:pic>
      <p:pic>
        <p:nvPicPr>
          <p:cNvPr id="133" name="Graphic 132" descr="Man with solid fill">
            <a:extLst>
              <a:ext uri="{FF2B5EF4-FFF2-40B4-BE49-F238E27FC236}">
                <a16:creationId xmlns:a16="http://schemas.microsoft.com/office/drawing/2014/main" id="{C3E3D357-37D7-D76C-86D6-2BAA6346537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39157" y="7064799"/>
            <a:ext cx="410747" cy="410747"/>
          </a:xfrm>
          <a:prstGeom prst="rect">
            <a:avLst/>
          </a:prstGeom>
        </p:spPr>
      </p:pic>
      <p:sp>
        <p:nvSpPr>
          <p:cNvPr id="166" name="TextBox 165">
            <a:extLst>
              <a:ext uri="{FF2B5EF4-FFF2-40B4-BE49-F238E27FC236}">
                <a16:creationId xmlns:a16="http://schemas.microsoft.com/office/drawing/2014/main" id="{C87D49A7-8310-3438-7B6C-DAF68EC991B7}"/>
              </a:ext>
            </a:extLst>
          </p:cNvPr>
          <p:cNvSpPr txBox="1"/>
          <p:nvPr/>
        </p:nvSpPr>
        <p:spPr>
          <a:xfrm>
            <a:off x="-5319" y="-3564"/>
            <a:ext cx="6866654" cy="276999"/>
          </a:xfrm>
          <a:prstGeom prst="rect">
            <a:avLst/>
          </a:prstGeom>
          <a:solidFill>
            <a:srgbClr val="165464"/>
          </a:solidFill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  </a:t>
            </a:r>
            <a:endParaRPr lang="en-GB" sz="1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endParaRPr lang="en-GB" sz="6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FE5B8FEE-3F85-CD8A-6748-5C7E83A0733E}"/>
              </a:ext>
            </a:extLst>
          </p:cNvPr>
          <p:cNvSpPr txBox="1"/>
          <p:nvPr/>
        </p:nvSpPr>
        <p:spPr>
          <a:xfrm>
            <a:off x="38307" y="-46074"/>
            <a:ext cx="4366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ENGAGEMENT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0F1428D7-26A2-39A6-8556-6FB0C78F90CB}"/>
              </a:ext>
            </a:extLst>
          </p:cNvPr>
          <p:cNvSpPr txBox="1"/>
          <p:nvPr/>
        </p:nvSpPr>
        <p:spPr>
          <a:xfrm>
            <a:off x="3739254" y="1883672"/>
            <a:ext cx="2699646" cy="415498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rebuchet MS" panose="020B0603020202020204" pitchFamily="34" charset="0"/>
                <a:cs typeface="Arial" charset="0"/>
              </a:rPr>
              <a:t>61% read and understood the correspondence from their supplier</a:t>
            </a: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F21C1FB0-AC89-49B0-9908-02C1CA1CA80E}"/>
              </a:ext>
            </a:extLst>
          </p:cNvPr>
          <p:cNvSpPr/>
          <p:nvPr/>
        </p:nvSpPr>
        <p:spPr>
          <a:xfrm>
            <a:off x="3523071" y="1757533"/>
            <a:ext cx="306695" cy="293021"/>
          </a:xfrm>
          <a:prstGeom prst="ellipse">
            <a:avLst/>
          </a:prstGeom>
          <a:solidFill>
            <a:srgbClr val="72B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CFA3A356-B7B9-B53A-39A9-072F1D8AC0E4}"/>
              </a:ext>
            </a:extLst>
          </p:cNvPr>
          <p:cNvSpPr txBox="1"/>
          <p:nvPr/>
        </p:nvSpPr>
        <p:spPr>
          <a:xfrm>
            <a:off x="3243274" y="1720928"/>
            <a:ext cx="846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bg1"/>
                </a:solidFill>
                <a:latin typeface="Trebuchet MS" panose="020B0603020202020204" pitchFamily="34" charset="0"/>
              </a:rPr>
              <a:t>!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EF231B1-6287-818A-4577-AF22B0198A93}"/>
              </a:ext>
            </a:extLst>
          </p:cNvPr>
          <p:cNvSpPr txBox="1"/>
          <p:nvPr/>
        </p:nvSpPr>
        <p:spPr>
          <a:xfrm>
            <a:off x="65749" y="4358840"/>
            <a:ext cx="6761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A03FF12-9998-481B-9F5A-052C255C8A4D}"/>
              </a:ext>
            </a:extLst>
          </p:cNvPr>
          <p:cNvSpPr txBox="1"/>
          <p:nvPr/>
        </p:nvSpPr>
        <p:spPr>
          <a:xfrm>
            <a:off x="65749" y="3799897"/>
            <a:ext cx="6761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C9ECA65B-8BE5-B684-F928-505D2B1F4F30}"/>
              </a:ext>
            </a:extLst>
          </p:cNvPr>
          <p:cNvSpPr txBox="1"/>
          <p:nvPr/>
        </p:nvSpPr>
        <p:spPr>
          <a:xfrm>
            <a:off x="3447505" y="4358840"/>
            <a:ext cx="6761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3A396DEC-433B-8453-2C9B-895497651264}"/>
              </a:ext>
            </a:extLst>
          </p:cNvPr>
          <p:cNvSpPr txBox="1"/>
          <p:nvPr/>
        </p:nvSpPr>
        <p:spPr>
          <a:xfrm>
            <a:off x="3447505" y="3799897"/>
            <a:ext cx="6761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pic>
        <p:nvPicPr>
          <p:cNvPr id="4" name="Graphic 3" descr="Man with solid fill">
            <a:extLst>
              <a:ext uri="{FF2B5EF4-FFF2-40B4-BE49-F238E27FC236}">
                <a16:creationId xmlns:a16="http://schemas.microsoft.com/office/drawing/2014/main" id="{B1B8F329-8392-C0AB-056A-B9FE0F29F2E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32510" y="5362787"/>
            <a:ext cx="410747" cy="410747"/>
          </a:xfrm>
          <a:prstGeom prst="rect">
            <a:avLst/>
          </a:prstGeom>
        </p:spPr>
      </p:pic>
      <p:pic>
        <p:nvPicPr>
          <p:cNvPr id="5" name="Graphic 4" descr="Man with solid fill">
            <a:extLst>
              <a:ext uri="{FF2B5EF4-FFF2-40B4-BE49-F238E27FC236}">
                <a16:creationId xmlns:a16="http://schemas.microsoft.com/office/drawing/2014/main" id="{919D263D-8AF3-1CD2-1EBA-D10DCCD599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460955" y="5363498"/>
            <a:ext cx="410747" cy="410747"/>
          </a:xfrm>
          <a:prstGeom prst="rect">
            <a:avLst/>
          </a:prstGeom>
        </p:spPr>
      </p:pic>
      <p:pic>
        <p:nvPicPr>
          <p:cNvPr id="9" name="Graphic 8" descr="Man with solid fill">
            <a:extLst>
              <a:ext uri="{FF2B5EF4-FFF2-40B4-BE49-F238E27FC236}">
                <a16:creationId xmlns:a16="http://schemas.microsoft.com/office/drawing/2014/main" id="{3120D6AD-3B9F-8377-1263-CB2356C5907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687126" y="5363498"/>
            <a:ext cx="410747" cy="410747"/>
          </a:xfrm>
          <a:prstGeom prst="rect">
            <a:avLst/>
          </a:prstGeom>
        </p:spPr>
      </p:pic>
      <p:pic>
        <p:nvPicPr>
          <p:cNvPr id="10" name="Graphic 9" descr="Man with solid fill">
            <a:extLst>
              <a:ext uri="{FF2B5EF4-FFF2-40B4-BE49-F238E27FC236}">
                <a16:creationId xmlns:a16="http://schemas.microsoft.com/office/drawing/2014/main" id="{EB29E365-DC87-AF8B-C1D4-9BA6A95AAD3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913297" y="5363498"/>
            <a:ext cx="410747" cy="410747"/>
          </a:xfrm>
          <a:prstGeom prst="rect">
            <a:avLst/>
          </a:prstGeom>
        </p:spPr>
      </p:pic>
      <p:pic>
        <p:nvPicPr>
          <p:cNvPr id="11" name="Graphic 10" descr="Man with solid fill">
            <a:extLst>
              <a:ext uri="{FF2B5EF4-FFF2-40B4-BE49-F238E27FC236}">
                <a16:creationId xmlns:a16="http://schemas.microsoft.com/office/drawing/2014/main" id="{163C2E32-F3A6-8388-A533-DA7F658B9CE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39466" y="5363498"/>
            <a:ext cx="410747" cy="410747"/>
          </a:xfrm>
          <a:prstGeom prst="rect">
            <a:avLst/>
          </a:prstGeom>
        </p:spPr>
      </p:pic>
      <p:pic>
        <p:nvPicPr>
          <p:cNvPr id="12" name="Graphic 11" descr="Man with solid fill">
            <a:extLst>
              <a:ext uri="{FF2B5EF4-FFF2-40B4-BE49-F238E27FC236}">
                <a16:creationId xmlns:a16="http://schemas.microsoft.com/office/drawing/2014/main" id="{7173A6E0-155D-C5A8-8A56-291599B927C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r="31906"/>
          <a:stretch/>
        </p:blipFill>
        <p:spPr>
          <a:xfrm>
            <a:off x="4232041" y="5361903"/>
            <a:ext cx="279691" cy="410747"/>
          </a:xfrm>
          <a:prstGeom prst="rect">
            <a:avLst/>
          </a:prstGeom>
        </p:spPr>
      </p:pic>
      <p:pic>
        <p:nvPicPr>
          <p:cNvPr id="13" name="Graphic 12" descr="Man with solid fill">
            <a:extLst>
              <a:ext uri="{FF2B5EF4-FFF2-40B4-BE49-F238E27FC236}">
                <a16:creationId xmlns:a16="http://schemas.microsoft.com/office/drawing/2014/main" id="{8F7AA320-8277-0F57-201A-C40F76F277D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35132" y="6640690"/>
            <a:ext cx="410747" cy="410747"/>
          </a:xfrm>
          <a:prstGeom prst="rect">
            <a:avLst/>
          </a:prstGeom>
        </p:spPr>
      </p:pic>
      <p:pic>
        <p:nvPicPr>
          <p:cNvPr id="14" name="Graphic 13" descr="Man with solid fill">
            <a:extLst>
              <a:ext uri="{FF2B5EF4-FFF2-40B4-BE49-F238E27FC236}">
                <a16:creationId xmlns:a16="http://schemas.microsoft.com/office/drawing/2014/main" id="{D67099C4-76B9-10C6-2D6C-BF148282CBA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462734" y="6641003"/>
            <a:ext cx="410747" cy="410747"/>
          </a:xfrm>
          <a:prstGeom prst="rect">
            <a:avLst/>
          </a:prstGeom>
        </p:spPr>
      </p:pic>
      <p:pic>
        <p:nvPicPr>
          <p:cNvPr id="15" name="Graphic 14" descr="Man with solid fill">
            <a:extLst>
              <a:ext uri="{FF2B5EF4-FFF2-40B4-BE49-F238E27FC236}">
                <a16:creationId xmlns:a16="http://schemas.microsoft.com/office/drawing/2014/main" id="{466D4F8B-933C-660B-73C6-BE67F659C0E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688905" y="6641003"/>
            <a:ext cx="410747" cy="410747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:a16="http://schemas.microsoft.com/office/drawing/2014/main" id="{29169F85-32ED-EEA2-2978-6C78A24F4CC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915076" y="6641003"/>
            <a:ext cx="410747" cy="410747"/>
          </a:xfrm>
          <a:prstGeom prst="rect">
            <a:avLst/>
          </a:prstGeom>
        </p:spPr>
      </p:pic>
      <p:pic>
        <p:nvPicPr>
          <p:cNvPr id="17" name="Graphic 16" descr="Man with solid fill">
            <a:extLst>
              <a:ext uri="{FF2B5EF4-FFF2-40B4-BE49-F238E27FC236}">
                <a16:creationId xmlns:a16="http://schemas.microsoft.com/office/drawing/2014/main" id="{3F74E1DE-6977-1023-66B3-CF0CDEC347E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41245" y="6641003"/>
            <a:ext cx="410747" cy="410747"/>
          </a:xfrm>
          <a:prstGeom prst="rect">
            <a:avLst/>
          </a:prstGeom>
        </p:spPr>
      </p:pic>
      <p:pic>
        <p:nvPicPr>
          <p:cNvPr id="18" name="Graphic 17" descr="Man with solid fill">
            <a:extLst>
              <a:ext uri="{FF2B5EF4-FFF2-40B4-BE49-F238E27FC236}">
                <a16:creationId xmlns:a16="http://schemas.microsoft.com/office/drawing/2014/main" id="{12BB1A0F-2A8D-B85D-DA28-D3934C9E5FD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r="41397"/>
          <a:stretch/>
        </p:blipFill>
        <p:spPr>
          <a:xfrm>
            <a:off x="4234783" y="6640933"/>
            <a:ext cx="240708" cy="410747"/>
          </a:xfrm>
          <a:prstGeom prst="rect">
            <a:avLst/>
          </a:prstGeom>
        </p:spPr>
      </p:pic>
      <p:pic>
        <p:nvPicPr>
          <p:cNvPr id="19" name="Graphic 18" descr="Man with solid fill">
            <a:extLst>
              <a:ext uri="{FF2B5EF4-FFF2-40B4-BE49-F238E27FC236}">
                <a16:creationId xmlns:a16="http://schemas.microsoft.com/office/drawing/2014/main" id="{DF62A63C-7432-948B-8C18-B7E26D4503C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r="54594"/>
          <a:stretch/>
        </p:blipFill>
        <p:spPr>
          <a:xfrm>
            <a:off x="4688499" y="5825175"/>
            <a:ext cx="186502" cy="410747"/>
          </a:xfrm>
          <a:prstGeom prst="rect">
            <a:avLst/>
          </a:prstGeom>
        </p:spPr>
      </p:pic>
      <p:pic>
        <p:nvPicPr>
          <p:cNvPr id="21" name="Graphic 20" descr="Man with solid fill">
            <a:extLst>
              <a:ext uri="{FF2B5EF4-FFF2-40B4-BE49-F238E27FC236}">
                <a16:creationId xmlns:a16="http://schemas.microsoft.com/office/drawing/2014/main" id="{AA7098FD-5724-0ED5-90F4-314A085553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r="57127"/>
          <a:stretch/>
        </p:blipFill>
        <p:spPr>
          <a:xfrm>
            <a:off x="4685324" y="7064486"/>
            <a:ext cx="176094" cy="41074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51CF9C1-C650-AD02-293F-B6B3042785A8}"/>
              </a:ext>
            </a:extLst>
          </p:cNvPr>
          <p:cNvSpPr txBox="1"/>
          <p:nvPr/>
        </p:nvSpPr>
        <p:spPr>
          <a:xfrm>
            <a:off x="113672" y="8377987"/>
            <a:ext cx="24594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43%</a:t>
            </a:r>
            <a:r>
              <a:rPr lang="en-GB" sz="11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have undertaken energy efficiency measures in the last three years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42FBF25-F227-D7DD-316D-EF214E97DDAD}"/>
              </a:ext>
            </a:extLst>
          </p:cNvPr>
          <p:cNvSpPr txBox="1"/>
          <p:nvPr/>
        </p:nvSpPr>
        <p:spPr>
          <a:xfrm>
            <a:off x="3549857" y="8462626"/>
            <a:ext cx="24950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41%</a:t>
            </a:r>
            <a:r>
              <a:rPr lang="en-GB" sz="1100" b="1" dirty="0">
                <a:solidFill>
                  <a:srgbClr val="5F5F5F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rated climate change as being important to their business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033653C-79FB-04B6-F86F-FCD5707542E1}"/>
              </a:ext>
            </a:extLst>
          </p:cNvPr>
          <p:cNvSpPr txBox="1"/>
          <p:nvPr/>
        </p:nvSpPr>
        <p:spPr>
          <a:xfrm>
            <a:off x="1090" y="7755765"/>
            <a:ext cx="6866654" cy="276999"/>
          </a:xfrm>
          <a:prstGeom prst="rect">
            <a:avLst/>
          </a:prstGeom>
          <a:solidFill>
            <a:srgbClr val="165464"/>
          </a:solidFill>
        </p:spPr>
        <p:txBody>
          <a:bodyPr wrap="square" rtlCol="0">
            <a:spAutoFit/>
          </a:bodyPr>
          <a:lstStyle/>
          <a:p>
            <a:r>
              <a:rPr lang="en-GB" sz="600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  </a:t>
            </a:r>
            <a:endParaRPr lang="en-GB" sz="1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endParaRPr lang="en-GB" sz="600" b="1" dirty="0">
              <a:solidFill>
                <a:schemeClr val="bg1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E8DB3CF-2A94-337F-43FA-AF805AD99835}"/>
              </a:ext>
            </a:extLst>
          </p:cNvPr>
          <p:cNvSpPr txBox="1"/>
          <p:nvPr/>
        </p:nvSpPr>
        <p:spPr>
          <a:xfrm>
            <a:off x="37344" y="7726902"/>
            <a:ext cx="4366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RENEWABLES</a:t>
            </a:r>
          </a:p>
        </p:txBody>
      </p:sp>
      <p:pic>
        <p:nvPicPr>
          <p:cNvPr id="26" name="Graphic 25" descr="Renewable Energy with solid fill">
            <a:extLst>
              <a:ext uri="{FF2B5EF4-FFF2-40B4-BE49-F238E27FC236}">
                <a16:creationId xmlns:a16="http://schemas.microsoft.com/office/drawing/2014/main" id="{D2875875-2DD6-B343-3DBE-DC25961071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574267" y="8356178"/>
            <a:ext cx="720727" cy="720727"/>
          </a:xfrm>
          <a:prstGeom prst="rect">
            <a:avLst/>
          </a:prstGeom>
        </p:spPr>
      </p:pic>
      <p:pic>
        <p:nvPicPr>
          <p:cNvPr id="44" name="Graphic 43" descr="Earth globe: Africa and Europe with solid fill">
            <a:extLst>
              <a:ext uri="{FF2B5EF4-FFF2-40B4-BE49-F238E27FC236}">
                <a16:creationId xmlns:a16="http://schemas.microsoft.com/office/drawing/2014/main" id="{BC42F729-9ECF-8B60-452C-1EB2C578886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015476" y="8361202"/>
            <a:ext cx="710679" cy="710679"/>
          </a:xfrm>
          <a:prstGeom prst="rect">
            <a:avLst/>
          </a:prstGeom>
        </p:spPr>
      </p:pic>
      <p:graphicFrame>
        <p:nvGraphicFramePr>
          <p:cNvPr id="455" name="Chart 454">
            <a:extLst>
              <a:ext uri="{FF2B5EF4-FFF2-40B4-BE49-F238E27FC236}">
                <a16:creationId xmlns:a16="http://schemas.microsoft.com/office/drawing/2014/main" id="{FA623F59-A8FF-E780-6158-DCFBF8EDC7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6992317"/>
              </p:ext>
            </p:extLst>
          </p:nvPr>
        </p:nvGraphicFramePr>
        <p:xfrm>
          <a:off x="1358097" y="729830"/>
          <a:ext cx="2118488" cy="1472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456" name="TextBox 455">
            <a:extLst>
              <a:ext uri="{FF2B5EF4-FFF2-40B4-BE49-F238E27FC236}">
                <a16:creationId xmlns:a16="http://schemas.microsoft.com/office/drawing/2014/main" id="{02ECBA00-EE9C-DB5E-E003-0C6E522FDB2E}"/>
              </a:ext>
            </a:extLst>
          </p:cNvPr>
          <p:cNvSpPr txBox="1"/>
          <p:nvPr/>
        </p:nvSpPr>
        <p:spPr>
          <a:xfrm>
            <a:off x="112018" y="266088"/>
            <a:ext cx="32128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solidFill>
                  <a:srgbClr val="5F5F5F"/>
                </a:solidFill>
                <a:latin typeface="Trebuchet MS" panose="020B0603020202020204" pitchFamily="34" charset="0"/>
                <a:ea typeface="Calibri" pitchFamily="34" charset="0"/>
                <a:cs typeface="Microsoft Sans Serif" pitchFamily="34" charset="0"/>
              </a:rPr>
              <a:t>Awareness of being able to choose between multiple energy suppliers</a:t>
            </a:r>
            <a:endParaRPr lang="en-GB" sz="1200" b="1" dirty="0">
              <a:solidFill>
                <a:srgbClr val="5F5F5F"/>
              </a:solidFill>
              <a:latin typeface="Trebuchet MS" panose="020B0603020202020204" pitchFamily="34" charset="0"/>
              <a:cs typeface="Arial" charset="0"/>
            </a:endParaRPr>
          </a:p>
        </p:txBody>
      </p:sp>
      <p:graphicFrame>
        <p:nvGraphicFramePr>
          <p:cNvPr id="471" name="Chart 470">
            <a:extLst>
              <a:ext uri="{FF2B5EF4-FFF2-40B4-BE49-F238E27FC236}">
                <a16:creationId xmlns:a16="http://schemas.microsoft.com/office/drawing/2014/main" id="{203E5E37-7BE5-4FBE-8EEA-F1E96C5C96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7510791"/>
              </p:ext>
            </p:extLst>
          </p:nvPr>
        </p:nvGraphicFramePr>
        <p:xfrm>
          <a:off x="-164633" y="729830"/>
          <a:ext cx="2118488" cy="1472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488" name="TextBox 487">
            <a:extLst>
              <a:ext uri="{FF2B5EF4-FFF2-40B4-BE49-F238E27FC236}">
                <a16:creationId xmlns:a16="http://schemas.microsoft.com/office/drawing/2014/main" id="{20CABEE8-108D-63D8-536A-0667418C752B}"/>
              </a:ext>
            </a:extLst>
          </p:cNvPr>
          <p:cNvSpPr txBox="1"/>
          <p:nvPr/>
        </p:nvSpPr>
        <p:spPr>
          <a:xfrm>
            <a:off x="2079246" y="1358274"/>
            <a:ext cx="6761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6B6FE29E-D94A-22A6-10B9-DBA09A33B263}"/>
              </a:ext>
            </a:extLst>
          </p:cNvPr>
          <p:cNvSpPr txBox="1"/>
          <p:nvPr/>
        </p:nvSpPr>
        <p:spPr>
          <a:xfrm>
            <a:off x="556516" y="1358274"/>
            <a:ext cx="6761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7B31EBDB-0944-8E35-50B3-F242AD4B33F3}"/>
              </a:ext>
            </a:extLst>
          </p:cNvPr>
          <p:cNvSpPr txBox="1"/>
          <p:nvPr/>
        </p:nvSpPr>
        <p:spPr>
          <a:xfrm>
            <a:off x="103327" y="1534556"/>
            <a:ext cx="31396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solidFill>
                  <a:srgbClr val="5F5F5F"/>
                </a:solidFill>
                <a:latin typeface="Trebuchet MS" panose="020B0603020202020204" pitchFamily="34" charset="0"/>
                <a:ea typeface="Calibri" pitchFamily="34" charset="0"/>
                <a:cs typeface="Microsoft Sans Serif" pitchFamily="34" charset="0"/>
              </a:rPr>
              <a:t>Awareness of being able to choose between multiple tariff types</a:t>
            </a:r>
            <a:endParaRPr lang="en-GB" sz="1200" b="1" dirty="0">
              <a:solidFill>
                <a:srgbClr val="5F5F5F"/>
              </a:solidFill>
              <a:latin typeface="Trebuchet MS" panose="020B0603020202020204" pitchFamily="34" charset="0"/>
              <a:cs typeface="Arial" charset="0"/>
            </a:endParaRPr>
          </a:p>
        </p:txBody>
      </p:sp>
      <p:graphicFrame>
        <p:nvGraphicFramePr>
          <p:cNvPr id="508" name="Chart 507">
            <a:extLst>
              <a:ext uri="{FF2B5EF4-FFF2-40B4-BE49-F238E27FC236}">
                <a16:creationId xmlns:a16="http://schemas.microsoft.com/office/drawing/2014/main" id="{A36F7DF0-D26B-8B4A-9141-0663A22269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0851444"/>
              </p:ext>
            </p:extLst>
          </p:nvPr>
        </p:nvGraphicFramePr>
        <p:xfrm>
          <a:off x="1358097" y="1914625"/>
          <a:ext cx="2118488" cy="1472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graphicFrame>
        <p:nvGraphicFramePr>
          <p:cNvPr id="576" name="Chart 575">
            <a:extLst>
              <a:ext uri="{FF2B5EF4-FFF2-40B4-BE49-F238E27FC236}">
                <a16:creationId xmlns:a16="http://schemas.microsoft.com/office/drawing/2014/main" id="{59908B18-7A70-9FFE-AE69-110CA4D4E5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9248515"/>
              </p:ext>
            </p:extLst>
          </p:nvPr>
        </p:nvGraphicFramePr>
        <p:xfrm>
          <a:off x="-164633" y="1914625"/>
          <a:ext cx="2118488" cy="1472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sp>
        <p:nvSpPr>
          <p:cNvPr id="577" name="TextBox 576">
            <a:extLst>
              <a:ext uri="{FF2B5EF4-FFF2-40B4-BE49-F238E27FC236}">
                <a16:creationId xmlns:a16="http://schemas.microsoft.com/office/drawing/2014/main" id="{DC5F2EAD-3992-EE29-7426-64DFC5F982C0}"/>
              </a:ext>
            </a:extLst>
          </p:cNvPr>
          <p:cNvSpPr txBox="1"/>
          <p:nvPr/>
        </p:nvSpPr>
        <p:spPr>
          <a:xfrm>
            <a:off x="2079246" y="2543069"/>
            <a:ext cx="6761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579" name="TextBox 578">
            <a:extLst>
              <a:ext uri="{FF2B5EF4-FFF2-40B4-BE49-F238E27FC236}">
                <a16:creationId xmlns:a16="http://schemas.microsoft.com/office/drawing/2014/main" id="{F92FF51D-010E-8FFA-9635-16FEB9FCFCF3}"/>
              </a:ext>
            </a:extLst>
          </p:cNvPr>
          <p:cNvSpPr txBox="1"/>
          <p:nvPr/>
        </p:nvSpPr>
        <p:spPr>
          <a:xfrm>
            <a:off x="556516" y="2543069"/>
            <a:ext cx="6761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946407B1-3A17-63A2-BFB3-8C9A2C77B151}"/>
              </a:ext>
            </a:extLst>
          </p:cNvPr>
          <p:cNvSpPr/>
          <p:nvPr/>
        </p:nvSpPr>
        <p:spPr>
          <a:xfrm>
            <a:off x="1056374" y="2830325"/>
            <a:ext cx="91389" cy="82668"/>
          </a:xfrm>
          <a:prstGeom prst="rect">
            <a:avLst/>
          </a:prstGeom>
          <a:solidFill>
            <a:srgbClr val="A2A1A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474" name="TextBox 473">
            <a:extLst>
              <a:ext uri="{FF2B5EF4-FFF2-40B4-BE49-F238E27FC236}">
                <a16:creationId xmlns:a16="http://schemas.microsoft.com/office/drawing/2014/main" id="{E6E5B5A4-A7A1-EAC3-B262-6B4A10189EBC}"/>
              </a:ext>
            </a:extLst>
          </p:cNvPr>
          <p:cNvSpPr txBox="1"/>
          <p:nvPr/>
        </p:nvSpPr>
        <p:spPr>
          <a:xfrm>
            <a:off x="1108537" y="2763937"/>
            <a:ext cx="10250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Somewhat aware</a:t>
            </a: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0595254D-6066-459F-28A0-80D74E40E440}"/>
              </a:ext>
            </a:extLst>
          </p:cNvPr>
          <p:cNvSpPr/>
          <p:nvPr/>
        </p:nvSpPr>
        <p:spPr>
          <a:xfrm>
            <a:off x="95002" y="2830325"/>
            <a:ext cx="91389" cy="82668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476" name="TextBox 475">
            <a:extLst>
              <a:ext uri="{FF2B5EF4-FFF2-40B4-BE49-F238E27FC236}">
                <a16:creationId xmlns:a16="http://schemas.microsoft.com/office/drawing/2014/main" id="{76D3C03A-6E2B-C9BD-1F54-A8EDA3DA11A8}"/>
              </a:ext>
            </a:extLst>
          </p:cNvPr>
          <p:cNvSpPr txBox="1"/>
          <p:nvPr/>
        </p:nvSpPr>
        <p:spPr>
          <a:xfrm>
            <a:off x="143782" y="2763937"/>
            <a:ext cx="9792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Not at all aware</a:t>
            </a:r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82E667E6-6F65-1E07-4C9B-6D31C68EB56F}"/>
              </a:ext>
            </a:extLst>
          </p:cNvPr>
          <p:cNvSpPr/>
          <p:nvPr/>
        </p:nvSpPr>
        <p:spPr>
          <a:xfrm>
            <a:off x="2084327" y="2830325"/>
            <a:ext cx="91389" cy="82668"/>
          </a:xfrm>
          <a:prstGeom prst="rect">
            <a:avLst/>
          </a:prstGeom>
          <a:solidFill>
            <a:srgbClr val="BAD6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480" name="TextBox 479">
            <a:extLst>
              <a:ext uri="{FF2B5EF4-FFF2-40B4-BE49-F238E27FC236}">
                <a16:creationId xmlns:a16="http://schemas.microsoft.com/office/drawing/2014/main" id="{3C8F3359-9CCF-43CB-8998-970F0BCE4716}"/>
              </a:ext>
            </a:extLst>
          </p:cNvPr>
          <p:cNvSpPr txBox="1"/>
          <p:nvPr/>
        </p:nvSpPr>
        <p:spPr>
          <a:xfrm>
            <a:off x="2148295" y="2763937"/>
            <a:ext cx="10628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Completely aware</a:t>
            </a:r>
          </a:p>
        </p:txBody>
      </p: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5FE0F23C-4FBD-679C-17A2-AD77B9531BBD}"/>
              </a:ext>
            </a:extLst>
          </p:cNvPr>
          <p:cNvCxnSpPr>
            <a:cxnSpLocks/>
          </p:cNvCxnSpPr>
          <p:nvPr/>
        </p:nvCxnSpPr>
        <p:spPr>
          <a:xfrm>
            <a:off x="3231280" y="283090"/>
            <a:ext cx="0" cy="2707449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8" name="TextBox 587">
            <a:extLst>
              <a:ext uri="{FF2B5EF4-FFF2-40B4-BE49-F238E27FC236}">
                <a16:creationId xmlns:a16="http://schemas.microsoft.com/office/drawing/2014/main" id="{328D8F78-C8F4-D219-2CB6-3EAF5F59F704}"/>
              </a:ext>
            </a:extLst>
          </p:cNvPr>
          <p:cNvSpPr txBox="1"/>
          <p:nvPr/>
        </p:nvSpPr>
        <p:spPr>
          <a:xfrm>
            <a:off x="3316883" y="325846"/>
            <a:ext cx="30325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5F5F5F"/>
                </a:solidFill>
                <a:latin typeface="Trebuchet MS" pitchFamily="34" charset="0"/>
                <a:ea typeface="Calibri" pitchFamily="34" charset="0"/>
                <a:cs typeface="Microsoft Sans Serif" pitchFamily="34" charset="0"/>
              </a:rPr>
              <a:t>% who have some/good knowledge of their energy supplier</a:t>
            </a:r>
            <a:endParaRPr lang="en-GB" sz="1200" dirty="0">
              <a:solidFill>
                <a:srgbClr val="5F5F5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589" name="Chart 588">
            <a:extLst>
              <a:ext uri="{FF2B5EF4-FFF2-40B4-BE49-F238E27FC236}">
                <a16:creationId xmlns:a16="http://schemas.microsoft.com/office/drawing/2014/main" id="{62EA6F9B-5654-C88E-163F-D9F17BD339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9498746"/>
              </p:ext>
            </p:extLst>
          </p:nvPr>
        </p:nvGraphicFramePr>
        <p:xfrm>
          <a:off x="3418927" y="855637"/>
          <a:ext cx="3082166" cy="1180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sp>
        <p:nvSpPr>
          <p:cNvPr id="590" name="TextBox 589">
            <a:extLst>
              <a:ext uri="{FF2B5EF4-FFF2-40B4-BE49-F238E27FC236}">
                <a16:creationId xmlns:a16="http://schemas.microsoft.com/office/drawing/2014/main" id="{A3EE98CF-E0DE-9759-31C8-7F1ECC89FCB0}"/>
              </a:ext>
            </a:extLst>
          </p:cNvPr>
          <p:cNvSpPr txBox="1"/>
          <p:nvPr/>
        </p:nvSpPr>
        <p:spPr>
          <a:xfrm>
            <a:off x="3765016" y="840693"/>
            <a:ext cx="1144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ELECTRICTY</a:t>
            </a:r>
          </a:p>
        </p:txBody>
      </p:sp>
      <p:sp>
        <p:nvSpPr>
          <p:cNvPr id="591" name="TextBox 590">
            <a:extLst>
              <a:ext uri="{FF2B5EF4-FFF2-40B4-BE49-F238E27FC236}">
                <a16:creationId xmlns:a16="http://schemas.microsoft.com/office/drawing/2014/main" id="{2DCF98D6-8692-B75F-2158-95F98792F6CD}"/>
              </a:ext>
            </a:extLst>
          </p:cNvPr>
          <p:cNvSpPr txBox="1"/>
          <p:nvPr/>
        </p:nvSpPr>
        <p:spPr>
          <a:xfrm>
            <a:off x="5216264" y="840693"/>
            <a:ext cx="1144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</a:t>
            </a:r>
          </a:p>
        </p:txBody>
      </p:sp>
      <p:sp>
        <p:nvSpPr>
          <p:cNvPr id="592" name="TextBox 591">
            <a:extLst>
              <a:ext uri="{FF2B5EF4-FFF2-40B4-BE49-F238E27FC236}">
                <a16:creationId xmlns:a16="http://schemas.microsoft.com/office/drawing/2014/main" id="{2EFD9AA0-3E35-8DC5-1313-64BECE1F8540}"/>
              </a:ext>
            </a:extLst>
          </p:cNvPr>
          <p:cNvSpPr txBox="1"/>
          <p:nvPr/>
        </p:nvSpPr>
        <p:spPr>
          <a:xfrm>
            <a:off x="5929906" y="561314"/>
            <a:ext cx="4831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2025</a:t>
            </a:r>
            <a:endParaRPr lang="en-GB" sz="90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593" name="Rectangle 592">
            <a:extLst>
              <a:ext uri="{FF2B5EF4-FFF2-40B4-BE49-F238E27FC236}">
                <a16:creationId xmlns:a16="http://schemas.microsoft.com/office/drawing/2014/main" id="{4C72F44B-E52B-C544-F35A-AF87FBD34975}"/>
              </a:ext>
            </a:extLst>
          </p:cNvPr>
          <p:cNvSpPr/>
          <p:nvPr/>
        </p:nvSpPr>
        <p:spPr>
          <a:xfrm>
            <a:off x="6402426" y="644709"/>
            <a:ext cx="92631" cy="94820"/>
          </a:xfrm>
          <a:prstGeom prst="rect">
            <a:avLst/>
          </a:prstGeom>
          <a:solidFill>
            <a:srgbClr val="0C4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4" name="TextBox 593">
            <a:extLst>
              <a:ext uri="{FF2B5EF4-FFF2-40B4-BE49-F238E27FC236}">
                <a16:creationId xmlns:a16="http://schemas.microsoft.com/office/drawing/2014/main" id="{6D4BF7B9-5DA5-33F4-0D09-42C7DE090D36}"/>
              </a:ext>
            </a:extLst>
          </p:cNvPr>
          <p:cNvSpPr txBox="1"/>
          <p:nvPr/>
        </p:nvSpPr>
        <p:spPr>
          <a:xfrm>
            <a:off x="5905945" y="723874"/>
            <a:ext cx="5071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prstClr val="white">
                    <a:lumMod val="50000"/>
                  </a:prstClr>
                </a:solidFill>
                <a:latin typeface="Trebuchet MS" panose="020B0603020202020204" pitchFamily="34" charset="0"/>
                <a:cs typeface="Arial" charset="0"/>
              </a:rPr>
              <a:t>2023</a:t>
            </a:r>
            <a:endParaRPr lang="en-GB" sz="900" dirty="0">
              <a:solidFill>
                <a:prstClr val="white">
                  <a:lumMod val="50000"/>
                </a:prstClr>
              </a:solidFill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595" name="Rectangle 594">
            <a:extLst>
              <a:ext uri="{FF2B5EF4-FFF2-40B4-BE49-F238E27FC236}">
                <a16:creationId xmlns:a16="http://schemas.microsoft.com/office/drawing/2014/main" id="{6AE6309D-73DD-1367-ACAD-6087D956C868}"/>
              </a:ext>
            </a:extLst>
          </p:cNvPr>
          <p:cNvSpPr/>
          <p:nvPr/>
        </p:nvSpPr>
        <p:spPr>
          <a:xfrm>
            <a:off x="6402426" y="807269"/>
            <a:ext cx="92631" cy="94820"/>
          </a:xfrm>
          <a:prstGeom prst="rect">
            <a:avLst/>
          </a:prstGeom>
          <a:solidFill>
            <a:srgbClr val="72BFC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6" name="TextBox 595">
            <a:extLst>
              <a:ext uri="{FF2B5EF4-FFF2-40B4-BE49-F238E27FC236}">
                <a16:creationId xmlns:a16="http://schemas.microsoft.com/office/drawing/2014/main" id="{646D6F4D-492F-B95B-196C-490C423A016F}"/>
              </a:ext>
            </a:extLst>
          </p:cNvPr>
          <p:cNvSpPr txBox="1"/>
          <p:nvPr/>
        </p:nvSpPr>
        <p:spPr>
          <a:xfrm>
            <a:off x="3720204" y="2464697"/>
            <a:ext cx="2711076" cy="415498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rebuchet MS" panose="020B0603020202020204" pitchFamily="34" charset="0"/>
                <a:cs typeface="Arial" charset="0"/>
              </a:rPr>
              <a:t>40% would like to receive information and advice about budgeting for energy</a:t>
            </a: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597" name="Oval 596">
            <a:extLst>
              <a:ext uri="{FF2B5EF4-FFF2-40B4-BE49-F238E27FC236}">
                <a16:creationId xmlns:a16="http://schemas.microsoft.com/office/drawing/2014/main" id="{567AF1F5-FEAF-2657-0785-96204396F417}"/>
              </a:ext>
            </a:extLst>
          </p:cNvPr>
          <p:cNvSpPr/>
          <p:nvPr/>
        </p:nvSpPr>
        <p:spPr>
          <a:xfrm>
            <a:off x="3504021" y="2338558"/>
            <a:ext cx="306695" cy="293021"/>
          </a:xfrm>
          <a:prstGeom prst="ellipse">
            <a:avLst/>
          </a:prstGeom>
          <a:solidFill>
            <a:srgbClr val="72B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8" name="TextBox 597">
            <a:extLst>
              <a:ext uri="{FF2B5EF4-FFF2-40B4-BE49-F238E27FC236}">
                <a16:creationId xmlns:a16="http://schemas.microsoft.com/office/drawing/2014/main" id="{D22C46A7-A676-D0D1-5BBB-A789BF741B85}"/>
              </a:ext>
            </a:extLst>
          </p:cNvPr>
          <p:cNvSpPr txBox="1"/>
          <p:nvPr/>
        </p:nvSpPr>
        <p:spPr>
          <a:xfrm>
            <a:off x="3224224" y="2301953"/>
            <a:ext cx="846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bg1"/>
                </a:solidFill>
                <a:latin typeface="Trebuchet MS" panose="020B0603020202020204" pitchFamily="34" charset="0"/>
              </a:rPr>
              <a:t>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865EC3-B5AD-2241-4515-672BA734A306}"/>
              </a:ext>
            </a:extLst>
          </p:cNvPr>
          <p:cNvSpPr txBox="1"/>
          <p:nvPr/>
        </p:nvSpPr>
        <p:spPr>
          <a:xfrm>
            <a:off x="472490" y="6714390"/>
            <a:ext cx="2263046" cy="577081"/>
          </a:xfrm>
          <a:prstGeom prst="rect">
            <a:avLst/>
          </a:prstGeom>
          <a:solidFill>
            <a:sysClr val="window" lastClr="FFFFFF">
              <a:lumMod val="85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Trebuchet MS" panose="020B0603020202020204" pitchFamily="34" charset="0"/>
                <a:cs typeface="Arial" charset="0"/>
              </a:rPr>
              <a:t>25% of both electricity and gas customers said they trusted their supplier in the 2023 Tracker</a:t>
            </a:r>
            <a:endParaRPr kumimoji="0" lang="en-GB" sz="800" b="1" i="0" u="none" strike="noStrike" kern="0" cap="none" spc="0" normalizeH="0" baseline="0" noProof="0" dirty="0">
              <a:ln>
                <a:noFill/>
              </a:ln>
              <a:solidFill>
                <a:srgbClr val="5F5F5F"/>
              </a:solidFill>
              <a:effectLst/>
              <a:uLnTx/>
              <a:uFillTx/>
              <a:latin typeface="Trebuchet MS" panose="020B0603020202020204" pitchFamily="34" charset="0"/>
              <a:cs typeface="Arial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84B4858-A025-8F28-7267-E03546203A9F}"/>
              </a:ext>
            </a:extLst>
          </p:cNvPr>
          <p:cNvSpPr/>
          <p:nvPr/>
        </p:nvSpPr>
        <p:spPr>
          <a:xfrm>
            <a:off x="265622" y="6588251"/>
            <a:ext cx="306695" cy="293021"/>
          </a:xfrm>
          <a:prstGeom prst="ellipse">
            <a:avLst/>
          </a:prstGeom>
          <a:solidFill>
            <a:srgbClr val="72BF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58014C-E52E-3FC7-B4FE-739200A04F7F}"/>
              </a:ext>
            </a:extLst>
          </p:cNvPr>
          <p:cNvSpPr txBox="1"/>
          <p:nvPr/>
        </p:nvSpPr>
        <p:spPr>
          <a:xfrm>
            <a:off x="-6555" y="6552393"/>
            <a:ext cx="846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bg1"/>
                </a:solidFill>
                <a:latin typeface="Trebuchet MS" panose="020B0603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7056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3590</TotalTime>
  <Words>625</Words>
  <Application>Microsoft Office PowerPoint</Application>
  <PresentationFormat>A4 Paper (210x297 mm)</PresentationFormat>
  <Paragraphs>197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Millar</dc:creator>
  <cp:lastModifiedBy>Skillen-Baine, Lauren</cp:lastModifiedBy>
  <cp:revision>1385</cp:revision>
  <cp:lastPrinted>2023-03-30T12:46:52Z</cp:lastPrinted>
  <dcterms:created xsi:type="dcterms:W3CDTF">2017-07-28T10:12:19Z</dcterms:created>
  <dcterms:modified xsi:type="dcterms:W3CDTF">2025-07-09T08:17:38Z</dcterms:modified>
</cp:coreProperties>
</file>