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ommentAuthors.xml" ContentType="application/vnd.openxmlformats-officedocument.presentationml.commentAuthor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9" r:id="rId1"/>
  </p:sldMasterIdLst>
  <p:notesMasterIdLst>
    <p:notesMasterId r:id="rId23"/>
  </p:notesMasterIdLst>
  <p:handoutMasterIdLst>
    <p:handoutMasterId r:id="rId24"/>
  </p:handoutMasterIdLst>
  <p:sldIdLst>
    <p:sldId id="256" r:id="rId2"/>
    <p:sldId id="257" r:id="rId3"/>
    <p:sldId id="259" r:id="rId4"/>
    <p:sldId id="260" r:id="rId5"/>
    <p:sldId id="269" r:id="rId6"/>
    <p:sldId id="265" r:id="rId7"/>
    <p:sldId id="266" r:id="rId8"/>
    <p:sldId id="267" r:id="rId9"/>
    <p:sldId id="262" r:id="rId10"/>
    <p:sldId id="278" r:id="rId11"/>
    <p:sldId id="277" r:id="rId12"/>
    <p:sldId id="279" r:id="rId13"/>
    <p:sldId id="280" r:id="rId14"/>
    <p:sldId id="281" r:id="rId15"/>
    <p:sldId id="283" r:id="rId16"/>
    <p:sldId id="274" r:id="rId17"/>
    <p:sldId id="275" r:id="rId18"/>
    <p:sldId id="284" r:id="rId19"/>
    <p:sldId id="286" r:id="rId20"/>
    <p:sldId id="285" r:id="rId21"/>
    <p:sldId id="282" r:id="rId22"/>
  </p:sldIdLst>
  <p:sldSz cx="9906000" cy="6858000" type="A4"/>
  <p:notesSz cx="6797675" cy="9926638"/>
  <p:defaultTextStyle>
    <a:defPPr>
      <a:defRPr lang="en-US"/>
    </a:defPPr>
    <a:lvl1pPr algn="l" rtl="0" fontAlgn="base">
      <a:spcBef>
        <a:spcPct val="0"/>
      </a:spcBef>
      <a:spcAft>
        <a:spcPct val="0"/>
      </a:spcAft>
      <a:defRPr sz="1200" b="1" kern="1200">
        <a:solidFill>
          <a:schemeClr val="tx1"/>
        </a:solidFill>
        <a:latin typeface="Verdana" pitchFamily="34" charset="0"/>
        <a:ea typeface="MS PGothic" pitchFamily="34" charset="-128"/>
        <a:cs typeface="+mn-cs"/>
      </a:defRPr>
    </a:lvl1pPr>
    <a:lvl2pPr marL="457200" algn="l" rtl="0" fontAlgn="base">
      <a:spcBef>
        <a:spcPct val="0"/>
      </a:spcBef>
      <a:spcAft>
        <a:spcPct val="0"/>
      </a:spcAft>
      <a:defRPr sz="1200" b="1" kern="1200">
        <a:solidFill>
          <a:schemeClr val="tx1"/>
        </a:solidFill>
        <a:latin typeface="Verdana" pitchFamily="34" charset="0"/>
        <a:ea typeface="MS PGothic" pitchFamily="34" charset="-128"/>
        <a:cs typeface="+mn-cs"/>
      </a:defRPr>
    </a:lvl2pPr>
    <a:lvl3pPr marL="914400" algn="l" rtl="0" fontAlgn="base">
      <a:spcBef>
        <a:spcPct val="0"/>
      </a:spcBef>
      <a:spcAft>
        <a:spcPct val="0"/>
      </a:spcAft>
      <a:defRPr sz="1200" b="1" kern="1200">
        <a:solidFill>
          <a:schemeClr val="tx1"/>
        </a:solidFill>
        <a:latin typeface="Verdana" pitchFamily="34" charset="0"/>
        <a:ea typeface="MS PGothic" pitchFamily="34" charset="-128"/>
        <a:cs typeface="+mn-cs"/>
      </a:defRPr>
    </a:lvl3pPr>
    <a:lvl4pPr marL="1371600" algn="l" rtl="0" fontAlgn="base">
      <a:spcBef>
        <a:spcPct val="0"/>
      </a:spcBef>
      <a:spcAft>
        <a:spcPct val="0"/>
      </a:spcAft>
      <a:defRPr sz="1200" b="1" kern="1200">
        <a:solidFill>
          <a:schemeClr val="tx1"/>
        </a:solidFill>
        <a:latin typeface="Verdana" pitchFamily="34" charset="0"/>
        <a:ea typeface="MS PGothic" pitchFamily="34" charset="-128"/>
        <a:cs typeface="+mn-cs"/>
      </a:defRPr>
    </a:lvl4pPr>
    <a:lvl5pPr marL="1828800" algn="l" rtl="0" fontAlgn="base">
      <a:spcBef>
        <a:spcPct val="0"/>
      </a:spcBef>
      <a:spcAft>
        <a:spcPct val="0"/>
      </a:spcAft>
      <a:defRPr sz="1200" b="1" kern="1200">
        <a:solidFill>
          <a:schemeClr val="tx1"/>
        </a:solidFill>
        <a:latin typeface="Verdana" pitchFamily="34" charset="0"/>
        <a:ea typeface="MS PGothic" pitchFamily="34" charset="-128"/>
        <a:cs typeface="+mn-cs"/>
      </a:defRPr>
    </a:lvl5pPr>
    <a:lvl6pPr marL="2286000" algn="l" defTabSz="914400" rtl="0" eaLnBrk="1" latinLnBrk="0" hangingPunct="1">
      <a:defRPr sz="1200" b="1" kern="1200">
        <a:solidFill>
          <a:schemeClr val="tx1"/>
        </a:solidFill>
        <a:latin typeface="Verdana" pitchFamily="34" charset="0"/>
        <a:ea typeface="MS PGothic" pitchFamily="34" charset="-128"/>
        <a:cs typeface="+mn-cs"/>
      </a:defRPr>
    </a:lvl6pPr>
    <a:lvl7pPr marL="2743200" algn="l" defTabSz="914400" rtl="0" eaLnBrk="1" latinLnBrk="0" hangingPunct="1">
      <a:defRPr sz="1200" b="1" kern="1200">
        <a:solidFill>
          <a:schemeClr val="tx1"/>
        </a:solidFill>
        <a:latin typeface="Verdana" pitchFamily="34" charset="0"/>
        <a:ea typeface="MS PGothic" pitchFamily="34" charset="-128"/>
        <a:cs typeface="+mn-cs"/>
      </a:defRPr>
    </a:lvl7pPr>
    <a:lvl8pPr marL="3200400" algn="l" defTabSz="914400" rtl="0" eaLnBrk="1" latinLnBrk="0" hangingPunct="1">
      <a:defRPr sz="1200" b="1" kern="1200">
        <a:solidFill>
          <a:schemeClr val="tx1"/>
        </a:solidFill>
        <a:latin typeface="Verdana" pitchFamily="34" charset="0"/>
        <a:ea typeface="MS PGothic" pitchFamily="34" charset="-128"/>
        <a:cs typeface="+mn-cs"/>
      </a:defRPr>
    </a:lvl8pPr>
    <a:lvl9pPr marL="3657600" algn="l" defTabSz="914400" rtl="0" eaLnBrk="1" latinLnBrk="0" hangingPunct="1">
      <a:defRPr sz="1200" b="1" kern="1200">
        <a:solidFill>
          <a:schemeClr val="tx1"/>
        </a:solidFill>
        <a:latin typeface="Verdana" pitchFamily="34" charset="0"/>
        <a:ea typeface="MS PGothic" pitchFamily="34" charset="-128"/>
        <a:cs typeface="+mn-cs"/>
      </a:defRPr>
    </a:lvl9pPr>
  </p:defaultTextStyle>
  <p:extLst>
    <p:ext uri="{EFAFB233-063F-42B5-8137-9DF3F51BA10A}">
      <p15:sldGuideLst xmlns:p15="http://schemas.microsoft.com/office/powerpoint/2012/main" xmlns="">
        <p15:guide id="1" orient="horz" pos="527">
          <p15:clr>
            <a:srgbClr val="A4A3A4"/>
          </p15:clr>
        </p15:guide>
        <p15:guide id="2" orient="horz" pos="1071">
          <p15:clr>
            <a:srgbClr val="A4A3A4"/>
          </p15:clr>
        </p15:guide>
        <p15:guide id="3" orient="horz" pos="2659">
          <p15:clr>
            <a:srgbClr val="A4A3A4"/>
          </p15:clr>
        </p15:guide>
        <p15:guide id="4" pos="1578">
          <p15:clr>
            <a:srgbClr val="A4A3A4"/>
          </p15:clr>
        </p15:guide>
        <p15:guide id="5" pos="671">
          <p15:clr>
            <a:srgbClr val="A4A3A4"/>
          </p15:clr>
        </p15:guide>
        <p15:guide id="6"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Tanya Hedley" initials="TH" lastIdx="2" clrIdx="0"/>
  <p:cmAuthor id="1" name="Debra Hawkin" initials="DH" lastIdx="3" clrIdx="1">
    <p:extLst>
      <p:ext uri="{19B8F6BF-5375-455C-9EA6-DF929625EA0E}">
        <p15:presenceInfo xmlns:p15="http://schemas.microsoft.com/office/powerpoint/2012/main" xmlns="" userId="37a42c2e3a28e372"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0000"/>
    <a:srgbClr val="9FC5C4"/>
    <a:srgbClr val="FFFF99"/>
    <a:srgbClr val="DDDDDD"/>
    <a:srgbClr val="000099"/>
    <a:srgbClr val="000000"/>
    <a:srgbClr val="FFCC66"/>
    <a:srgbClr val="CCFF99"/>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876" y="-84"/>
      </p:cViewPr>
      <p:guideLst>
        <p:guide orient="horz" pos="527"/>
        <p:guide orient="horz" pos="1071"/>
        <p:guide orient="horz" pos="2659"/>
        <p:guide pos="1578"/>
        <p:guide pos="671"/>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50" d="100"/>
        <a:sy n="15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eaLnBrk="0" hangingPunct="0">
              <a:defRPr sz="1200">
                <a:latin typeface="Verdana" panose="020B0604030504040204" pitchFamily="34" charset="0"/>
                <a:ea typeface="ＭＳ Ｐゴシック" panose="020B0600070205080204" pitchFamily="34" charset="-128"/>
                <a:cs typeface="+mn-cs"/>
              </a:defRPr>
            </a:lvl1pPr>
          </a:lstStyle>
          <a:p>
            <a:pPr>
              <a:defRPr/>
            </a:pPr>
            <a:endParaRPr lang="en-US"/>
          </a:p>
        </p:txBody>
      </p:sp>
      <p:sp>
        <p:nvSpPr>
          <p:cNvPr id="3" name="Date Placeholder 2"/>
          <p:cNvSpPr>
            <a:spLocks noGrp="1"/>
          </p:cNvSpPr>
          <p:nvPr>
            <p:ph type="dt" sz="quarter" idx="1"/>
          </p:nvPr>
        </p:nvSpPr>
        <p:spPr>
          <a:xfrm>
            <a:off x="3849688" y="0"/>
            <a:ext cx="2946400" cy="496888"/>
          </a:xfrm>
          <a:prstGeom prst="rect">
            <a:avLst/>
          </a:prstGeom>
        </p:spPr>
        <p:txBody>
          <a:bodyPr vert="horz" wrap="square" lIns="91440" tIns="45720" rIns="91440" bIns="45720" numCol="1" anchor="t" anchorCtr="0" compatLnSpc="1">
            <a:prstTxWarp prst="textNoShape">
              <a:avLst/>
            </a:prstTxWarp>
          </a:bodyPr>
          <a:lstStyle>
            <a:lvl1pPr algn="r" eaLnBrk="0" hangingPunct="0">
              <a:defRPr smtClean="0"/>
            </a:lvl1pPr>
          </a:lstStyle>
          <a:p>
            <a:pPr>
              <a:defRPr/>
            </a:pPr>
            <a:fld id="{E12120D8-CEAF-4D56-BCF4-776381D54F1E}" type="datetimeFigureOut">
              <a:rPr lang="en-US"/>
              <a:pPr>
                <a:defRPr/>
              </a:pPr>
              <a:t>2/24/2016</a:t>
            </a:fld>
            <a:endParaRPr lang="en-US"/>
          </a:p>
        </p:txBody>
      </p:sp>
      <p:sp>
        <p:nvSpPr>
          <p:cNvPr id="4" name="Footer Placeholder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eaLnBrk="0" hangingPunct="0">
              <a:defRPr sz="1200">
                <a:latin typeface="Verdana" panose="020B0604030504040204" pitchFamily="34" charset="0"/>
                <a:ea typeface="ＭＳ Ｐゴシック" panose="020B0600070205080204" pitchFamily="34" charset="-128"/>
                <a:cs typeface="+mn-cs"/>
              </a:defRPr>
            </a:lvl1pPr>
          </a:lstStyle>
          <a:p>
            <a:pPr>
              <a:defRPr/>
            </a:pPr>
            <a:endParaRPr lang="en-US"/>
          </a:p>
        </p:txBody>
      </p:sp>
      <p:sp>
        <p:nvSpPr>
          <p:cNvPr id="5" name="Slide Number Placeholder 4"/>
          <p:cNvSpPr>
            <a:spLocks noGrp="1"/>
          </p:cNvSpPr>
          <p:nvPr>
            <p:ph type="sldNum" sz="quarter" idx="3"/>
          </p:nvPr>
        </p:nvSpPr>
        <p:spPr>
          <a:xfrm>
            <a:off x="3849688" y="9428163"/>
            <a:ext cx="2946400" cy="496887"/>
          </a:xfrm>
          <a:prstGeom prst="rect">
            <a:avLst/>
          </a:prstGeom>
        </p:spPr>
        <p:txBody>
          <a:bodyPr vert="horz" wrap="square" lIns="91440" tIns="45720" rIns="91440" bIns="45720" numCol="1" anchor="b" anchorCtr="0" compatLnSpc="1">
            <a:prstTxWarp prst="textNoShape">
              <a:avLst/>
            </a:prstTxWarp>
          </a:bodyPr>
          <a:lstStyle>
            <a:lvl1pPr algn="r" eaLnBrk="0" hangingPunct="0">
              <a:defRPr smtClean="0"/>
            </a:lvl1pPr>
          </a:lstStyle>
          <a:p>
            <a:pPr>
              <a:defRPr/>
            </a:pPr>
            <a:fld id="{02E06045-6B0E-462E-A43D-B98ED5229CF0}" type="slidenum">
              <a:rPr lang="en-US"/>
              <a:pPr>
                <a:defRPr/>
              </a:pPr>
              <a:t>‹#›</a:t>
            </a:fld>
            <a:endParaRPr lang="en-US"/>
          </a:p>
        </p:txBody>
      </p:sp>
    </p:spTree>
    <p:extLst>
      <p:ext uri="{BB962C8B-B14F-4D97-AF65-F5344CB8AC3E}">
        <p14:creationId xmlns:p14="http://schemas.microsoft.com/office/powerpoint/2010/main" xmlns="" val="31318317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buFontTx/>
              <a:buNone/>
              <a:defRPr b="0">
                <a:latin typeface="Arial" charset="0"/>
                <a:ea typeface="+mn-ea"/>
                <a:cs typeface="+mn-cs"/>
              </a:defRPr>
            </a:lvl1pPr>
          </a:lstStyle>
          <a:p>
            <a:pPr>
              <a:defRPr/>
            </a:pPr>
            <a:endParaRPr lang="en-US"/>
          </a:p>
        </p:txBody>
      </p:sp>
      <p:sp>
        <p:nvSpPr>
          <p:cNvPr id="7171"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buFontTx/>
              <a:buNone/>
              <a:defRPr b="0">
                <a:latin typeface="Arial" charset="0"/>
                <a:ea typeface="+mn-ea"/>
                <a:cs typeface="+mn-cs"/>
              </a:defRPr>
            </a:lvl1pPr>
          </a:lstStyle>
          <a:p>
            <a:pPr>
              <a:defRPr/>
            </a:pPr>
            <a:endParaRPr lang="en-US"/>
          </a:p>
        </p:txBody>
      </p:sp>
      <p:sp>
        <p:nvSpPr>
          <p:cNvPr id="34820" name="Rectangle 4"/>
          <p:cNvSpPr>
            <a:spLocks noGrp="1" noRot="1" noChangeAspect="1" noChangeArrowheads="1" noTextEdit="1"/>
          </p:cNvSpPr>
          <p:nvPr>
            <p:ph type="sldImg" idx="2"/>
          </p:nvPr>
        </p:nvSpPr>
        <p:spPr bwMode="auto">
          <a:xfrm>
            <a:off x="711200" y="744538"/>
            <a:ext cx="5375275" cy="3722687"/>
          </a:xfrm>
          <a:prstGeom prst="rect">
            <a:avLst/>
          </a:prstGeom>
          <a:noFill/>
          <a:ln w="9525">
            <a:solidFill>
              <a:srgbClr val="000000"/>
            </a:solidFill>
            <a:miter lim="800000"/>
            <a:headEnd/>
            <a:tailEnd/>
          </a:ln>
        </p:spPr>
      </p:sp>
      <p:sp>
        <p:nvSpPr>
          <p:cNvPr id="7173" name="Rectangle 5"/>
          <p:cNvSpPr>
            <a:spLocks noGrp="1" noChangeArrowheads="1"/>
          </p:cNvSpPr>
          <p:nvPr>
            <p:ph type="body" sz="quarter" idx="3"/>
          </p:nvPr>
        </p:nvSpPr>
        <p:spPr bwMode="auto">
          <a:xfrm>
            <a:off x="679450" y="4714875"/>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174" name="Rectangle 6"/>
          <p:cNvSpPr>
            <a:spLocks noGrp="1" noChangeArrowheads="1"/>
          </p:cNvSpPr>
          <p:nvPr>
            <p:ph type="ftr" sz="quarter" idx="4"/>
          </p:nvPr>
        </p:nvSpPr>
        <p:spPr bwMode="auto">
          <a:xfrm>
            <a:off x="0"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buFontTx/>
              <a:buNone/>
              <a:defRPr b="0">
                <a:latin typeface="Arial" charset="0"/>
                <a:ea typeface="+mn-ea"/>
                <a:cs typeface="+mn-cs"/>
              </a:defRPr>
            </a:lvl1pPr>
          </a:lstStyle>
          <a:p>
            <a:pPr>
              <a:defRPr/>
            </a:pPr>
            <a:endParaRPr lang="en-US"/>
          </a:p>
        </p:txBody>
      </p:sp>
      <p:sp>
        <p:nvSpPr>
          <p:cNvPr id="7175" name="Rectangle 7"/>
          <p:cNvSpPr>
            <a:spLocks noGrp="1" noChangeArrowheads="1"/>
          </p:cNvSpPr>
          <p:nvPr>
            <p:ph type="sldNum" sz="quarter" idx="5"/>
          </p:nvPr>
        </p:nvSpPr>
        <p:spPr bwMode="auto">
          <a:xfrm>
            <a:off x="3849688"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b="0" smtClean="0">
                <a:latin typeface="Arial" pitchFamily="34" charset="0"/>
              </a:defRPr>
            </a:lvl1pPr>
          </a:lstStyle>
          <a:p>
            <a:pPr>
              <a:defRPr/>
            </a:pPr>
            <a:fld id="{9C77BF80-E225-4A65-B434-BE73C42EB54E}" type="slidenum">
              <a:rPr lang="en-US"/>
              <a:pPr>
                <a:defRPr/>
              </a:pPr>
              <a:t>‹#›</a:t>
            </a:fld>
            <a:endParaRPr lang="en-US"/>
          </a:p>
        </p:txBody>
      </p:sp>
    </p:spTree>
    <p:extLst>
      <p:ext uri="{BB962C8B-B14F-4D97-AF65-F5344CB8AC3E}">
        <p14:creationId xmlns:p14="http://schemas.microsoft.com/office/powerpoint/2010/main" xmlns="" val="29097296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S PGothic" pitchFamily="34" charset="-128"/>
        <a:cs typeface="ＭＳ Ｐゴシック" charset="0"/>
      </a:defRPr>
    </a:lvl1pPr>
    <a:lvl2pPr marL="457200" algn="l" rtl="0" eaLnBrk="0" fontAlgn="base" hangingPunct="0">
      <a:spcBef>
        <a:spcPct val="30000"/>
      </a:spcBef>
      <a:spcAft>
        <a:spcPct val="0"/>
      </a:spcAft>
      <a:defRPr sz="1200" kern="1200">
        <a:solidFill>
          <a:schemeClr val="tx1"/>
        </a:solidFill>
        <a:latin typeface="Arial" charset="0"/>
        <a:ea typeface="MS PGothic" pitchFamily="34"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MS PGothic" pitchFamily="34"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MS PGothic" pitchFamily="34"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MS PGothic"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ln/>
        </p:spPr>
      </p:sp>
      <p:sp>
        <p:nvSpPr>
          <p:cNvPr id="35843" name="Notes Placeholder 2"/>
          <p:cNvSpPr>
            <a:spLocks noGrp="1"/>
          </p:cNvSpPr>
          <p:nvPr>
            <p:ph type="body" idx="1"/>
          </p:nvPr>
        </p:nvSpPr>
        <p:spPr>
          <a:noFill/>
          <a:ln/>
        </p:spPr>
        <p:txBody>
          <a:bodyPr/>
          <a:lstStyle/>
          <a:p>
            <a:endParaRPr lang="en-GB" smtClean="0">
              <a:latin typeface="Arial" pitchFamily="34" charset="0"/>
            </a:endParaRPr>
          </a:p>
        </p:txBody>
      </p:sp>
      <p:sp>
        <p:nvSpPr>
          <p:cNvPr id="35844" name="Slide Number Placeholder 3"/>
          <p:cNvSpPr>
            <a:spLocks noGrp="1"/>
          </p:cNvSpPr>
          <p:nvPr>
            <p:ph type="sldNum" sz="quarter" idx="5"/>
          </p:nvPr>
        </p:nvSpPr>
        <p:spPr>
          <a:noFill/>
        </p:spPr>
        <p:txBody>
          <a:bodyPr/>
          <a:lstStyle/>
          <a:p>
            <a:fld id="{568B3BD2-4580-4ADF-9B38-7B348036C583}" type="slidenum">
              <a:rPr lang="en-US"/>
              <a:pPr/>
              <a:t>1</a:t>
            </a:fld>
            <a:endParaRPr lang="en-US"/>
          </a:p>
        </p:txBody>
      </p:sp>
    </p:spTree>
    <p:extLst>
      <p:ext uri="{BB962C8B-B14F-4D97-AF65-F5344CB8AC3E}">
        <p14:creationId xmlns:p14="http://schemas.microsoft.com/office/powerpoint/2010/main" xmlns="" val="476139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ln/>
        </p:spPr>
      </p:sp>
      <p:sp>
        <p:nvSpPr>
          <p:cNvPr id="45059" name="Notes Placeholder 2"/>
          <p:cNvSpPr>
            <a:spLocks noGrp="1"/>
          </p:cNvSpPr>
          <p:nvPr>
            <p:ph type="body" idx="1"/>
          </p:nvPr>
        </p:nvSpPr>
        <p:spPr>
          <a:noFill/>
          <a:ln/>
        </p:spPr>
        <p:txBody>
          <a:bodyPr/>
          <a:lstStyle/>
          <a:p>
            <a:endParaRPr lang="en-US" smtClean="0">
              <a:latin typeface="Arial" pitchFamily="34" charset="0"/>
            </a:endParaRPr>
          </a:p>
        </p:txBody>
      </p:sp>
      <p:sp>
        <p:nvSpPr>
          <p:cNvPr id="45060" name="Slide Number Placeholder 3"/>
          <p:cNvSpPr>
            <a:spLocks noGrp="1"/>
          </p:cNvSpPr>
          <p:nvPr>
            <p:ph type="sldNum" sz="quarter" idx="5"/>
          </p:nvPr>
        </p:nvSpPr>
        <p:spPr>
          <a:noFill/>
        </p:spPr>
        <p:txBody>
          <a:bodyPr/>
          <a:lstStyle/>
          <a:p>
            <a:fld id="{B9A4F892-9F6D-4A53-BAFE-20419FDCFBF5}" type="slidenum">
              <a:rPr lang="en-US"/>
              <a:pPr/>
              <a:t>12</a:t>
            </a:fld>
            <a:endParaRPr lang="en-US"/>
          </a:p>
        </p:txBody>
      </p:sp>
    </p:spTree>
    <p:extLst>
      <p:ext uri="{BB962C8B-B14F-4D97-AF65-F5344CB8AC3E}">
        <p14:creationId xmlns:p14="http://schemas.microsoft.com/office/powerpoint/2010/main" xmlns="" val="18653706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46083" name="Notes Placeholder 2"/>
          <p:cNvSpPr>
            <a:spLocks noGrp="1"/>
          </p:cNvSpPr>
          <p:nvPr>
            <p:ph type="body" idx="1"/>
          </p:nvPr>
        </p:nvSpPr>
        <p:spPr>
          <a:noFill/>
          <a:ln/>
        </p:spPr>
        <p:txBody>
          <a:bodyPr/>
          <a:lstStyle/>
          <a:p>
            <a:r>
              <a:rPr lang="en-US" smtClean="0">
                <a:latin typeface="Arial" pitchFamily="34" charset="0"/>
              </a:rPr>
              <a:t>If lots and lots of constrained on generation and high short term prices then (other) gas consumers in Northern Ireland could be winners!</a:t>
            </a:r>
            <a:r>
              <a:rPr lang="en-GB" smtClean="0">
                <a:latin typeface="Arial" pitchFamily="34" charset="0"/>
              </a:rPr>
              <a:t> </a:t>
            </a:r>
            <a:r>
              <a:rPr lang="is-IS" smtClean="0">
                <a:latin typeface="Arial" pitchFamily="34" charset="0"/>
              </a:rPr>
              <a:t>…</a:t>
            </a:r>
            <a:r>
              <a:rPr lang="en-GB" smtClean="0">
                <a:latin typeface="Arial" pitchFamily="34" charset="0"/>
              </a:rPr>
              <a:t> unless they are also electricity consumers </a:t>
            </a:r>
            <a:r>
              <a:rPr lang="is-IS" smtClean="0">
                <a:latin typeface="Arial" pitchFamily="34" charset="0"/>
              </a:rPr>
              <a:t>…</a:t>
            </a:r>
            <a:endParaRPr lang="en-US" smtClean="0">
              <a:latin typeface="Arial" pitchFamily="34" charset="0"/>
            </a:endParaRPr>
          </a:p>
        </p:txBody>
      </p:sp>
      <p:sp>
        <p:nvSpPr>
          <p:cNvPr id="46084" name="Slide Number Placeholder 3"/>
          <p:cNvSpPr>
            <a:spLocks noGrp="1"/>
          </p:cNvSpPr>
          <p:nvPr>
            <p:ph type="sldNum" sz="quarter" idx="5"/>
          </p:nvPr>
        </p:nvSpPr>
        <p:spPr>
          <a:noFill/>
        </p:spPr>
        <p:txBody>
          <a:bodyPr/>
          <a:lstStyle/>
          <a:p>
            <a:fld id="{58EE17AD-F5C1-4E86-BC67-A00E91FBDA8A}" type="slidenum">
              <a:rPr lang="en-US"/>
              <a:pPr/>
              <a:t>13</a:t>
            </a:fld>
            <a:endParaRPr lang="en-US"/>
          </a:p>
        </p:txBody>
      </p:sp>
    </p:spTree>
    <p:extLst>
      <p:ext uri="{BB962C8B-B14F-4D97-AF65-F5344CB8AC3E}">
        <p14:creationId xmlns:p14="http://schemas.microsoft.com/office/powerpoint/2010/main" xmlns="" val="16057599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a:ln/>
        </p:spPr>
      </p:sp>
      <p:sp>
        <p:nvSpPr>
          <p:cNvPr id="47107" name="Notes Placeholder 2"/>
          <p:cNvSpPr>
            <a:spLocks noGrp="1"/>
          </p:cNvSpPr>
          <p:nvPr>
            <p:ph type="body" idx="1"/>
          </p:nvPr>
        </p:nvSpPr>
        <p:spPr>
          <a:noFill/>
          <a:ln/>
        </p:spPr>
        <p:txBody>
          <a:bodyPr/>
          <a:lstStyle/>
          <a:p>
            <a:r>
              <a:rPr lang="en-GB" smtClean="0">
                <a:latin typeface="Arial" pitchFamily="34" charset="0"/>
              </a:rPr>
              <a:t>See earlier comment. Some of the points we make in critique might apply elsewhere though.</a:t>
            </a:r>
          </a:p>
        </p:txBody>
      </p:sp>
      <p:sp>
        <p:nvSpPr>
          <p:cNvPr id="47108" name="Slide Number Placeholder 3"/>
          <p:cNvSpPr>
            <a:spLocks noGrp="1"/>
          </p:cNvSpPr>
          <p:nvPr>
            <p:ph type="sldNum" sz="quarter" idx="5"/>
          </p:nvPr>
        </p:nvSpPr>
        <p:spPr>
          <a:noFill/>
        </p:spPr>
        <p:txBody>
          <a:bodyPr/>
          <a:lstStyle/>
          <a:p>
            <a:fld id="{0CE3400D-B93F-4CA4-BF1D-5A69AE1718BE}" type="slidenum">
              <a:rPr lang="en-US"/>
              <a:pPr/>
              <a:t>14</a:t>
            </a:fld>
            <a:endParaRPr lang="en-US"/>
          </a:p>
        </p:txBody>
      </p:sp>
    </p:spTree>
    <p:extLst>
      <p:ext uri="{BB962C8B-B14F-4D97-AF65-F5344CB8AC3E}">
        <p14:creationId xmlns:p14="http://schemas.microsoft.com/office/powerpoint/2010/main" xmlns="" val="370114151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a:ln/>
        </p:spPr>
        <p:txBody>
          <a:bodyPr/>
          <a:lstStyle/>
          <a:p>
            <a:endParaRPr lang="en-US" smtClean="0">
              <a:latin typeface="Arial" pitchFamily="34" charset="0"/>
            </a:endParaRPr>
          </a:p>
          <a:p>
            <a:endParaRPr lang="en-US" smtClean="0">
              <a:latin typeface="Arial" pitchFamily="34" charset="0"/>
            </a:endParaRPr>
          </a:p>
        </p:txBody>
      </p:sp>
      <p:sp>
        <p:nvSpPr>
          <p:cNvPr id="48132" name="Slide Number Placeholder 3"/>
          <p:cNvSpPr>
            <a:spLocks noGrp="1"/>
          </p:cNvSpPr>
          <p:nvPr>
            <p:ph type="sldNum" sz="quarter" idx="5"/>
          </p:nvPr>
        </p:nvSpPr>
        <p:spPr>
          <a:noFill/>
        </p:spPr>
        <p:txBody>
          <a:bodyPr/>
          <a:lstStyle/>
          <a:p>
            <a:fld id="{FCCC796B-4100-4BBD-B375-18173949F91D}" type="slidenum">
              <a:rPr lang="en-US"/>
              <a:pPr/>
              <a:t>15</a:t>
            </a:fld>
            <a:endParaRPr lang="en-US"/>
          </a:p>
        </p:txBody>
      </p:sp>
    </p:spTree>
    <p:extLst>
      <p:ext uri="{BB962C8B-B14F-4D97-AF65-F5344CB8AC3E}">
        <p14:creationId xmlns:p14="http://schemas.microsoft.com/office/powerpoint/2010/main" xmlns="" val="42266385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ln/>
        </p:spPr>
      </p:sp>
      <p:sp>
        <p:nvSpPr>
          <p:cNvPr id="49155" name="Notes Placeholder 2"/>
          <p:cNvSpPr>
            <a:spLocks noGrp="1"/>
          </p:cNvSpPr>
          <p:nvPr>
            <p:ph type="body" idx="1"/>
          </p:nvPr>
        </p:nvSpPr>
        <p:spPr>
          <a:noFill/>
          <a:ln/>
        </p:spPr>
        <p:txBody>
          <a:bodyPr/>
          <a:lstStyle/>
          <a:p>
            <a:endParaRPr lang="en-GB" smtClean="0">
              <a:latin typeface="Arial" pitchFamily="34" charset="0"/>
            </a:endParaRPr>
          </a:p>
        </p:txBody>
      </p:sp>
      <p:sp>
        <p:nvSpPr>
          <p:cNvPr id="49156" name="Slide Number Placeholder 3"/>
          <p:cNvSpPr>
            <a:spLocks noGrp="1"/>
          </p:cNvSpPr>
          <p:nvPr>
            <p:ph type="sldNum" sz="quarter" idx="5"/>
          </p:nvPr>
        </p:nvSpPr>
        <p:spPr>
          <a:noFill/>
        </p:spPr>
        <p:txBody>
          <a:bodyPr/>
          <a:lstStyle/>
          <a:p>
            <a:fld id="{05E11691-B8CB-4D7F-AA9C-3C1EDF8CF0C8}" type="slidenum">
              <a:rPr lang="en-US"/>
              <a:pPr/>
              <a:t>16</a:t>
            </a:fld>
            <a:endParaRPr lang="en-US"/>
          </a:p>
        </p:txBody>
      </p:sp>
    </p:spTree>
    <p:extLst>
      <p:ext uri="{BB962C8B-B14F-4D97-AF65-F5344CB8AC3E}">
        <p14:creationId xmlns:p14="http://schemas.microsoft.com/office/powerpoint/2010/main" xmlns="" val="18872191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ln/>
        </p:spPr>
      </p:sp>
      <p:sp>
        <p:nvSpPr>
          <p:cNvPr id="50179" name="Notes Placeholder 2"/>
          <p:cNvSpPr>
            <a:spLocks noGrp="1"/>
          </p:cNvSpPr>
          <p:nvPr>
            <p:ph type="body" idx="1"/>
          </p:nvPr>
        </p:nvSpPr>
        <p:spPr>
          <a:noFill/>
          <a:ln/>
        </p:spPr>
        <p:txBody>
          <a:bodyPr/>
          <a:lstStyle/>
          <a:p>
            <a:r>
              <a:rPr lang="en-US" smtClean="0">
                <a:latin typeface="Arial" pitchFamily="34" charset="0"/>
              </a:rPr>
              <a:t>Change Title to </a:t>
            </a:r>
          </a:p>
        </p:txBody>
      </p:sp>
      <p:sp>
        <p:nvSpPr>
          <p:cNvPr id="50180" name="Slide Number Placeholder 3"/>
          <p:cNvSpPr>
            <a:spLocks noGrp="1"/>
          </p:cNvSpPr>
          <p:nvPr>
            <p:ph type="sldNum" sz="quarter" idx="5"/>
          </p:nvPr>
        </p:nvSpPr>
        <p:spPr>
          <a:noFill/>
        </p:spPr>
        <p:txBody>
          <a:bodyPr/>
          <a:lstStyle/>
          <a:p>
            <a:fld id="{A039B0D2-75DC-484B-9477-2126F491856E}" type="slidenum">
              <a:rPr lang="en-US"/>
              <a:pPr/>
              <a:t>17</a:t>
            </a:fld>
            <a:endParaRPr lang="en-US"/>
          </a:p>
        </p:txBody>
      </p:sp>
    </p:spTree>
    <p:extLst>
      <p:ext uri="{BB962C8B-B14F-4D97-AF65-F5344CB8AC3E}">
        <p14:creationId xmlns:p14="http://schemas.microsoft.com/office/powerpoint/2010/main" xmlns="" val="6024743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ln/>
        </p:spPr>
      </p:sp>
      <p:sp>
        <p:nvSpPr>
          <p:cNvPr id="36867" name="Notes Placeholder 2"/>
          <p:cNvSpPr>
            <a:spLocks noGrp="1"/>
          </p:cNvSpPr>
          <p:nvPr>
            <p:ph type="body" idx="1"/>
          </p:nvPr>
        </p:nvSpPr>
        <p:spPr>
          <a:noFill/>
          <a:ln/>
        </p:spPr>
        <p:txBody>
          <a:bodyPr/>
          <a:lstStyle/>
          <a:p>
            <a:endParaRPr lang="en-GB" smtClean="0">
              <a:latin typeface="Arial" pitchFamily="34" charset="0"/>
            </a:endParaRPr>
          </a:p>
        </p:txBody>
      </p:sp>
      <p:sp>
        <p:nvSpPr>
          <p:cNvPr id="36868" name="Slide Number Placeholder 3"/>
          <p:cNvSpPr>
            <a:spLocks noGrp="1"/>
          </p:cNvSpPr>
          <p:nvPr>
            <p:ph type="sldNum" sz="quarter" idx="5"/>
          </p:nvPr>
        </p:nvSpPr>
        <p:spPr>
          <a:noFill/>
        </p:spPr>
        <p:txBody>
          <a:bodyPr/>
          <a:lstStyle/>
          <a:p>
            <a:fld id="{A9317EE0-F71A-4912-B3B1-A2321653316F}" type="slidenum">
              <a:rPr lang="en-US"/>
              <a:pPr/>
              <a:t>2</a:t>
            </a:fld>
            <a:endParaRPr lang="en-US"/>
          </a:p>
        </p:txBody>
      </p:sp>
    </p:spTree>
    <p:extLst>
      <p:ext uri="{BB962C8B-B14F-4D97-AF65-F5344CB8AC3E}">
        <p14:creationId xmlns:p14="http://schemas.microsoft.com/office/powerpoint/2010/main" xmlns="" val="39228917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p:spPr>
        <p:txBody>
          <a:bodyPr/>
          <a:lstStyle/>
          <a:p>
            <a:endParaRPr lang="en-US" smtClean="0">
              <a:latin typeface="Arial" pitchFamily="34" charset="0"/>
            </a:endParaRPr>
          </a:p>
        </p:txBody>
      </p:sp>
      <p:sp>
        <p:nvSpPr>
          <p:cNvPr id="37892" name="Slide Number Placeholder 3"/>
          <p:cNvSpPr>
            <a:spLocks noGrp="1"/>
          </p:cNvSpPr>
          <p:nvPr>
            <p:ph type="sldNum" sz="quarter" idx="5"/>
          </p:nvPr>
        </p:nvSpPr>
        <p:spPr>
          <a:noFill/>
        </p:spPr>
        <p:txBody>
          <a:bodyPr/>
          <a:lstStyle/>
          <a:p>
            <a:fld id="{B7D3E867-64BD-4F53-A7E1-DAADEBF1F598}" type="slidenum">
              <a:rPr lang="en-US"/>
              <a:pPr/>
              <a:t>5</a:t>
            </a:fld>
            <a:endParaRPr lang="en-US"/>
          </a:p>
        </p:txBody>
      </p:sp>
    </p:spTree>
    <p:extLst>
      <p:ext uri="{BB962C8B-B14F-4D97-AF65-F5344CB8AC3E}">
        <p14:creationId xmlns:p14="http://schemas.microsoft.com/office/powerpoint/2010/main" xmlns="" val="21102656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ln/>
        </p:spPr>
      </p:sp>
      <p:sp>
        <p:nvSpPr>
          <p:cNvPr id="38915" name="Notes Placeholder 2"/>
          <p:cNvSpPr>
            <a:spLocks noGrp="1"/>
          </p:cNvSpPr>
          <p:nvPr>
            <p:ph type="body" idx="1"/>
          </p:nvPr>
        </p:nvSpPr>
        <p:spPr>
          <a:noFill/>
          <a:ln/>
        </p:spPr>
        <p:txBody>
          <a:bodyPr/>
          <a:lstStyle/>
          <a:p>
            <a:endParaRPr lang="en-GB" smtClean="0">
              <a:latin typeface="Arial" pitchFamily="34" charset="0"/>
            </a:endParaRPr>
          </a:p>
        </p:txBody>
      </p:sp>
      <p:sp>
        <p:nvSpPr>
          <p:cNvPr id="38916" name="Slide Number Placeholder 3"/>
          <p:cNvSpPr>
            <a:spLocks noGrp="1"/>
          </p:cNvSpPr>
          <p:nvPr>
            <p:ph type="sldNum" sz="quarter" idx="5"/>
          </p:nvPr>
        </p:nvSpPr>
        <p:spPr>
          <a:noFill/>
        </p:spPr>
        <p:txBody>
          <a:bodyPr/>
          <a:lstStyle/>
          <a:p>
            <a:fld id="{2E59DCE4-84EB-4377-9C17-23A60540EE7D}" type="slidenum">
              <a:rPr lang="en-US"/>
              <a:pPr/>
              <a:t>6</a:t>
            </a:fld>
            <a:endParaRPr lang="en-US"/>
          </a:p>
        </p:txBody>
      </p:sp>
    </p:spTree>
    <p:extLst>
      <p:ext uri="{BB962C8B-B14F-4D97-AF65-F5344CB8AC3E}">
        <p14:creationId xmlns:p14="http://schemas.microsoft.com/office/powerpoint/2010/main" xmlns="" val="2078803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ln/>
        </p:spPr>
      </p:sp>
      <p:sp>
        <p:nvSpPr>
          <p:cNvPr id="39939" name="Notes Placeholder 2"/>
          <p:cNvSpPr>
            <a:spLocks noGrp="1"/>
          </p:cNvSpPr>
          <p:nvPr>
            <p:ph type="body" idx="1"/>
          </p:nvPr>
        </p:nvSpPr>
        <p:spPr>
          <a:noFill/>
          <a:ln/>
        </p:spPr>
        <p:txBody>
          <a:bodyPr/>
          <a:lstStyle/>
          <a:p>
            <a:endParaRPr lang="en-US" smtClean="0">
              <a:latin typeface="Arial" pitchFamily="34" charset="0"/>
            </a:endParaRPr>
          </a:p>
        </p:txBody>
      </p:sp>
      <p:sp>
        <p:nvSpPr>
          <p:cNvPr id="39940" name="Slide Number Placeholder 3"/>
          <p:cNvSpPr>
            <a:spLocks noGrp="1"/>
          </p:cNvSpPr>
          <p:nvPr>
            <p:ph type="sldNum" sz="quarter" idx="5"/>
          </p:nvPr>
        </p:nvSpPr>
        <p:spPr>
          <a:noFill/>
        </p:spPr>
        <p:txBody>
          <a:bodyPr/>
          <a:lstStyle/>
          <a:p>
            <a:fld id="{7C0A5C95-21B9-4C15-B606-4783830F1864}" type="slidenum">
              <a:rPr lang="en-US"/>
              <a:pPr/>
              <a:t>7</a:t>
            </a:fld>
            <a:endParaRPr lang="en-US"/>
          </a:p>
        </p:txBody>
      </p:sp>
    </p:spTree>
    <p:extLst>
      <p:ext uri="{BB962C8B-B14F-4D97-AF65-F5344CB8AC3E}">
        <p14:creationId xmlns:p14="http://schemas.microsoft.com/office/powerpoint/2010/main" xmlns="" val="21876990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40963" name="Notes Placeholder 2"/>
          <p:cNvSpPr>
            <a:spLocks noGrp="1"/>
          </p:cNvSpPr>
          <p:nvPr>
            <p:ph type="body" idx="1"/>
          </p:nvPr>
        </p:nvSpPr>
        <p:spPr>
          <a:noFill/>
          <a:ln/>
        </p:spPr>
        <p:txBody>
          <a:bodyPr/>
          <a:lstStyle/>
          <a:p>
            <a:endParaRPr lang="en-US" smtClean="0">
              <a:latin typeface="Arial" pitchFamily="34" charset="0"/>
            </a:endParaRPr>
          </a:p>
        </p:txBody>
      </p:sp>
      <p:sp>
        <p:nvSpPr>
          <p:cNvPr id="40964" name="Slide Number Placeholder 3"/>
          <p:cNvSpPr>
            <a:spLocks noGrp="1"/>
          </p:cNvSpPr>
          <p:nvPr>
            <p:ph type="sldNum" sz="quarter" idx="5"/>
          </p:nvPr>
        </p:nvSpPr>
        <p:spPr>
          <a:noFill/>
        </p:spPr>
        <p:txBody>
          <a:bodyPr/>
          <a:lstStyle/>
          <a:p>
            <a:fld id="{CE07A1A4-66FA-47FE-A0AC-932807288CC1}" type="slidenum">
              <a:rPr lang="en-US"/>
              <a:pPr/>
              <a:t>8</a:t>
            </a:fld>
            <a:endParaRPr lang="en-US"/>
          </a:p>
        </p:txBody>
      </p:sp>
    </p:spTree>
    <p:extLst>
      <p:ext uri="{BB962C8B-B14F-4D97-AF65-F5344CB8AC3E}">
        <p14:creationId xmlns:p14="http://schemas.microsoft.com/office/powerpoint/2010/main" xmlns="" val="29387069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a:ln/>
        </p:spPr>
      </p:sp>
      <p:sp>
        <p:nvSpPr>
          <p:cNvPr id="41987" name="Notes Placeholder 2"/>
          <p:cNvSpPr>
            <a:spLocks noGrp="1"/>
          </p:cNvSpPr>
          <p:nvPr>
            <p:ph type="body" idx="1"/>
          </p:nvPr>
        </p:nvSpPr>
        <p:spPr>
          <a:noFill/>
          <a:ln/>
        </p:spPr>
        <p:txBody>
          <a:bodyPr/>
          <a:lstStyle/>
          <a:p>
            <a:r>
              <a:rPr lang="en-US" smtClean="0">
                <a:latin typeface="Arial" pitchFamily="34" charset="0"/>
              </a:rPr>
              <a:t>Wider themes perhaps warranting mention:</a:t>
            </a:r>
          </a:p>
          <a:p>
            <a:endParaRPr lang="en-US" smtClean="0">
              <a:latin typeface="Arial" pitchFamily="34" charset="0"/>
            </a:endParaRPr>
          </a:p>
          <a:p>
            <a:pPr>
              <a:buFontTx/>
              <a:buChar char="•"/>
            </a:pPr>
            <a:r>
              <a:rPr lang="en-US" smtClean="0">
                <a:latin typeface="Arial" pitchFamily="34" charset="0"/>
              </a:rPr>
              <a:t>Revenue recovery is a given</a:t>
            </a:r>
          </a:p>
          <a:p>
            <a:pPr>
              <a:buFontTx/>
              <a:buChar char="•"/>
            </a:pPr>
            <a:r>
              <a:rPr lang="en-US" smtClean="0">
                <a:latin typeface="Arial" pitchFamily="34" charset="0"/>
              </a:rPr>
              <a:t>Mutualisation places high emphasis of getting revenue recovery in a timely manner</a:t>
            </a:r>
          </a:p>
          <a:p>
            <a:pPr>
              <a:buFontTx/>
              <a:buChar char="•"/>
            </a:pPr>
            <a:r>
              <a:rPr lang="en-US" smtClean="0">
                <a:latin typeface="Arial" pitchFamily="34" charset="0"/>
              </a:rPr>
              <a:t>Assessments must be made in the interests of consumers</a:t>
            </a:r>
          </a:p>
          <a:p>
            <a:pPr lvl="1">
              <a:buFontTx/>
              <a:buChar char="•"/>
            </a:pPr>
            <a:r>
              <a:rPr lang="en-US" smtClean="0">
                <a:latin typeface="Arial" pitchFamily="34" charset="0"/>
              </a:rPr>
              <a:t>  this needs to cover NI gas and electricity consumers</a:t>
            </a:r>
          </a:p>
          <a:p>
            <a:pPr lvl="1">
              <a:buFontTx/>
              <a:buChar char="•"/>
            </a:pPr>
            <a:r>
              <a:rPr lang="en-US" smtClean="0">
                <a:latin typeface="Arial" pitchFamily="34" charset="0"/>
              </a:rPr>
              <a:t>  wider cross-border considerations including SEM may extend this into RoI and NI gas and electricity consumers</a:t>
            </a:r>
          </a:p>
          <a:p>
            <a:pPr lvl="1"/>
            <a:endParaRPr lang="en-US" smtClean="0">
              <a:latin typeface="Arial" pitchFamily="34" charset="0"/>
            </a:endParaRPr>
          </a:p>
          <a:p>
            <a:r>
              <a:rPr lang="en-US" smtClean="0">
                <a:latin typeface="Arial" pitchFamily="34" charset="0"/>
              </a:rPr>
              <a:t>Criteria involve very familiar, but poorly understood, language</a:t>
            </a:r>
          </a:p>
          <a:p>
            <a:endParaRPr lang="en-US" smtClean="0">
              <a:latin typeface="Arial" pitchFamily="34" charset="0"/>
            </a:endParaRPr>
          </a:p>
          <a:p>
            <a:pPr>
              <a:buFontTx/>
              <a:buChar char="•"/>
            </a:pPr>
            <a:r>
              <a:rPr lang="en-US" smtClean="0">
                <a:latin typeface="Arial" pitchFamily="34" charset="0"/>
              </a:rPr>
              <a:t>Happy to take feedback and increase rigour of assessment via discussion</a:t>
            </a:r>
          </a:p>
          <a:p>
            <a:r>
              <a:rPr lang="en-US" smtClean="0">
                <a:latin typeface="Arial" pitchFamily="34" charset="0"/>
              </a:rPr>
              <a:t> </a:t>
            </a:r>
          </a:p>
          <a:p>
            <a:r>
              <a:rPr lang="en-US" smtClean="0">
                <a:latin typeface="Arial" pitchFamily="34" charset="0"/>
              </a:rPr>
              <a:t>e.g. Cost reflectivity</a:t>
            </a:r>
          </a:p>
          <a:p>
            <a:endParaRPr lang="en-US" smtClean="0">
              <a:latin typeface="Arial" pitchFamily="34" charset="0"/>
            </a:endParaRPr>
          </a:p>
          <a:p>
            <a:pPr>
              <a:buFontTx/>
              <a:buChar char="•"/>
            </a:pPr>
            <a:r>
              <a:rPr lang="en-US" smtClean="0">
                <a:latin typeface="Arial" pitchFamily="34" charset="0"/>
              </a:rPr>
              <a:t>Underlying desire to deliver equity in pricing/charges</a:t>
            </a:r>
          </a:p>
          <a:p>
            <a:pPr lvl="1">
              <a:buFontTx/>
              <a:buChar char="•"/>
            </a:pPr>
            <a:r>
              <a:rPr lang="ja-JP" altLang="en-US" smtClean="0">
                <a:latin typeface="Arial" pitchFamily="34" charset="0"/>
              </a:rPr>
              <a:t>“</a:t>
            </a:r>
            <a:r>
              <a:rPr lang="en-US" altLang="ja-JP" smtClean="0">
                <a:latin typeface="Arial" pitchFamily="34" charset="0"/>
              </a:rPr>
              <a:t>blind to category of use</a:t>
            </a:r>
            <a:r>
              <a:rPr lang="ja-JP" altLang="en-US" smtClean="0">
                <a:latin typeface="Arial" pitchFamily="34" charset="0"/>
              </a:rPr>
              <a:t>”</a:t>
            </a:r>
            <a:endParaRPr lang="en-US" altLang="ja-JP" smtClean="0">
              <a:latin typeface="Arial" pitchFamily="34" charset="0"/>
            </a:endParaRPr>
          </a:p>
          <a:p>
            <a:pPr lvl="1">
              <a:buFontTx/>
              <a:buChar char="•"/>
            </a:pPr>
            <a:r>
              <a:rPr lang="en-US" smtClean="0">
                <a:latin typeface="Arial" pitchFamily="34" charset="0"/>
              </a:rPr>
              <a:t>Trying to treat customers the same where place same burden on system/processes</a:t>
            </a:r>
          </a:p>
          <a:p>
            <a:pPr>
              <a:buFontTx/>
              <a:buChar char="•"/>
            </a:pPr>
            <a:r>
              <a:rPr lang="en-US" smtClean="0">
                <a:latin typeface="Arial" pitchFamily="34" charset="0"/>
              </a:rPr>
              <a:t>Cost reflectivity desirable in allowed revenue situations; completely different to value based ideas</a:t>
            </a:r>
          </a:p>
        </p:txBody>
      </p:sp>
      <p:sp>
        <p:nvSpPr>
          <p:cNvPr id="41988" name="Slide Number Placeholder 3"/>
          <p:cNvSpPr>
            <a:spLocks noGrp="1"/>
          </p:cNvSpPr>
          <p:nvPr>
            <p:ph type="sldNum" sz="quarter" idx="5"/>
          </p:nvPr>
        </p:nvSpPr>
        <p:spPr>
          <a:noFill/>
        </p:spPr>
        <p:txBody>
          <a:bodyPr/>
          <a:lstStyle/>
          <a:p>
            <a:fld id="{1A699319-108B-4B4D-B6AB-EEB62A14FF9B}" type="slidenum">
              <a:rPr lang="en-US"/>
              <a:pPr/>
              <a:t>9</a:t>
            </a:fld>
            <a:endParaRPr lang="en-US"/>
          </a:p>
        </p:txBody>
      </p:sp>
    </p:spTree>
    <p:extLst>
      <p:ext uri="{BB962C8B-B14F-4D97-AF65-F5344CB8AC3E}">
        <p14:creationId xmlns:p14="http://schemas.microsoft.com/office/powerpoint/2010/main" xmlns="" val="32859926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a:ln/>
        </p:spPr>
      </p:sp>
      <p:sp>
        <p:nvSpPr>
          <p:cNvPr id="43011" name="Notes Placeholder 2"/>
          <p:cNvSpPr>
            <a:spLocks noGrp="1"/>
          </p:cNvSpPr>
          <p:nvPr>
            <p:ph type="body" idx="1"/>
          </p:nvPr>
        </p:nvSpPr>
        <p:spPr>
          <a:noFill/>
          <a:ln/>
        </p:spPr>
        <p:txBody>
          <a:bodyPr/>
          <a:lstStyle/>
          <a:p>
            <a:endParaRPr lang="en-GB" smtClean="0">
              <a:latin typeface="Arial" pitchFamily="34" charset="0"/>
            </a:endParaRPr>
          </a:p>
        </p:txBody>
      </p:sp>
      <p:sp>
        <p:nvSpPr>
          <p:cNvPr id="43012" name="Slide Number Placeholder 3"/>
          <p:cNvSpPr>
            <a:spLocks noGrp="1"/>
          </p:cNvSpPr>
          <p:nvPr>
            <p:ph type="sldNum" sz="quarter" idx="5"/>
          </p:nvPr>
        </p:nvSpPr>
        <p:spPr>
          <a:noFill/>
        </p:spPr>
        <p:txBody>
          <a:bodyPr/>
          <a:lstStyle/>
          <a:p>
            <a:fld id="{9478840A-8D93-47CE-9B4C-437C217B501C}" type="slidenum">
              <a:rPr lang="en-US"/>
              <a:pPr/>
              <a:t>10</a:t>
            </a:fld>
            <a:endParaRPr lang="en-US"/>
          </a:p>
        </p:txBody>
      </p:sp>
    </p:spTree>
    <p:extLst>
      <p:ext uri="{BB962C8B-B14F-4D97-AF65-F5344CB8AC3E}">
        <p14:creationId xmlns:p14="http://schemas.microsoft.com/office/powerpoint/2010/main" xmlns="" val="24084074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a:ln/>
        </p:spPr>
      </p:sp>
      <p:sp>
        <p:nvSpPr>
          <p:cNvPr id="44035" name="Notes Placeholder 2"/>
          <p:cNvSpPr>
            <a:spLocks noGrp="1"/>
          </p:cNvSpPr>
          <p:nvPr>
            <p:ph type="body" idx="1"/>
          </p:nvPr>
        </p:nvSpPr>
        <p:spPr>
          <a:noFill/>
          <a:ln/>
        </p:spPr>
        <p:txBody>
          <a:bodyPr/>
          <a:lstStyle/>
          <a:p>
            <a:endParaRPr lang="en-GB" smtClean="0">
              <a:latin typeface="Arial" pitchFamily="34" charset="0"/>
            </a:endParaRPr>
          </a:p>
        </p:txBody>
      </p:sp>
      <p:sp>
        <p:nvSpPr>
          <p:cNvPr id="44036" name="Slide Number Placeholder 3"/>
          <p:cNvSpPr>
            <a:spLocks noGrp="1"/>
          </p:cNvSpPr>
          <p:nvPr>
            <p:ph type="sldNum" sz="quarter" idx="5"/>
          </p:nvPr>
        </p:nvSpPr>
        <p:spPr>
          <a:noFill/>
        </p:spPr>
        <p:txBody>
          <a:bodyPr/>
          <a:lstStyle/>
          <a:p>
            <a:fld id="{A004B171-CB53-43D4-8D8A-3A46072B8EDD}" type="slidenum">
              <a:rPr lang="en-US"/>
              <a:pPr/>
              <a:t>11</a:t>
            </a:fld>
            <a:endParaRPr lang="en-US"/>
          </a:p>
        </p:txBody>
      </p:sp>
    </p:spTree>
    <p:extLst>
      <p:ext uri="{BB962C8B-B14F-4D97-AF65-F5344CB8AC3E}">
        <p14:creationId xmlns:p14="http://schemas.microsoft.com/office/powerpoint/2010/main" xmlns="" val="10828253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2130425"/>
            <a:ext cx="84201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485900" y="3886200"/>
            <a:ext cx="69342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lgn="ctr">
              <a:defRPr smtClean="0">
                <a:solidFill>
                  <a:srgbClr val="0099FF"/>
                </a:solidFill>
              </a:defRPr>
            </a:lvl1pPr>
          </a:lstStyle>
          <a:p>
            <a:pPr>
              <a:defRPr/>
            </a:pPr>
            <a:endParaRPr lang="en-US"/>
          </a:p>
          <a:p>
            <a:pPr>
              <a:defRPr/>
            </a:pPr>
            <a:r>
              <a:rPr lang="en-US"/>
              <a:t>TPA Solutions © 2016</a:t>
            </a:r>
          </a:p>
        </p:txBody>
      </p:sp>
      <p:sp>
        <p:nvSpPr>
          <p:cNvPr id="6" name="Slide Number Placeholder 5"/>
          <p:cNvSpPr>
            <a:spLocks noGrp="1"/>
          </p:cNvSpPr>
          <p:nvPr>
            <p:ph type="sldNum" sz="quarter" idx="12"/>
          </p:nvPr>
        </p:nvSpPr>
        <p:spPr/>
        <p:txBody>
          <a:bodyPr/>
          <a:lstStyle>
            <a:lvl1pPr>
              <a:defRPr smtClean="0"/>
            </a:lvl1pPr>
          </a:lstStyle>
          <a:p>
            <a:pPr>
              <a:defRPr/>
            </a:pPr>
            <a:fld id="{A72EF6A4-CED9-418E-B22D-17750F16080C}" type="slidenum">
              <a:rPr lang="en-US"/>
              <a:pPr>
                <a:defRPr/>
              </a:pPr>
              <a:t>‹#›</a:t>
            </a:fld>
            <a:endParaRPr lang="en-US"/>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lgn="ctr">
              <a:defRPr smtClean="0">
                <a:solidFill>
                  <a:srgbClr val="0099FF"/>
                </a:solidFill>
              </a:defRPr>
            </a:lvl1pPr>
          </a:lstStyle>
          <a:p>
            <a:pPr>
              <a:defRPr/>
            </a:pPr>
            <a:endParaRPr lang="en-US"/>
          </a:p>
          <a:p>
            <a:pPr>
              <a:defRPr/>
            </a:pPr>
            <a:r>
              <a:rPr lang="en-US"/>
              <a:t>TPA Solutions © 2016</a:t>
            </a:r>
          </a:p>
        </p:txBody>
      </p:sp>
      <p:sp>
        <p:nvSpPr>
          <p:cNvPr id="6" name="Slide Number Placeholder 5"/>
          <p:cNvSpPr>
            <a:spLocks noGrp="1"/>
          </p:cNvSpPr>
          <p:nvPr>
            <p:ph type="sldNum" sz="quarter" idx="12"/>
          </p:nvPr>
        </p:nvSpPr>
        <p:spPr/>
        <p:txBody>
          <a:bodyPr/>
          <a:lstStyle>
            <a:lvl1pPr>
              <a:defRPr smtClean="0"/>
            </a:lvl1pPr>
          </a:lstStyle>
          <a:p>
            <a:pPr>
              <a:defRPr/>
            </a:pPr>
            <a:fld id="{6B160EF7-4724-4601-BE42-9D90DD6627E2}" type="slidenum">
              <a:rPr lang="en-US"/>
              <a:pPr>
                <a:defRPr/>
              </a:pPr>
              <a:t>‹#›</a:t>
            </a:fld>
            <a:endParaRPr lang="en-US"/>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58025" y="609600"/>
            <a:ext cx="2105025"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42950" y="609600"/>
            <a:ext cx="6162675"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lgn="ctr">
              <a:defRPr smtClean="0">
                <a:solidFill>
                  <a:srgbClr val="0099FF"/>
                </a:solidFill>
              </a:defRPr>
            </a:lvl1pPr>
          </a:lstStyle>
          <a:p>
            <a:pPr>
              <a:defRPr/>
            </a:pPr>
            <a:endParaRPr lang="en-US"/>
          </a:p>
          <a:p>
            <a:pPr>
              <a:defRPr/>
            </a:pPr>
            <a:r>
              <a:rPr lang="en-US"/>
              <a:t>TPA Solutions © 2016</a:t>
            </a:r>
          </a:p>
        </p:txBody>
      </p:sp>
      <p:sp>
        <p:nvSpPr>
          <p:cNvPr id="6" name="Slide Number Placeholder 5"/>
          <p:cNvSpPr>
            <a:spLocks noGrp="1"/>
          </p:cNvSpPr>
          <p:nvPr>
            <p:ph type="sldNum" sz="quarter" idx="12"/>
          </p:nvPr>
        </p:nvSpPr>
        <p:spPr/>
        <p:txBody>
          <a:bodyPr/>
          <a:lstStyle>
            <a:lvl1pPr>
              <a:defRPr smtClean="0"/>
            </a:lvl1pPr>
          </a:lstStyle>
          <a:p>
            <a:pPr>
              <a:defRPr/>
            </a:pPr>
            <a:fld id="{2BE54D47-DD59-4C3E-85C2-750024E252CE}" type="slidenum">
              <a:rPr lang="en-US"/>
              <a:pPr>
                <a:defRPr/>
              </a:pPr>
              <a:t>‹#›</a:t>
            </a:fld>
            <a:endParaRPr lang="en-US"/>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a:xfrm>
            <a:off x="7761288" y="6427788"/>
            <a:ext cx="2305050" cy="430212"/>
          </a:xfrm>
        </p:spPr>
        <p:txBody>
          <a:bodyPr/>
          <a:lstStyle>
            <a:lvl1pPr algn="ctr">
              <a:defRPr smtClean="0">
                <a:solidFill>
                  <a:srgbClr val="0099FF"/>
                </a:solidFill>
              </a:defRPr>
            </a:lvl1pPr>
          </a:lstStyle>
          <a:p>
            <a:pPr>
              <a:defRPr/>
            </a:pPr>
            <a:endParaRPr lang="en-US"/>
          </a:p>
          <a:p>
            <a:pPr>
              <a:defRPr/>
            </a:pPr>
            <a:r>
              <a:rPr lang="en-US"/>
              <a:t>TPA Solutions © 2016</a:t>
            </a:r>
          </a:p>
        </p:txBody>
      </p:sp>
      <p:sp>
        <p:nvSpPr>
          <p:cNvPr id="6" name="Slide Number Placeholder 5"/>
          <p:cNvSpPr>
            <a:spLocks noGrp="1"/>
          </p:cNvSpPr>
          <p:nvPr>
            <p:ph type="sldNum" sz="quarter" idx="12"/>
          </p:nvPr>
        </p:nvSpPr>
        <p:spPr/>
        <p:txBody>
          <a:bodyPr/>
          <a:lstStyle>
            <a:lvl1pPr>
              <a:defRPr smtClean="0"/>
            </a:lvl1pPr>
          </a:lstStyle>
          <a:p>
            <a:pPr>
              <a:defRPr/>
            </a:pPr>
            <a:fld id="{BE4BF02C-CD23-455C-B286-D5A8354EAB91}" type="slidenum">
              <a:rPr lang="en-US"/>
              <a:pPr>
                <a:defRPr/>
              </a:pPr>
              <a:t>‹#›</a:t>
            </a:fld>
            <a:endParaRPr lang="en-US"/>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638" y="4406900"/>
            <a:ext cx="84201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lgn="ctr">
              <a:defRPr smtClean="0">
                <a:solidFill>
                  <a:srgbClr val="0099FF"/>
                </a:solidFill>
              </a:defRPr>
            </a:lvl1pPr>
          </a:lstStyle>
          <a:p>
            <a:pPr>
              <a:defRPr/>
            </a:pPr>
            <a:endParaRPr lang="en-US"/>
          </a:p>
          <a:p>
            <a:pPr>
              <a:defRPr/>
            </a:pPr>
            <a:r>
              <a:rPr lang="en-US"/>
              <a:t>TPA Solutions © 2016</a:t>
            </a:r>
          </a:p>
        </p:txBody>
      </p:sp>
      <p:sp>
        <p:nvSpPr>
          <p:cNvPr id="6" name="Slide Number Placeholder 5"/>
          <p:cNvSpPr>
            <a:spLocks noGrp="1"/>
          </p:cNvSpPr>
          <p:nvPr>
            <p:ph type="sldNum" sz="quarter" idx="12"/>
          </p:nvPr>
        </p:nvSpPr>
        <p:spPr/>
        <p:txBody>
          <a:bodyPr/>
          <a:lstStyle>
            <a:lvl1pPr>
              <a:defRPr smtClean="0"/>
            </a:lvl1pPr>
          </a:lstStyle>
          <a:p>
            <a:pPr>
              <a:defRPr/>
            </a:pPr>
            <a:fld id="{56389750-4F8E-46DD-BD59-14524101521C}" type="slidenum">
              <a:rPr lang="en-US"/>
              <a:pPr>
                <a:defRPr/>
              </a:pPr>
              <a:t>‹#›</a:t>
            </a:fld>
            <a:endParaRPr lang="en-US"/>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42950" y="1981200"/>
            <a:ext cx="413385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029200" y="1981200"/>
            <a:ext cx="413385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pPr>
              <a:defRPr/>
            </a:pPr>
            <a:endParaRPr lang="en-US"/>
          </a:p>
        </p:txBody>
      </p:sp>
      <p:sp>
        <p:nvSpPr>
          <p:cNvPr id="6" name="Footer Placeholder 5"/>
          <p:cNvSpPr>
            <a:spLocks noGrp="1"/>
          </p:cNvSpPr>
          <p:nvPr>
            <p:ph type="ftr" sz="quarter" idx="11"/>
          </p:nvPr>
        </p:nvSpPr>
        <p:spPr/>
        <p:txBody>
          <a:bodyPr/>
          <a:lstStyle>
            <a:lvl1pPr algn="ctr">
              <a:defRPr smtClean="0">
                <a:solidFill>
                  <a:srgbClr val="0099FF"/>
                </a:solidFill>
              </a:defRPr>
            </a:lvl1pPr>
          </a:lstStyle>
          <a:p>
            <a:pPr>
              <a:defRPr/>
            </a:pPr>
            <a:endParaRPr lang="en-US"/>
          </a:p>
          <a:p>
            <a:pPr>
              <a:defRPr/>
            </a:pPr>
            <a:r>
              <a:rPr lang="en-US"/>
              <a:t>TPA Solutions © 2016</a:t>
            </a:r>
          </a:p>
        </p:txBody>
      </p:sp>
      <p:sp>
        <p:nvSpPr>
          <p:cNvPr id="7" name="Slide Number Placeholder 6"/>
          <p:cNvSpPr>
            <a:spLocks noGrp="1"/>
          </p:cNvSpPr>
          <p:nvPr>
            <p:ph type="sldNum" sz="quarter" idx="12"/>
          </p:nvPr>
        </p:nvSpPr>
        <p:spPr/>
        <p:txBody>
          <a:bodyPr/>
          <a:lstStyle>
            <a:lvl1pPr>
              <a:defRPr smtClean="0"/>
            </a:lvl1pPr>
          </a:lstStyle>
          <a:p>
            <a:pPr>
              <a:defRPr/>
            </a:pPr>
            <a:fld id="{B3034DA8-364E-4E11-A59D-95CB1B84D0BF}" type="slidenum">
              <a:rPr lang="en-US"/>
              <a:pPr>
                <a:defRPr/>
              </a:pPr>
              <a:t>‹#›</a:t>
            </a:fld>
            <a:endParaRPr lang="en-US"/>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pPr>
              <a:defRPr/>
            </a:pPr>
            <a:endParaRPr lang="en-US"/>
          </a:p>
        </p:txBody>
      </p:sp>
      <p:sp>
        <p:nvSpPr>
          <p:cNvPr id="8" name="Footer Placeholder 7"/>
          <p:cNvSpPr>
            <a:spLocks noGrp="1"/>
          </p:cNvSpPr>
          <p:nvPr>
            <p:ph type="ftr" sz="quarter" idx="11"/>
          </p:nvPr>
        </p:nvSpPr>
        <p:spPr/>
        <p:txBody>
          <a:bodyPr/>
          <a:lstStyle>
            <a:lvl1pPr algn="ctr">
              <a:defRPr smtClean="0">
                <a:solidFill>
                  <a:srgbClr val="0099FF"/>
                </a:solidFill>
              </a:defRPr>
            </a:lvl1pPr>
          </a:lstStyle>
          <a:p>
            <a:pPr>
              <a:defRPr/>
            </a:pPr>
            <a:endParaRPr lang="en-US"/>
          </a:p>
          <a:p>
            <a:pPr>
              <a:defRPr/>
            </a:pPr>
            <a:r>
              <a:rPr lang="en-US"/>
              <a:t>TPA Solutions © 2016</a:t>
            </a:r>
          </a:p>
        </p:txBody>
      </p:sp>
      <p:sp>
        <p:nvSpPr>
          <p:cNvPr id="9" name="Slide Number Placeholder 8"/>
          <p:cNvSpPr>
            <a:spLocks noGrp="1"/>
          </p:cNvSpPr>
          <p:nvPr>
            <p:ph type="sldNum" sz="quarter" idx="12"/>
          </p:nvPr>
        </p:nvSpPr>
        <p:spPr/>
        <p:txBody>
          <a:bodyPr/>
          <a:lstStyle>
            <a:lvl1pPr>
              <a:defRPr smtClean="0"/>
            </a:lvl1pPr>
          </a:lstStyle>
          <a:p>
            <a:pPr>
              <a:defRPr/>
            </a:pPr>
            <a:fld id="{6CB3C34E-5546-4551-B436-7677576AF08B}" type="slidenum">
              <a:rPr lang="en-US"/>
              <a:pPr>
                <a:defRPr/>
              </a:pPr>
              <a:t>‹#›</a:t>
            </a:fld>
            <a:endParaRPr lang="en-US"/>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endParaRPr lang="en-US"/>
          </a:p>
        </p:txBody>
      </p:sp>
      <p:sp>
        <p:nvSpPr>
          <p:cNvPr id="4" name="Footer Placeholder 3"/>
          <p:cNvSpPr>
            <a:spLocks noGrp="1"/>
          </p:cNvSpPr>
          <p:nvPr>
            <p:ph type="ftr" sz="quarter" idx="11"/>
          </p:nvPr>
        </p:nvSpPr>
        <p:spPr/>
        <p:txBody>
          <a:bodyPr/>
          <a:lstStyle>
            <a:lvl1pPr algn="ctr">
              <a:defRPr smtClean="0">
                <a:solidFill>
                  <a:srgbClr val="0099FF"/>
                </a:solidFill>
              </a:defRPr>
            </a:lvl1pPr>
          </a:lstStyle>
          <a:p>
            <a:pPr>
              <a:defRPr/>
            </a:pPr>
            <a:endParaRPr lang="en-US"/>
          </a:p>
          <a:p>
            <a:pPr>
              <a:defRPr/>
            </a:pPr>
            <a:r>
              <a:rPr lang="en-US"/>
              <a:t>TPA Solutions © 2016</a:t>
            </a:r>
          </a:p>
        </p:txBody>
      </p:sp>
      <p:sp>
        <p:nvSpPr>
          <p:cNvPr id="5" name="Slide Number Placeholder 4"/>
          <p:cNvSpPr>
            <a:spLocks noGrp="1"/>
          </p:cNvSpPr>
          <p:nvPr>
            <p:ph type="sldNum" sz="quarter" idx="12"/>
          </p:nvPr>
        </p:nvSpPr>
        <p:spPr/>
        <p:txBody>
          <a:bodyPr/>
          <a:lstStyle>
            <a:lvl1pPr>
              <a:defRPr smtClean="0"/>
            </a:lvl1pPr>
          </a:lstStyle>
          <a:p>
            <a:pPr>
              <a:defRPr/>
            </a:pPr>
            <a:fld id="{B66363BA-AACF-4DE9-B659-6CFD480351DC}" type="slidenum">
              <a:rPr lang="en-US"/>
              <a:pPr>
                <a:defRPr/>
              </a:pPr>
              <a:t>‹#›</a:t>
            </a:fld>
            <a:endParaRPr lang="en-US"/>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endParaRPr lang="en-US"/>
          </a:p>
        </p:txBody>
      </p:sp>
      <p:sp>
        <p:nvSpPr>
          <p:cNvPr id="3" name="Footer Placeholder 2"/>
          <p:cNvSpPr>
            <a:spLocks noGrp="1"/>
          </p:cNvSpPr>
          <p:nvPr>
            <p:ph type="ftr" sz="quarter" idx="11"/>
          </p:nvPr>
        </p:nvSpPr>
        <p:spPr/>
        <p:txBody>
          <a:bodyPr/>
          <a:lstStyle>
            <a:lvl1pPr algn="ctr">
              <a:defRPr smtClean="0">
                <a:solidFill>
                  <a:srgbClr val="0099FF"/>
                </a:solidFill>
              </a:defRPr>
            </a:lvl1pPr>
          </a:lstStyle>
          <a:p>
            <a:pPr>
              <a:defRPr/>
            </a:pPr>
            <a:endParaRPr lang="en-US"/>
          </a:p>
          <a:p>
            <a:pPr>
              <a:defRPr/>
            </a:pPr>
            <a:r>
              <a:rPr lang="en-US"/>
              <a:t>TPA Solutions © 2016</a:t>
            </a:r>
          </a:p>
        </p:txBody>
      </p:sp>
      <p:sp>
        <p:nvSpPr>
          <p:cNvPr id="4" name="Slide Number Placeholder 3"/>
          <p:cNvSpPr>
            <a:spLocks noGrp="1"/>
          </p:cNvSpPr>
          <p:nvPr>
            <p:ph type="sldNum" sz="quarter" idx="12"/>
          </p:nvPr>
        </p:nvSpPr>
        <p:spPr/>
        <p:txBody>
          <a:bodyPr/>
          <a:lstStyle>
            <a:lvl1pPr>
              <a:defRPr smtClean="0"/>
            </a:lvl1pPr>
          </a:lstStyle>
          <a:p>
            <a:pPr>
              <a:defRPr/>
            </a:pPr>
            <a:fld id="{BCA66DEC-2821-43FE-97BA-5E7F782C86A0}" type="slidenum">
              <a:rPr lang="en-US"/>
              <a:pPr>
                <a:defRPr/>
              </a:pPr>
              <a:t>‹#›</a:t>
            </a:fld>
            <a:endParaRPr lang="en-US"/>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138"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endParaRPr lang="en-US"/>
          </a:p>
        </p:txBody>
      </p:sp>
      <p:sp>
        <p:nvSpPr>
          <p:cNvPr id="6" name="Footer Placeholder 5"/>
          <p:cNvSpPr>
            <a:spLocks noGrp="1"/>
          </p:cNvSpPr>
          <p:nvPr>
            <p:ph type="ftr" sz="quarter" idx="11"/>
          </p:nvPr>
        </p:nvSpPr>
        <p:spPr/>
        <p:txBody>
          <a:bodyPr/>
          <a:lstStyle>
            <a:lvl1pPr algn="ctr">
              <a:defRPr smtClean="0">
                <a:solidFill>
                  <a:srgbClr val="0099FF"/>
                </a:solidFill>
              </a:defRPr>
            </a:lvl1pPr>
          </a:lstStyle>
          <a:p>
            <a:pPr>
              <a:defRPr/>
            </a:pPr>
            <a:endParaRPr lang="en-US"/>
          </a:p>
          <a:p>
            <a:pPr>
              <a:defRPr/>
            </a:pPr>
            <a:r>
              <a:rPr lang="en-US"/>
              <a:t>TPA Solutions © 2016</a:t>
            </a:r>
          </a:p>
        </p:txBody>
      </p:sp>
      <p:sp>
        <p:nvSpPr>
          <p:cNvPr id="7" name="Slide Number Placeholder 6"/>
          <p:cNvSpPr>
            <a:spLocks noGrp="1"/>
          </p:cNvSpPr>
          <p:nvPr>
            <p:ph type="sldNum" sz="quarter" idx="12"/>
          </p:nvPr>
        </p:nvSpPr>
        <p:spPr/>
        <p:txBody>
          <a:bodyPr/>
          <a:lstStyle>
            <a:lvl1pPr>
              <a:defRPr smtClean="0"/>
            </a:lvl1pPr>
          </a:lstStyle>
          <a:p>
            <a:pPr>
              <a:defRPr/>
            </a:pPr>
            <a:fld id="{07258127-DF97-4AD1-9B30-29F358E94FFB}" type="slidenum">
              <a:rPr lang="en-US"/>
              <a:pPr>
                <a:defRPr/>
              </a:pPr>
              <a:t>‹#›</a:t>
            </a:fld>
            <a:endParaRPr lang="en-US"/>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513" y="4800600"/>
            <a:ext cx="59436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endParaRPr lang="en-US"/>
          </a:p>
        </p:txBody>
      </p:sp>
      <p:sp>
        <p:nvSpPr>
          <p:cNvPr id="6" name="Footer Placeholder 5"/>
          <p:cNvSpPr>
            <a:spLocks noGrp="1"/>
          </p:cNvSpPr>
          <p:nvPr>
            <p:ph type="ftr" sz="quarter" idx="11"/>
          </p:nvPr>
        </p:nvSpPr>
        <p:spPr/>
        <p:txBody>
          <a:bodyPr/>
          <a:lstStyle>
            <a:lvl1pPr algn="ctr">
              <a:defRPr smtClean="0">
                <a:solidFill>
                  <a:srgbClr val="0099FF"/>
                </a:solidFill>
              </a:defRPr>
            </a:lvl1pPr>
          </a:lstStyle>
          <a:p>
            <a:pPr>
              <a:defRPr/>
            </a:pPr>
            <a:endParaRPr lang="en-US"/>
          </a:p>
          <a:p>
            <a:pPr>
              <a:defRPr/>
            </a:pPr>
            <a:r>
              <a:rPr lang="en-US"/>
              <a:t>TPA Solutions © 2016</a:t>
            </a:r>
          </a:p>
        </p:txBody>
      </p:sp>
      <p:sp>
        <p:nvSpPr>
          <p:cNvPr id="7" name="Slide Number Placeholder 6"/>
          <p:cNvSpPr>
            <a:spLocks noGrp="1"/>
          </p:cNvSpPr>
          <p:nvPr>
            <p:ph type="sldNum" sz="quarter" idx="12"/>
          </p:nvPr>
        </p:nvSpPr>
        <p:spPr/>
        <p:txBody>
          <a:bodyPr/>
          <a:lstStyle>
            <a:lvl1pPr>
              <a:defRPr smtClean="0"/>
            </a:lvl1pPr>
          </a:lstStyle>
          <a:p>
            <a:pPr>
              <a:defRPr/>
            </a:pPr>
            <a:fld id="{BF769BC6-8ED5-4673-95EF-583F54AFE3D9}" type="slidenum">
              <a:rPr lang="en-US"/>
              <a:pPr>
                <a:defRPr/>
              </a:pPr>
              <a:t>‹#›</a:t>
            </a:fld>
            <a:endParaRPr lang="en-US"/>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42950" y="609600"/>
            <a:ext cx="84201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742950" y="1981200"/>
            <a:ext cx="84201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00" name="Rectangle 4"/>
          <p:cNvSpPr>
            <a:spLocks noGrp="1" noChangeArrowheads="1"/>
          </p:cNvSpPr>
          <p:nvPr>
            <p:ph type="dt" sz="half" idx="2"/>
          </p:nvPr>
        </p:nvSpPr>
        <p:spPr bwMode="auto">
          <a:xfrm>
            <a:off x="742950" y="6248400"/>
            <a:ext cx="206375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buFontTx/>
              <a:buNone/>
              <a:defRPr sz="1400" b="0">
                <a:latin typeface="Verdana" charset="0"/>
                <a:ea typeface="+mn-ea"/>
                <a:cs typeface="+mn-cs"/>
              </a:defRPr>
            </a:lvl1pPr>
          </a:lstStyle>
          <a:p>
            <a:pPr>
              <a:defRPr/>
            </a:pPr>
            <a:endParaRPr lang="en-US"/>
          </a:p>
        </p:txBody>
      </p:sp>
      <p:sp>
        <p:nvSpPr>
          <p:cNvPr id="4101" name="Rectangle 5"/>
          <p:cNvSpPr>
            <a:spLocks noGrp="1" noChangeArrowheads="1"/>
          </p:cNvSpPr>
          <p:nvPr>
            <p:ph type="ftr" sz="quarter" idx="3"/>
          </p:nvPr>
        </p:nvSpPr>
        <p:spPr bwMode="auto">
          <a:xfrm>
            <a:off x="6824663" y="6427788"/>
            <a:ext cx="31369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0" hangingPunct="0">
              <a:defRPr smtClean="0">
                <a:solidFill>
                  <a:srgbClr val="0099FF"/>
                </a:solidFill>
              </a:defRPr>
            </a:lvl1pPr>
          </a:lstStyle>
          <a:p>
            <a:pPr>
              <a:defRPr/>
            </a:pPr>
            <a:endParaRPr lang="en-US"/>
          </a:p>
          <a:p>
            <a:pPr>
              <a:defRPr/>
            </a:pPr>
            <a:r>
              <a:rPr lang="en-US"/>
              <a:t>TPA Solutions © 2016</a:t>
            </a:r>
          </a:p>
        </p:txBody>
      </p:sp>
      <p:sp>
        <p:nvSpPr>
          <p:cNvPr id="4102" name="Rectangle 6"/>
          <p:cNvSpPr>
            <a:spLocks noGrp="1" noChangeArrowheads="1"/>
          </p:cNvSpPr>
          <p:nvPr>
            <p:ph type="sldNum" sz="quarter" idx="4"/>
          </p:nvPr>
        </p:nvSpPr>
        <p:spPr bwMode="auto">
          <a:xfrm>
            <a:off x="3079750" y="6427788"/>
            <a:ext cx="206375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400" b="0" smtClean="0"/>
            </a:lvl1pPr>
          </a:lstStyle>
          <a:p>
            <a:pPr>
              <a:defRPr/>
            </a:pPr>
            <a:fld id="{84543FE6-FFB7-44D0-A457-228C372E9DBB}" type="slidenum">
              <a:rPr lang="en-US"/>
              <a:pPr>
                <a:defRPr/>
              </a:pPr>
              <a:t>‹#›</a:t>
            </a:fld>
            <a:endParaRPr lang="en-US"/>
          </a:p>
        </p:txBody>
      </p:sp>
      <p:pic>
        <p:nvPicPr>
          <p:cNvPr id="1031" name="Picture 8" descr="tpacontinuation"/>
          <p:cNvPicPr>
            <a:picLocks noChangeAspect="1" noChangeArrowheads="1"/>
          </p:cNvPicPr>
          <p:nvPr userDrawn="1"/>
        </p:nvPicPr>
        <p:blipFill>
          <a:blip r:embed="rId13"/>
          <a:srcRect l="15582" t="12711" r="14227" b="8698"/>
          <a:stretch>
            <a:fillRect/>
          </a:stretch>
        </p:blipFill>
        <p:spPr bwMode="auto">
          <a:xfrm>
            <a:off x="8280400" y="0"/>
            <a:ext cx="1625600" cy="1700213"/>
          </a:xfrm>
          <a:prstGeom prst="rect">
            <a:avLst/>
          </a:prstGeom>
          <a:noFill/>
          <a:ln w="9525">
            <a:noFill/>
            <a:miter lim="800000"/>
            <a:headEnd/>
            <a:tailEnd/>
          </a:ln>
        </p:spPr>
      </p:pic>
      <p:pic>
        <p:nvPicPr>
          <p:cNvPr id="1032" name="Picture 9"/>
          <p:cNvPicPr>
            <a:picLocks noChangeAspect="1" noChangeArrowheads="1"/>
          </p:cNvPicPr>
          <p:nvPr userDrawn="1"/>
        </p:nvPicPr>
        <p:blipFill>
          <a:blip r:embed="rId14"/>
          <a:srcRect/>
          <a:stretch>
            <a:fillRect/>
          </a:stretch>
        </p:blipFill>
        <p:spPr bwMode="auto">
          <a:xfrm>
            <a:off x="6350" y="0"/>
            <a:ext cx="369888"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60" r:id="rId1"/>
    <p:sldLayoutId id="2147483761" r:id="rId2"/>
    <p:sldLayoutId id="2147483762" r:id="rId3"/>
    <p:sldLayoutId id="2147483763" r:id="rId4"/>
    <p:sldLayoutId id="2147483764" r:id="rId5"/>
    <p:sldLayoutId id="2147483765" r:id="rId6"/>
    <p:sldLayoutId id="2147483766" r:id="rId7"/>
    <p:sldLayoutId id="2147483767" r:id="rId8"/>
    <p:sldLayoutId id="2147483768" r:id="rId9"/>
    <p:sldLayoutId id="2147483769" r:id="rId10"/>
    <p:sldLayoutId id="2147483770" r:id="rId11"/>
  </p:sldLayoutIdLst>
  <p:transition spd="med"/>
  <p:timing>
    <p:tnLst>
      <p:par>
        <p:cTn id="1" dur="indefinite" restart="never" nodeType="tmRoot"/>
      </p:par>
    </p:tnLst>
  </p:timing>
  <p:hf hdr="0" dt="0"/>
  <p:txStyles>
    <p:titleStyle>
      <a:lvl1pPr algn="ctr" rtl="0" eaLnBrk="0" fontAlgn="base" hangingPunct="0">
        <a:spcBef>
          <a:spcPct val="0"/>
        </a:spcBef>
        <a:spcAft>
          <a:spcPct val="0"/>
        </a:spcAft>
        <a:defRPr sz="4400">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4400">
          <a:solidFill>
            <a:schemeClr val="tx2"/>
          </a:solidFill>
          <a:latin typeface="Verdana" charset="0"/>
          <a:ea typeface="MS PGothic" pitchFamily="34" charset="-128"/>
          <a:cs typeface="ＭＳ Ｐゴシック" charset="0"/>
        </a:defRPr>
      </a:lvl2pPr>
      <a:lvl3pPr algn="ctr" rtl="0" eaLnBrk="0" fontAlgn="base" hangingPunct="0">
        <a:spcBef>
          <a:spcPct val="0"/>
        </a:spcBef>
        <a:spcAft>
          <a:spcPct val="0"/>
        </a:spcAft>
        <a:defRPr sz="4400">
          <a:solidFill>
            <a:schemeClr val="tx2"/>
          </a:solidFill>
          <a:latin typeface="Verdana" charset="0"/>
          <a:ea typeface="MS PGothic" pitchFamily="34" charset="-128"/>
          <a:cs typeface="ＭＳ Ｐゴシック" charset="0"/>
        </a:defRPr>
      </a:lvl3pPr>
      <a:lvl4pPr algn="ctr" rtl="0" eaLnBrk="0" fontAlgn="base" hangingPunct="0">
        <a:spcBef>
          <a:spcPct val="0"/>
        </a:spcBef>
        <a:spcAft>
          <a:spcPct val="0"/>
        </a:spcAft>
        <a:defRPr sz="4400">
          <a:solidFill>
            <a:schemeClr val="tx2"/>
          </a:solidFill>
          <a:latin typeface="Verdana" charset="0"/>
          <a:ea typeface="MS PGothic" pitchFamily="34" charset="-128"/>
          <a:cs typeface="ＭＳ Ｐゴシック" charset="0"/>
        </a:defRPr>
      </a:lvl4pPr>
      <a:lvl5pPr algn="ctr" rtl="0" eaLnBrk="0" fontAlgn="base" hangingPunct="0">
        <a:spcBef>
          <a:spcPct val="0"/>
        </a:spcBef>
        <a:spcAft>
          <a:spcPct val="0"/>
        </a:spcAft>
        <a:defRPr sz="4400">
          <a:solidFill>
            <a:schemeClr val="tx2"/>
          </a:solidFill>
          <a:latin typeface="Verdana" charset="0"/>
          <a:ea typeface="MS PGothic" pitchFamily="34" charset="-128"/>
          <a:cs typeface="ＭＳ Ｐゴシック" charset="0"/>
        </a:defRPr>
      </a:lvl5pPr>
      <a:lvl6pPr marL="457200" algn="ctr" rtl="0" eaLnBrk="1" fontAlgn="base" hangingPunct="1">
        <a:spcBef>
          <a:spcPct val="0"/>
        </a:spcBef>
        <a:spcAft>
          <a:spcPct val="0"/>
        </a:spcAft>
        <a:defRPr sz="4400">
          <a:solidFill>
            <a:schemeClr val="tx2"/>
          </a:solidFill>
          <a:latin typeface="Verdana" charset="0"/>
        </a:defRPr>
      </a:lvl6pPr>
      <a:lvl7pPr marL="914400" algn="ctr" rtl="0" eaLnBrk="1" fontAlgn="base" hangingPunct="1">
        <a:spcBef>
          <a:spcPct val="0"/>
        </a:spcBef>
        <a:spcAft>
          <a:spcPct val="0"/>
        </a:spcAft>
        <a:defRPr sz="4400">
          <a:solidFill>
            <a:schemeClr val="tx2"/>
          </a:solidFill>
          <a:latin typeface="Verdana" charset="0"/>
        </a:defRPr>
      </a:lvl7pPr>
      <a:lvl8pPr marL="1371600" algn="ctr" rtl="0" eaLnBrk="1" fontAlgn="base" hangingPunct="1">
        <a:spcBef>
          <a:spcPct val="0"/>
        </a:spcBef>
        <a:spcAft>
          <a:spcPct val="0"/>
        </a:spcAft>
        <a:defRPr sz="4400">
          <a:solidFill>
            <a:schemeClr val="tx2"/>
          </a:solidFill>
          <a:latin typeface="Verdana" charset="0"/>
        </a:defRPr>
      </a:lvl8pPr>
      <a:lvl9pPr marL="1828800" algn="ctr" rtl="0" eaLnBrk="1" fontAlgn="base" hangingPunct="1">
        <a:spcBef>
          <a:spcPct val="0"/>
        </a:spcBef>
        <a:spcAft>
          <a:spcPct val="0"/>
        </a:spcAft>
        <a:defRPr sz="4400">
          <a:solidFill>
            <a:schemeClr val="tx2"/>
          </a:solidFill>
          <a:latin typeface="Verdana"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800">
          <a:solidFill>
            <a:schemeClr val="tx1"/>
          </a:solidFill>
          <a:latin typeface="+mn-lt"/>
          <a:ea typeface="MS PGothic" pitchFamily="34" charset="-128"/>
        </a:defRPr>
      </a:lvl2pPr>
      <a:lvl3pPr marL="1143000" indent="-228600" algn="l" rtl="0" eaLnBrk="0" fontAlgn="base" hangingPunct="0">
        <a:spcBef>
          <a:spcPct val="20000"/>
        </a:spcBef>
        <a:spcAft>
          <a:spcPct val="0"/>
        </a:spcAft>
        <a:buChar char="•"/>
        <a:defRPr sz="2400">
          <a:solidFill>
            <a:schemeClr val="tx1"/>
          </a:solidFill>
          <a:latin typeface="+mn-lt"/>
          <a:ea typeface="MS PGothic" pitchFamily="34" charset="-128"/>
        </a:defRPr>
      </a:lvl3pPr>
      <a:lvl4pPr marL="1600200" indent="-228600" algn="l" rtl="0" eaLnBrk="0" fontAlgn="base" hangingPunct="0">
        <a:spcBef>
          <a:spcPct val="20000"/>
        </a:spcBef>
        <a:spcAft>
          <a:spcPct val="0"/>
        </a:spcAft>
        <a:buChar char="–"/>
        <a:defRPr sz="2000">
          <a:solidFill>
            <a:schemeClr val="tx1"/>
          </a:solidFill>
          <a:latin typeface="+mn-lt"/>
          <a:ea typeface="MS PGothic" pitchFamily="34" charset="-128"/>
        </a:defRPr>
      </a:lvl4pPr>
      <a:lvl5pPr marL="2057400" indent="-228600" algn="l" rtl="0" eaLnBrk="0" fontAlgn="base" hangingPunct="0">
        <a:spcBef>
          <a:spcPct val="20000"/>
        </a:spcBef>
        <a:spcAft>
          <a:spcPct val="0"/>
        </a:spcAft>
        <a:buChar char="»"/>
        <a:defRPr sz="2000">
          <a:solidFill>
            <a:schemeClr val="tx1"/>
          </a:solidFill>
          <a:latin typeface="+mn-lt"/>
          <a:ea typeface="MS PGothic" pitchFamily="34" charset="-128"/>
        </a:defRPr>
      </a:lvl5pPr>
      <a:lvl6pPr marL="2514600" indent="-228600" algn="l" rtl="0" eaLnBrk="1" fontAlgn="base" hangingPunct="1">
        <a:spcBef>
          <a:spcPct val="20000"/>
        </a:spcBef>
        <a:spcAft>
          <a:spcPct val="0"/>
        </a:spcAft>
        <a:buChar char="»"/>
        <a:defRPr sz="2000">
          <a:solidFill>
            <a:schemeClr val="tx1"/>
          </a:solidFill>
          <a:latin typeface="+mn-lt"/>
          <a:ea typeface="ＭＳ Ｐゴシック" charset="-128"/>
        </a:defRPr>
      </a:lvl6pPr>
      <a:lvl7pPr marL="2971800" indent="-228600" algn="l" rtl="0" eaLnBrk="1" fontAlgn="base" hangingPunct="1">
        <a:spcBef>
          <a:spcPct val="20000"/>
        </a:spcBef>
        <a:spcAft>
          <a:spcPct val="0"/>
        </a:spcAft>
        <a:buChar char="»"/>
        <a:defRPr sz="2000">
          <a:solidFill>
            <a:schemeClr val="tx1"/>
          </a:solidFill>
          <a:latin typeface="+mn-lt"/>
          <a:ea typeface="ＭＳ Ｐゴシック" charset="-128"/>
        </a:defRPr>
      </a:lvl7pPr>
      <a:lvl8pPr marL="3429000" indent="-228600" algn="l" rtl="0" eaLnBrk="1" fontAlgn="base" hangingPunct="1">
        <a:spcBef>
          <a:spcPct val="20000"/>
        </a:spcBef>
        <a:spcAft>
          <a:spcPct val="0"/>
        </a:spcAft>
        <a:buChar char="»"/>
        <a:defRPr sz="2000">
          <a:solidFill>
            <a:schemeClr val="tx1"/>
          </a:solidFill>
          <a:latin typeface="+mn-lt"/>
          <a:ea typeface="ＭＳ Ｐゴシック" charset="-128"/>
        </a:defRPr>
      </a:lvl8pPr>
      <a:lvl9pPr marL="3886200" indent="-228600" algn="l" rtl="0" eaLnBrk="1" fontAlgn="base" hangingPunct="1">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Box 6"/>
          <p:cNvSpPr txBox="1">
            <a:spLocks noChangeArrowheads="1"/>
          </p:cNvSpPr>
          <p:nvPr/>
        </p:nvSpPr>
        <p:spPr bwMode="auto">
          <a:xfrm>
            <a:off x="415925" y="6524625"/>
            <a:ext cx="9490075" cy="277813"/>
          </a:xfrm>
          <a:prstGeom prst="rect">
            <a:avLst/>
          </a:prstGeom>
          <a:noFill/>
          <a:ln w="9525">
            <a:noFill/>
            <a:miter lim="800000"/>
            <a:headEnd/>
            <a:tailEnd/>
          </a:ln>
        </p:spPr>
        <p:txBody>
          <a:bodyPr>
            <a:spAutoFit/>
          </a:bodyPr>
          <a:lstStyle/>
          <a:p>
            <a:pPr algn="ctr" eaLnBrk="0" hangingPunct="0"/>
            <a:r>
              <a:rPr lang="en-US"/>
              <a:t>UR Offices, Belfast  2 March 2016</a:t>
            </a:r>
          </a:p>
        </p:txBody>
      </p:sp>
      <p:sp>
        <p:nvSpPr>
          <p:cNvPr id="13315" name="Title 1"/>
          <p:cNvSpPr>
            <a:spLocks noGrp="1"/>
          </p:cNvSpPr>
          <p:nvPr>
            <p:ph type="ctrTitle"/>
          </p:nvPr>
        </p:nvSpPr>
        <p:spPr/>
        <p:txBody>
          <a:bodyPr/>
          <a:lstStyle/>
          <a:p>
            <a:pPr eaLnBrk="1" hangingPunct="1"/>
            <a:r>
              <a:rPr lang="en-GB" sz="3600" dirty="0" smtClean="0"/>
              <a:t>NI-UR Exit Regime Review</a:t>
            </a:r>
            <a:br>
              <a:rPr lang="en-GB" sz="3600" dirty="0" smtClean="0"/>
            </a:br>
            <a:r>
              <a:rPr lang="en-GB" sz="3600" dirty="0" smtClean="0"/>
              <a:t/>
            </a:r>
            <a:br>
              <a:rPr lang="en-GB" sz="3600" dirty="0" smtClean="0"/>
            </a:br>
            <a:r>
              <a:rPr lang="en-GB" sz="3600" dirty="0" smtClean="0"/>
              <a:t>Stakeholder Workshop</a:t>
            </a:r>
          </a:p>
        </p:txBody>
      </p:sp>
      <p:sp>
        <p:nvSpPr>
          <p:cNvPr id="13316" name="Subtitle 2"/>
          <p:cNvSpPr>
            <a:spLocks noGrp="1"/>
          </p:cNvSpPr>
          <p:nvPr>
            <p:ph type="subTitle" idx="1"/>
          </p:nvPr>
        </p:nvSpPr>
        <p:spPr/>
        <p:txBody>
          <a:bodyPr/>
          <a:lstStyle/>
          <a:p>
            <a:pPr algn="l" eaLnBrk="1" hangingPunct="1"/>
            <a:endParaRPr lang="en-GB" sz="2000" dirty="0" smtClean="0"/>
          </a:p>
          <a:p>
            <a:pPr algn="l" eaLnBrk="1" hangingPunct="1"/>
            <a:endParaRPr lang="en-GB" sz="2000" dirty="0" smtClean="0"/>
          </a:p>
          <a:p>
            <a:pPr eaLnBrk="1" hangingPunct="1"/>
            <a:r>
              <a:rPr lang="en-GB" sz="1800" dirty="0" smtClean="0"/>
              <a:t>Debra Hawkin</a:t>
            </a:r>
          </a:p>
          <a:p>
            <a:pPr eaLnBrk="1" hangingPunct="1"/>
            <a:r>
              <a:rPr lang="en-GB" sz="1800" dirty="0" smtClean="0"/>
              <a:t>Nigel Sisman</a:t>
            </a:r>
          </a:p>
        </p:txBody>
      </p:sp>
      <p:sp>
        <p:nvSpPr>
          <p:cNvPr id="13317" name="Footer Placeholder 3"/>
          <p:cNvSpPr>
            <a:spLocks noGrp="1"/>
          </p:cNvSpPr>
          <p:nvPr>
            <p:ph type="ftr" sz="quarter" idx="11"/>
          </p:nvPr>
        </p:nvSpPr>
        <p:spPr>
          <a:noFill/>
        </p:spPr>
        <p:txBody>
          <a:bodyPr/>
          <a:lstStyle/>
          <a:p>
            <a:endParaRPr lang="en-US"/>
          </a:p>
          <a:p>
            <a:r>
              <a:rPr lang="en-US">
                <a:solidFill>
                  <a:srgbClr val="9FC5C4"/>
                </a:solidFill>
              </a:rPr>
              <a:t>TPA Solutions © 2016</a:t>
            </a:r>
          </a:p>
        </p:txBody>
      </p:sp>
      <p:sp>
        <p:nvSpPr>
          <p:cNvPr id="13318" name="Slide Number Placeholder 4"/>
          <p:cNvSpPr>
            <a:spLocks noGrp="1"/>
          </p:cNvSpPr>
          <p:nvPr>
            <p:ph type="sldNum" sz="quarter" idx="12"/>
          </p:nvPr>
        </p:nvSpPr>
        <p:spPr>
          <a:xfrm>
            <a:off x="1208088" y="5732463"/>
            <a:ext cx="288925" cy="792162"/>
          </a:xfrm>
          <a:noFill/>
        </p:spPr>
        <p:txBody>
          <a:bodyPr/>
          <a:lstStyle/>
          <a:p>
            <a:endParaRPr lang="en-US">
              <a:solidFill>
                <a:schemeClr val="bg1"/>
              </a:solidFill>
            </a:endParaRPr>
          </a:p>
        </p:txBody>
      </p:sp>
      <p:sp>
        <p:nvSpPr>
          <p:cNvPr id="6" name="Content Placeholder 2"/>
          <p:cNvSpPr txBox="1">
            <a:spLocks/>
          </p:cNvSpPr>
          <p:nvPr/>
        </p:nvSpPr>
        <p:spPr bwMode="auto">
          <a:xfrm>
            <a:off x="415925" y="44450"/>
            <a:ext cx="7632700" cy="890588"/>
          </a:xfrm>
          <a:prstGeom prst="rect">
            <a:avLst/>
          </a:prstGeom>
          <a:noFill/>
          <a:ln w="9525">
            <a:noFill/>
            <a:miter lim="800000"/>
            <a:headEnd/>
            <a:tailEnd/>
          </a:ln>
          <a:effectLst/>
        </p:spPr>
        <p:txBody>
          <a:bodyPr/>
          <a:lstStyle>
            <a:defPPr>
              <a:defRPr lang="en-US"/>
            </a:defPPr>
            <a:lvl1pPr algn="l" rtl="0" eaLnBrk="0" fontAlgn="base" hangingPunct="0">
              <a:spcBef>
                <a:spcPct val="0"/>
              </a:spcBef>
              <a:spcAft>
                <a:spcPct val="0"/>
              </a:spcAft>
              <a:buFontTx/>
              <a:buNone/>
              <a:defRPr sz="1400" b="0" kern="1200">
                <a:solidFill>
                  <a:schemeClr val="tx1"/>
                </a:solidFill>
                <a:latin typeface="Verdana" charset="0"/>
                <a:ea typeface="+mn-ea"/>
                <a:cs typeface="+mn-cs"/>
              </a:defRPr>
            </a:lvl1pPr>
            <a:lvl2pPr marL="457200" algn="l" rtl="0" eaLnBrk="0" fontAlgn="base" hangingPunct="0">
              <a:spcBef>
                <a:spcPct val="0"/>
              </a:spcBef>
              <a:spcAft>
                <a:spcPct val="0"/>
              </a:spcAft>
              <a:defRPr sz="1200" b="1" kern="1200">
                <a:solidFill>
                  <a:schemeClr val="tx1"/>
                </a:solidFill>
                <a:latin typeface="Verdana" panose="020B060403050404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1200" b="1" kern="1200">
                <a:solidFill>
                  <a:schemeClr val="tx1"/>
                </a:solidFill>
                <a:latin typeface="Verdana" panose="020B060403050404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1200" b="1" kern="1200">
                <a:solidFill>
                  <a:schemeClr val="tx1"/>
                </a:solidFill>
                <a:latin typeface="Verdana" panose="020B060403050404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1200" b="1" kern="1200">
                <a:solidFill>
                  <a:schemeClr val="tx1"/>
                </a:solidFill>
                <a:latin typeface="Verdana" panose="020B0604030504040204" pitchFamily="34" charset="0"/>
                <a:ea typeface="ＭＳ Ｐゴシック" panose="020B0600070205080204" pitchFamily="34" charset="-128"/>
                <a:cs typeface="+mn-cs"/>
              </a:defRPr>
            </a:lvl5pPr>
            <a:lvl6pPr marL="2286000" algn="l" defTabSz="914400" rtl="0" eaLnBrk="1" latinLnBrk="0" hangingPunct="1">
              <a:defRPr sz="1200" b="1" kern="1200">
                <a:solidFill>
                  <a:schemeClr val="tx1"/>
                </a:solidFill>
                <a:latin typeface="Verdana" panose="020B0604030504040204" pitchFamily="34" charset="0"/>
                <a:ea typeface="ＭＳ Ｐゴシック" panose="020B0600070205080204" pitchFamily="34" charset="-128"/>
                <a:cs typeface="+mn-cs"/>
              </a:defRPr>
            </a:lvl6pPr>
            <a:lvl7pPr marL="2743200" algn="l" defTabSz="914400" rtl="0" eaLnBrk="1" latinLnBrk="0" hangingPunct="1">
              <a:defRPr sz="1200" b="1" kern="1200">
                <a:solidFill>
                  <a:schemeClr val="tx1"/>
                </a:solidFill>
                <a:latin typeface="Verdana" panose="020B0604030504040204" pitchFamily="34" charset="0"/>
                <a:ea typeface="ＭＳ Ｐゴシック" panose="020B0600070205080204" pitchFamily="34" charset="-128"/>
                <a:cs typeface="+mn-cs"/>
              </a:defRPr>
            </a:lvl7pPr>
            <a:lvl8pPr marL="3200400" algn="l" defTabSz="914400" rtl="0" eaLnBrk="1" latinLnBrk="0" hangingPunct="1">
              <a:defRPr sz="1200" b="1" kern="1200">
                <a:solidFill>
                  <a:schemeClr val="tx1"/>
                </a:solidFill>
                <a:latin typeface="Verdana" panose="020B0604030504040204" pitchFamily="34" charset="0"/>
                <a:ea typeface="ＭＳ Ｐゴシック" panose="020B0600070205080204" pitchFamily="34" charset="-128"/>
                <a:cs typeface="+mn-cs"/>
              </a:defRPr>
            </a:lvl8pPr>
            <a:lvl9pPr marL="3657600" algn="l" defTabSz="914400" rtl="0" eaLnBrk="1" latinLnBrk="0" hangingPunct="1">
              <a:defRPr sz="1200" b="1" kern="1200">
                <a:solidFill>
                  <a:schemeClr val="tx1"/>
                </a:solidFill>
                <a:latin typeface="Verdana" panose="020B0604030504040204" pitchFamily="34" charset="0"/>
                <a:ea typeface="ＭＳ Ｐゴシック" panose="020B0600070205080204" pitchFamily="34" charset="-128"/>
                <a:cs typeface="+mn-cs"/>
              </a:defRPr>
            </a:lvl9pPr>
          </a:lstStyle>
          <a:p>
            <a:pPr>
              <a:defRPr/>
            </a:pPr>
            <a:r>
              <a:rPr lang="en-GB" sz="1200" b="1" dirty="0" smtClean="0">
                <a:solidFill>
                  <a:schemeClr val="bg1">
                    <a:lumMod val="75000"/>
                  </a:schemeClr>
                </a:solidFill>
              </a:rPr>
              <a:t>Circulated 24/2/16</a:t>
            </a:r>
            <a:endParaRPr lang="en-GB" sz="1200" b="1" dirty="0" smtClean="0">
              <a:solidFill>
                <a:schemeClr val="bg1">
                  <a:lumMod val="75000"/>
                </a:schemeClr>
              </a:solidFill>
            </a:endParaRPr>
          </a:p>
          <a:p>
            <a:pPr>
              <a:defRPr/>
            </a:pPr>
            <a:endParaRPr lang="en-GB" sz="1200" b="1" dirty="0" smtClean="0">
              <a:solidFill>
                <a:schemeClr val="bg2">
                  <a:lumMod val="75000"/>
                </a:schemeClr>
              </a:solidFill>
            </a:endParaRPr>
          </a:p>
        </p:txBody>
      </p:sp>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488950" y="198438"/>
            <a:ext cx="8420100" cy="1143000"/>
          </a:xfrm>
        </p:spPr>
        <p:txBody>
          <a:bodyPr/>
          <a:lstStyle/>
          <a:p>
            <a:pPr eaLnBrk="1" hangingPunct="1"/>
            <a:r>
              <a:rPr lang="en-US" sz="3200" smtClean="0"/>
              <a:t>Case for short term capacity (STC)</a:t>
            </a:r>
          </a:p>
        </p:txBody>
      </p:sp>
      <p:sp>
        <p:nvSpPr>
          <p:cNvPr id="22531" name="Footer Placeholder 3"/>
          <p:cNvSpPr>
            <a:spLocks noGrp="1"/>
          </p:cNvSpPr>
          <p:nvPr>
            <p:ph type="ftr" sz="quarter" idx="11"/>
          </p:nvPr>
        </p:nvSpPr>
        <p:spPr>
          <a:noFill/>
        </p:spPr>
        <p:txBody>
          <a:bodyPr/>
          <a:lstStyle/>
          <a:p>
            <a:endParaRPr lang="en-US"/>
          </a:p>
          <a:p>
            <a:r>
              <a:rPr lang="en-US">
                <a:solidFill>
                  <a:srgbClr val="9FC5C4"/>
                </a:solidFill>
              </a:rPr>
              <a:t>TPA Solutions © 2016</a:t>
            </a:r>
          </a:p>
        </p:txBody>
      </p:sp>
      <p:sp>
        <p:nvSpPr>
          <p:cNvPr id="22532" name="Slide Number Placeholder 4"/>
          <p:cNvSpPr>
            <a:spLocks noGrp="1"/>
          </p:cNvSpPr>
          <p:nvPr>
            <p:ph type="sldNum" sz="quarter" idx="12"/>
          </p:nvPr>
        </p:nvSpPr>
        <p:spPr>
          <a:noFill/>
        </p:spPr>
        <p:txBody>
          <a:bodyPr/>
          <a:lstStyle/>
          <a:p>
            <a:fld id="{1C70D724-25D4-4D8B-8451-B953B175C069}" type="slidenum">
              <a:rPr lang="en-US"/>
              <a:pPr/>
              <a:t>10</a:t>
            </a:fld>
            <a:endParaRPr lang="en-US"/>
          </a:p>
        </p:txBody>
      </p:sp>
      <p:sp>
        <p:nvSpPr>
          <p:cNvPr id="22533" name="TextBox 5"/>
          <p:cNvSpPr txBox="1">
            <a:spLocks noChangeArrowheads="1"/>
          </p:cNvSpPr>
          <p:nvPr/>
        </p:nvSpPr>
        <p:spPr bwMode="auto">
          <a:xfrm>
            <a:off x="415925" y="6524625"/>
            <a:ext cx="2089150" cy="277813"/>
          </a:xfrm>
          <a:prstGeom prst="rect">
            <a:avLst/>
          </a:prstGeom>
          <a:noFill/>
          <a:ln w="9525">
            <a:noFill/>
            <a:miter lim="800000"/>
            <a:headEnd/>
            <a:tailEnd/>
          </a:ln>
        </p:spPr>
        <p:txBody>
          <a:bodyPr>
            <a:spAutoFit/>
          </a:bodyPr>
          <a:lstStyle/>
          <a:p>
            <a:pPr eaLnBrk="0" hangingPunct="0"/>
            <a:r>
              <a:rPr lang="en-US"/>
              <a:t>Shorter term products</a:t>
            </a:r>
          </a:p>
        </p:txBody>
      </p:sp>
      <p:sp>
        <p:nvSpPr>
          <p:cNvPr id="8" name="Rounded Rectangle 7"/>
          <p:cNvSpPr/>
          <p:nvPr/>
        </p:nvSpPr>
        <p:spPr bwMode="auto">
          <a:xfrm>
            <a:off x="631825" y="1341438"/>
            <a:ext cx="5257800" cy="719137"/>
          </a:xfrm>
          <a:prstGeom prst="roundRect">
            <a:avLst/>
          </a:prstGeom>
          <a:solidFill>
            <a:schemeClr val="accent5"/>
          </a:solidFill>
          <a:ln w="1651" cap="flat" cmpd="sng" algn="ctr">
            <a:solidFill>
              <a:schemeClr val="tx1"/>
            </a:solidFill>
            <a:prstDash val="solid"/>
            <a:round/>
            <a:headEnd type="none" w="med" len="med"/>
            <a:tailEnd type="none" w="med" len="med"/>
          </a:ln>
          <a:effectLst/>
          <a:extLst/>
        </p:spPr>
        <p:txBody>
          <a:bodyPr lIns="0" tIns="0" rIns="0" bIns="0" anchor="ctr"/>
          <a:lstStyle/>
          <a:p>
            <a:pPr algn="ctr" eaLnBrk="0" hangingPunct="0">
              <a:spcBef>
                <a:spcPct val="20000"/>
              </a:spcBef>
              <a:defRPr/>
            </a:pPr>
            <a:r>
              <a:rPr lang="en-US" sz="1400" b="0" dirty="0">
                <a:ea typeface="ＭＳ Ｐゴシック" panose="020B0600070205080204" pitchFamily="34" charset="-128"/>
              </a:rPr>
              <a:t>Allow matching of booking with </a:t>
            </a:r>
            <a:r>
              <a:rPr lang="en-US" sz="1400" b="0" dirty="0" err="1">
                <a:ea typeface="ＭＳ Ｐゴシック" panose="020B0600070205080204" pitchFamily="34" charset="-128"/>
              </a:rPr>
              <a:t>utilisation</a:t>
            </a:r>
            <a:endParaRPr lang="en-US" sz="1400" b="0" dirty="0">
              <a:ea typeface="ＭＳ Ｐゴシック" panose="020B0600070205080204" pitchFamily="34" charset="-128"/>
            </a:endParaRPr>
          </a:p>
        </p:txBody>
      </p:sp>
      <p:sp>
        <p:nvSpPr>
          <p:cNvPr id="9" name="Rounded Rectangle 8"/>
          <p:cNvSpPr/>
          <p:nvPr/>
        </p:nvSpPr>
        <p:spPr bwMode="auto">
          <a:xfrm>
            <a:off x="4160838" y="2205038"/>
            <a:ext cx="5472112" cy="1368425"/>
          </a:xfrm>
          <a:prstGeom prst="roundRect">
            <a:avLst/>
          </a:prstGeom>
          <a:solidFill>
            <a:schemeClr val="accent5"/>
          </a:solidFill>
          <a:ln w="1651" cap="flat" cmpd="sng" algn="ctr">
            <a:solidFill>
              <a:schemeClr val="tx1"/>
            </a:solidFill>
            <a:prstDash val="solid"/>
            <a:round/>
            <a:headEnd type="none" w="med" len="med"/>
            <a:tailEnd type="none" w="med" len="med"/>
          </a:ln>
          <a:effectLst/>
          <a:extLst/>
        </p:spPr>
        <p:txBody>
          <a:bodyPr lIns="36000" tIns="0" rIns="0" bIns="0" anchor="ctr"/>
          <a:lstStyle/>
          <a:p>
            <a:pPr eaLnBrk="0" hangingPunct="0">
              <a:spcBef>
                <a:spcPct val="20000"/>
              </a:spcBef>
              <a:defRPr/>
            </a:pPr>
            <a:r>
              <a:rPr lang="en-US" sz="1400" b="0" dirty="0">
                <a:ea typeface="ＭＳ Ｐゴシック" panose="020B0600070205080204" pitchFamily="34" charset="-128"/>
              </a:rPr>
              <a:t>Allows level playing field with </a:t>
            </a:r>
            <a:r>
              <a:rPr lang="en-US" sz="1400" b="0" dirty="0" err="1">
                <a:ea typeface="ＭＳ Ｐゴシック" panose="020B0600070205080204" pitchFamily="34" charset="-128"/>
              </a:rPr>
              <a:t>RoI</a:t>
            </a:r>
            <a:r>
              <a:rPr lang="en-US" sz="1400" b="0" dirty="0">
                <a:ea typeface="ＭＳ Ｐゴシック" panose="020B0600070205080204" pitchFamily="34" charset="-128"/>
              </a:rPr>
              <a:t> generators </a:t>
            </a:r>
          </a:p>
          <a:p>
            <a:pPr marL="285750" indent="-285750" eaLnBrk="0" hangingPunct="0">
              <a:spcBef>
                <a:spcPct val="20000"/>
              </a:spcBef>
              <a:buFont typeface="Arial"/>
              <a:buChar char="•"/>
              <a:defRPr/>
            </a:pPr>
            <a:r>
              <a:rPr lang="en-US" sz="1400" b="0" dirty="0">
                <a:ea typeface="ＭＳ Ｐゴシック" panose="020B0600070205080204" pitchFamily="34" charset="-128"/>
              </a:rPr>
              <a:t>Generators argue inclusion of STC costs into electricity pricing will remove artificial exit </a:t>
            </a:r>
            <a:r>
              <a:rPr lang="en-US" sz="1400" b="0" dirty="0" smtClean="0">
                <a:ea typeface="ＭＳ Ｐゴシック" panose="020B0600070205080204" pitchFamily="34" charset="-128"/>
              </a:rPr>
              <a:t>signal and create a more level playing field</a:t>
            </a:r>
            <a:endParaRPr lang="en-US" sz="1400" b="0" strike="sngStrike" dirty="0">
              <a:ea typeface="ＭＳ Ｐゴシック" panose="020B0600070205080204" pitchFamily="34" charset="-128"/>
            </a:endParaRPr>
          </a:p>
          <a:p>
            <a:pPr marL="285750" indent="-285750" eaLnBrk="0" hangingPunct="0">
              <a:spcBef>
                <a:spcPct val="20000"/>
              </a:spcBef>
              <a:buFont typeface="Arial"/>
              <a:buChar char="•"/>
              <a:defRPr/>
            </a:pPr>
            <a:r>
              <a:rPr lang="en-US" sz="1400" b="0" dirty="0">
                <a:ea typeface="ＭＳ Ｐゴシック" panose="020B0600070205080204" pitchFamily="34" charset="-128"/>
              </a:rPr>
              <a:t>Consistency of NI/</a:t>
            </a:r>
            <a:r>
              <a:rPr lang="en-US" sz="1400" b="0" dirty="0" err="1">
                <a:ea typeface="ＭＳ Ｐゴシック" panose="020B0600070205080204" pitchFamily="34" charset="-128"/>
              </a:rPr>
              <a:t>RoI</a:t>
            </a:r>
            <a:r>
              <a:rPr lang="en-US" sz="1400" b="0" dirty="0">
                <a:ea typeface="ＭＳ Ｐゴシック" panose="020B0600070205080204" pitchFamily="34" charset="-128"/>
              </a:rPr>
              <a:t> products</a:t>
            </a:r>
          </a:p>
          <a:p>
            <a:pPr marL="285750" indent="-285750" eaLnBrk="0" hangingPunct="0">
              <a:spcBef>
                <a:spcPct val="20000"/>
              </a:spcBef>
              <a:buFont typeface="Arial"/>
              <a:buChar char="•"/>
              <a:defRPr/>
            </a:pPr>
            <a:r>
              <a:rPr lang="en-US" sz="1400" b="0" dirty="0">
                <a:ea typeface="ＭＳ Ｐゴシック" panose="020B0600070205080204" pitchFamily="34" charset="-128"/>
              </a:rPr>
              <a:t>Increase flexibility and competitive behaviors in I-SEM</a:t>
            </a:r>
          </a:p>
        </p:txBody>
      </p:sp>
      <p:sp>
        <p:nvSpPr>
          <p:cNvPr id="10" name="Rounded Rectangle 9"/>
          <p:cNvSpPr/>
          <p:nvPr/>
        </p:nvSpPr>
        <p:spPr bwMode="auto">
          <a:xfrm>
            <a:off x="631825" y="3716338"/>
            <a:ext cx="5257800" cy="720725"/>
          </a:xfrm>
          <a:prstGeom prst="roundRect">
            <a:avLst/>
          </a:prstGeom>
          <a:solidFill>
            <a:schemeClr val="accent5"/>
          </a:solidFill>
          <a:ln w="1651" cap="flat" cmpd="sng" algn="ctr">
            <a:solidFill>
              <a:schemeClr val="tx1"/>
            </a:solidFill>
            <a:prstDash val="solid"/>
            <a:round/>
            <a:headEnd type="none" w="med" len="med"/>
            <a:tailEnd type="none" w="med" len="med"/>
          </a:ln>
          <a:effectLst/>
          <a:extLst/>
        </p:spPr>
        <p:txBody>
          <a:bodyPr lIns="0" tIns="0" rIns="0" bIns="0" anchor="ctr"/>
          <a:lstStyle/>
          <a:p>
            <a:pPr algn="ctr" eaLnBrk="0" hangingPunct="0">
              <a:spcBef>
                <a:spcPct val="20000"/>
              </a:spcBef>
              <a:defRPr/>
            </a:pPr>
            <a:r>
              <a:rPr lang="en-US" sz="1400" b="0" dirty="0">
                <a:ea typeface="ＭＳ Ｐゴシック" panose="020B0600070205080204" pitchFamily="34" charset="-128"/>
              </a:rPr>
              <a:t>STC better enables new NI generation</a:t>
            </a:r>
          </a:p>
        </p:txBody>
      </p:sp>
      <p:sp>
        <p:nvSpPr>
          <p:cNvPr id="11" name="Rounded Rectangle 10"/>
          <p:cNvSpPr/>
          <p:nvPr/>
        </p:nvSpPr>
        <p:spPr bwMode="auto">
          <a:xfrm>
            <a:off x="4160838" y="4581525"/>
            <a:ext cx="5472112" cy="719138"/>
          </a:xfrm>
          <a:prstGeom prst="roundRect">
            <a:avLst/>
          </a:prstGeom>
          <a:solidFill>
            <a:schemeClr val="accent5"/>
          </a:solidFill>
          <a:ln w="1651" cap="flat" cmpd="sng" algn="ctr">
            <a:solidFill>
              <a:schemeClr val="tx1"/>
            </a:solidFill>
            <a:prstDash val="solid"/>
            <a:round/>
            <a:headEnd type="none" w="med" len="med"/>
            <a:tailEnd type="none" w="med" len="med"/>
          </a:ln>
          <a:effectLst/>
          <a:extLst/>
        </p:spPr>
        <p:txBody>
          <a:bodyPr lIns="0" tIns="0" rIns="0" bIns="0" anchor="ctr"/>
          <a:lstStyle/>
          <a:p>
            <a:pPr algn="ctr" eaLnBrk="0" hangingPunct="0">
              <a:spcBef>
                <a:spcPct val="20000"/>
              </a:spcBef>
              <a:defRPr/>
            </a:pPr>
            <a:r>
              <a:rPr lang="en-US" sz="1400" b="0" dirty="0">
                <a:ea typeface="ＭＳ Ｐゴシック" panose="020B0600070205080204" pitchFamily="34" charset="-128"/>
              </a:rPr>
              <a:t>Consistency with Entry capacity arrangements</a:t>
            </a:r>
          </a:p>
        </p:txBody>
      </p:sp>
      <p:sp>
        <p:nvSpPr>
          <p:cNvPr id="22538" name="TextBox 11"/>
          <p:cNvSpPr txBox="1">
            <a:spLocks noChangeArrowheads="1"/>
          </p:cNvSpPr>
          <p:nvPr/>
        </p:nvSpPr>
        <p:spPr bwMode="auto">
          <a:xfrm>
            <a:off x="560388" y="5732463"/>
            <a:ext cx="9072562" cy="307975"/>
          </a:xfrm>
          <a:prstGeom prst="rect">
            <a:avLst/>
          </a:prstGeom>
          <a:noFill/>
          <a:ln w="9525">
            <a:noFill/>
            <a:miter lim="800000"/>
            <a:headEnd/>
            <a:tailEnd/>
          </a:ln>
        </p:spPr>
        <p:txBody>
          <a:bodyPr>
            <a:spAutoFit/>
          </a:bodyPr>
          <a:lstStyle/>
          <a:p>
            <a:pPr algn="ctr" eaLnBrk="0" hangingPunct="0"/>
            <a:r>
              <a:rPr lang="en-US" sz="1400"/>
              <a:t>Are there any other </a:t>
            </a:r>
            <a:r>
              <a:rPr lang="en-GB" sz="1400"/>
              <a:t>arguments</a:t>
            </a:r>
            <a:r>
              <a:rPr lang="en-US" sz="1400"/>
              <a:t> that have not been articulated above? </a:t>
            </a:r>
          </a:p>
        </p:txBody>
      </p:sp>
    </p:spTree>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704850" y="198438"/>
            <a:ext cx="8420100" cy="1143000"/>
          </a:xfrm>
        </p:spPr>
        <p:txBody>
          <a:bodyPr/>
          <a:lstStyle/>
          <a:p>
            <a:pPr eaLnBrk="1" hangingPunct="1"/>
            <a:r>
              <a:rPr lang="en-US" sz="3600" smtClean="0"/>
              <a:t>Short Term Products</a:t>
            </a:r>
          </a:p>
        </p:txBody>
      </p:sp>
      <p:sp>
        <p:nvSpPr>
          <p:cNvPr id="23555" name="Footer Placeholder 3"/>
          <p:cNvSpPr>
            <a:spLocks noGrp="1"/>
          </p:cNvSpPr>
          <p:nvPr>
            <p:ph type="ftr" sz="quarter" idx="11"/>
          </p:nvPr>
        </p:nvSpPr>
        <p:spPr>
          <a:noFill/>
        </p:spPr>
        <p:txBody>
          <a:bodyPr/>
          <a:lstStyle/>
          <a:p>
            <a:endParaRPr lang="en-US"/>
          </a:p>
          <a:p>
            <a:r>
              <a:rPr lang="en-US">
                <a:solidFill>
                  <a:srgbClr val="9FC5C4"/>
                </a:solidFill>
              </a:rPr>
              <a:t>TPA Solutions © 2016</a:t>
            </a:r>
          </a:p>
        </p:txBody>
      </p:sp>
      <p:sp>
        <p:nvSpPr>
          <p:cNvPr id="23556" name="Slide Number Placeholder 4"/>
          <p:cNvSpPr>
            <a:spLocks noGrp="1"/>
          </p:cNvSpPr>
          <p:nvPr>
            <p:ph type="sldNum" sz="quarter" idx="12"/>
          </p:nvPr>
        </p:nvSpPr>
        <p:spPr>
          <a:noFill/>
        </p:spPr>
        <p:txBody>
          <a:bodyPr/>
          <a:lstStyle/>
          <a:p>
            <a:fld id="{1EED265D-8A5A-40AC-93CE-7B588FDD21F5}" type="slidenum">
              <a:rPr lang="en-US"/>
              <a:pPr/>
              <a:t>11</a:t>
            </a:fld>
            <a:endParaRPr lang="en-US"/>
          </a:p>
        </p:txBody>
      </p:sp>
      <p:sp>
        <p:nvSpPr>
          <p:cNvPr id="9" name="Rectangle 8"/>
          <p:cNvSpPr/>
          <p:nvPr/>
        </p:nvSpPr>
        <p:spPr>
          <a:xfrm>
            <a:off x="1712913" y="1628775"/>
            <a:ext cx="7699375" cy="277813"/>
          </a:xfrm>
          <a:prstGeom prst="rect">
            <a:avLst/>
          </a:prstGeom>
        </p:spPr>
        <p:txBody>
          <a:bodyPr>
            <a:spAutoFit/>
          </a:bodyPr>
          <a:lstStyle/>
          <a:p>
            <a:pPr eaLnBrk="0" hangingPunct="0">
              <a:defRPr/>
            </a:pPr>
            <a:r>
              <a:rPr lang="en-GB" dirty="0">
                <a:solidFill>
                  <a:schemeClr val="bg1">
                    <a:lumMod val="65000"/>
                  </a:schemeClr>
                </a:solidFill>
                <a:ea typeface="ＭＳ Ｐゴシック" panose="020B0600070205080204" pitchFamily="34" charset="-128"/>
              </a:rPr>
              <a:t>Issue</a:t>
            </a:r>
            <a:r>
              <a:rPr lang="en-GB" dirty="0">
                <a:ea typeface="ＭＳ Ｐゴシック" panose="020B0600070205080204" pitchFamily="34" charset="-128"/>
              </a:rPr>
              <a:t>		      </a:t>
            </a:r>
            <a:r>
              <a:rPr lang="en-GB" dirty="0">
                <a:solidFill>
                  <a:schemeClr val="bg1">
                    <a:lumMod val="65000"/>
                  </a:schemeClr>
                </a:solidFill>
                <a:ea typeface="ＭＳ Ｐゴシック" panose="020B0600070205080204" pitchFamily="34" charset="-128"/>
              </a:rPr>
              <a:t>Status Quo</a:t>
            </a:r>
            <a:r>
              <a:rPr lang="en-GB" dirty="0">
                <a:ea typeface="ＭＳ Ｐゴシック" panose="020B0600070205080204" pitchFamily="34" charset="-128"/>
              </a:rPr>
              <a:t>	     	      </a:t>
            </a:r>
            <a:r>
              <a:rPr lang="en-GB" dirty="0">
                <a:solidFill>
                  <a:schemeClr val="bg1">
                    <a:lumMod val="65000"/>
                  </a:schemeClr>
                </a:solidFill>
                <a:ea typeface="ＭＳ Ｐゴシック" panose="020B0600070205080204" pitchFamily="34" charset="-128"/>
              </a:rPr>
              <a:t>Short term products</a:t>
            </a:r>
          </a:p>
        </p:txBody>
      </p:sp>
      <p:sp>
        <p:nvSpPr>
          <p:cNvPr id="23558" name="Rectangle 13"/>
          <p:cNvSpPr>
            <a:spLocks noChangeArrowheads="1"/>
          </p:cNvSpPr>
          <p:nvPr/>
        </p:nvSpPr>
        <p:spPr bwMode="auto">
          <a:xfrm>
            <a:off x="4587875" y="1800225"/>
            <a:ext cx="730250" cy="215900"/>
          </a:xfrm>
          <a:prstGeom prst="rect">
            <a:avLst/>
          </a:prstGeom>
          <a:noFill/>
          <a:ln w="9525">
            <a:noFill/>
            <a:miter lim="800000"/>
            <a:headEnd/>
            <a:tailEnd/>
          </a:ln>
        </p:spPr>
        <p:txBody>
          <a:bodyPr wrap="none">
            <a:spAutoFit/>
          </a:bodyPr>
          <a:lstStyle/>
          <a:p>
            <a:pPr eaLnBrk="0" hangingPunct="0"/>
            <a:r>
              <a:rPr lang="en-GB" sz="800" b="0">
                <a:solidFill>
                  <a:schemeClr val="bg1"/>
                </a:solidFill>
              </a:rPr>
              <a:t>entry-exit </a:t>
            </a:r>
            <a:endParaRPr lang="en-GB"/>
          </a:p>
        </p:txBody>
      </p:sp>
      <p:grpSp>
        <p:nvGrpSpPr>
          <p:cNvPr id="2" name="Group 14"/>
          <p:cNvGrpSpPr>
            <a:grpSpLocks/>
          </p:cNvGrpSpPr>
          <p:nvPr/>
        </p:nvGrpSpPr>
        <p:grpSpPr bwMode="auto">
          <a:xfrm>
            <a:off x="3641725" y="2147888"/>
            <a:ext cx="4878388" cy="431800"/>
            <a:chOff x="3641244" y="2550520"/>
            <a:chExt cx="4879655" cy="432000"/>
          </a:xfrm>
        </p:grpSpPr>
        <p:sp>
          <p:nvSpPr>
            <p:cNvPr id="23593" name="Rectangle 11"/>
            <p:cNvSpPr>
              <a:spLocks noChangeArrowheads="1"/>
            </p:cNvSpPr>
            <p:nvPr/>
          </p:nvSpPr>
          <p:spPr bwMode="auto">
            <a:xfrm>
              <a:off x="3641244" y="2550520"/>
              <a:ext cx="1692000" cy="432000"/>
            </a:xfrm>
            <a:prstGeom prst="rect">
              <a:avLst/>
            </a:prstGeom>
            <a:solidFill>
              <a:schemeClr val="accent2"/>
            </a:solidFill>
            <a:ln w="12700">
              <a:noFill/>
              <a:round/>
              <a:headEnd/>
              <a:tailEnd/>
            </a:ln>
          </p:spPr>
          <p:txBody>
            <a:bodyPr lIns="0" tIns="0" rIns="0" bIns="0" anchor="ctr"/>
            <a:lstStyle/>
            <a:p>
              <a:pPr algn="ctr" defTabSz="923925" eaLnBrk="0" hangingPunct="0">
                <a:tabLst>
                  <a:tab pos="0" algn="l"/>
                </a:tabLst>
              </a:pPr>
              <a:r>
                <a:rPr lang="en-GB" sz="1000" b="0">
                  <a:solidFill>
                    <a:schemeClr val="bg1"/>
                  </a:solidFill>
                </a:rPr>
                <a:t>Peak day per annum</a:t>
              </a:r>
            </a:p>
          </p:txBody>
        </p:sp>
        <p:sp>
          <p:nvSpPr>
            <p:cNvPr id="17" name="Rectangle 16"/>
            <p:cNvSpPr/>
            <p:nvPr/>
          </p:nvSpPr>
          <p:spPr bwMode="auto">
            <a:xfrm>
              <a:off x="6626519" y="2550520"/>
              <a:ext cx="1894380" cy="432000"/>
            </a:xfrm>
            <a:prstGeom prst="rect">
              <a:avLst/>
            </a:prstGeom>
            <a:solidFill>
              <a:srgbClr val="72B2E2"/>
            </a:solidFill>
            <a:ln w="12700" cap="flat" cmpd="sng" algn="ctr">
              <a:noFill/>
              <a:prstDash val="solid"/>
              <a:round/>
              <a:headEnd type="none" w="med" len="med"/>
              <a:tailEnd type="none" w="med" len="med"/>
            </a:ln>
            <a:effectLst/>
          </p:spPr>
          <p:txBody>
            <a:bodyPr lIns="0" tIns="0" rIns="0" bIns="0" anchor="ctr">
              <a:normAutofit/>
            </a:bodyPr>
            <a:lstStyle/>
            <a:p>
              <a:pPr algn="ctr" defTabSz="923925" fontAlgn="auto">
                <a:spcBef>
                  <a:spcPts val="0"/>
                </a:spcBef>
                <a:spcAft>
                  <a:spcPts val="0"/>
                </a:spcAft>
                <a:tabLst>
                  <a:tab pos="0" algn="l"/>
                </a:tabLst>
                <a:defRPr/>
              </a:pPr>
              <a:r>
                <a:rPr lang="en-GB" sz="1000" b="0" kern="0" dirty="0">
                  <a:solidFill>
                    <a:srgbClr val="FFFFFF"/>
                  </a:solidFill>
                  <a:ea typeface="+mn-ea"/>
                </a:rPr>
                <a:t>Daily utilisation</a:t>
              </a:r>
            </a:p>
          </p:txBody>
        </p:sp>
      </p:grpSp>
      <p:grpSp>
        <p:nvGrpSpPr>
          <p:cNvPr id="3" name="Group 15"/>
          <p:cNvGrpSpPr>
            <a:grpSpLocks/>
          </p:cNvGrpSpPr>
          <p:nvPr/>
        </p:nvGrpSpPr>
        <p:grpSpPr bwMode="auto">
          <a:xfrm>
            <a:off x="3641725" y="2667000"/>
            <a:ext cx="4878388" cy="431800"/>
            <a:chOff x="3641244" y="3068960"/>
            <a:chExt cx="4879655" cy="432000"/>
          </a:xfrm>
        </p:grpSpPr>
        <p:sp>
          <p:nvSpPr>
            <p:cNvPr id="23591" name="Rectangle 12"/>
            <p:cNvSpPr>
              <a:spLocks noChangeArrowheads="1"/>
            </p:cNvSpPr>
            <p:nvPr/>
          </p:nvSpPr>
          <p:spPr bwMode="auto">
            <a:xfrm>
              <a:off x="3641244" y="3068960"/>
              <a:ext cx="1692000" cy="432000"/>
            </a:xfrm>
            <a:prstGeom prst="rect">
              <a:avLst/>
            </a:prstGeom>
            <a:solidFill>
              <a:schemeClr val="accent2"/>
            </a:solidFill>
            <a:ln w="12700">
              <a:noFill/>
              <a:round/>
              <a:headEnd/>
              <a:tailEnd/>
            </a:ln>
          </p:spPr>
          <p:txBody>
            <a:bodyPr lIns="0" tIns="0" rIns="0" bIns="0" anchor="ctr"/>
            <a:lstStyle/>
            <a:p>
              <a:pPr algn="ctr" defTabSz="923925" eaLnBrk="0" hangingPunct="0">
                <a:tabLst>
                  <a:tab pos="0" algn="l"/>
                </a:tabLst>
              </a:pPr>
              <a:r>
                <a:rPr lang="en-GB" sz="1000" b="0">
                  <a:solidFill>
                    <a:schemeClr val="bg1"/>
                  </a:solidFill>
                </a:rPr>
                <a:t>Easy to set in advance</a:t>
              </a:r>
            </a:p>
            <a:p>
              <a:pPr algn="ctr" defTabSz="923925" eaLnBrk="0" hangingPunct="0">
                <a:tabLst>
                  <a:tab pos="0" algn="l"/>
                </a:tabLst>
              </a:pPr>
              <a:r>
                <a:rPr lang="en-GB" sz="1000" b="0">
                  <a:solidFill>
                    <a:schemeClr val="bg1"/>
                  </a:solidFill>
                </a:rPr>
                <a:t>Stable?</a:t>
              </a:r>
            </a:p>
          </p:txBody>
        </p:sp>
        <p:sp>
          <p:nvSpPr>
            <p:cNvPr id="21" name="Rectangle 20"/>
            <p:cNvSpPr/>
            <p:nvPr/>
          </p:nvSpPr>
          <p:spPr bwMode="auto">
            <a:xfrm>
              <a:off x="6626519" y="3068960"/>
              <a:ext cx="1894380" cy="432000"/>
            </a:xfrm>
            <a:prstGeom prst="rect">
              <a:avLst/>
            </a:prstGeom>
            <a:solidFill>
              <a:srgbClr val="72B2E2"/>
            </a:solidFill>
            <a:ln w="12700" cap="flat" cmpd="sng" algn="ctr">
              <a:noFill/>
              <a:prstDash val="solid"/>
              <a:round/>
              <a:headEnd type="none" w="med" len="med"/>
              <a:tailEnd type="none" w="med" len="med"/>
            </a:ln>
            <a:effectLst/>
          </p:spPr>
          <p:txBody>
            <a:bodyPr lIns="0" tIns="0" rIns="0" bIns="0" anchor="ctr">
              <a:normAutofit lnSpcReduction="10000"/>
            </a:bodyPr>
            <a:lstStyle/>
            <a:p>
              <a:pPr marL="171450" indent="-171450" defTabSz="923925" fontAlgn="auto">
                <a:spcBef>
                  <a:spcPts val="0"/>
                </a:spcBef>
                <a:spcAft>
                  <a:spcPts val="0"/>
                </a:spcAft>
                <a:buFont typeface="Arial" panose="020B0604020202020204" pitchFamily="34" charset="0"/>
                <a:buChar char="•"/>
                <a:tabLst>
                  <a:tab pos="0" algn="l"/>
                </a:tabLst>
                <a:defRPr/>
              </a:pPr>
              <a:r>
                <a:rPr lang="en-GB" sz="1000" b="0" kern="0" dirty="0">
                  <a:solidFill>
                    <a:srgbClr val="FFFFFF"/>
                  </a:solidFill>
                  <a:ea typeface="+mn-ea"/>
                </a:rPr>
                <a:t>Unit price will increase</a:t>
              </a:r>
            </a:p>
            <a:p>
              <a:pPr marL="171450" indent="-171450" defTabSz="923925" fontAlgn="auto">
                <a:spcBef>
                  <a:spcPts val="0"/>
                </a:spcBef>
                <a:spcAft>
                  <a:spcPts val="0"/>
                </a:spcAft>
                <a:buFont typeface="Arial" panose="020B0604020202020204" pitchFamily="34" charset="0"/>
                <a:buChar char="•"/>
                <a:tabLst>
                  <a:tab pos="0" algn="l"/>
                </a:tabLst>
                <a:defRPr/>
              </a:pPr>
              <a:r>
                <a:rPr lang="en-GB" sz="1000" b="0" kern="0" dirty="0">
                  <a:solidFill>
                    <a:srgbClr val="FFFFFF"/>
                  </a:solidFill>
                  <a:ea typeface="+mn-ea"/>
                </a:rPr>
                <a:t>Harder to set accurately</a:t>
              </a:r>
            </a:p>
            <a:p>
              <a:pPr marL="171450" indent="-171450" defTabSz="923925" fontAlgn="auto">
                <a:spcBef>
                  <a:spcPts val="0"/>
                </a:spcBef>
                <a:spcAft>
                  <a:spcPts val="0"/>
                </a:spcAft>
                <a:buFont typeface="Arial" panose="020B0604020202020204" pitchFamily="34" charset="0"/>
                <a:buChar char="•"/>
                <a:tabLst>
                  <a:tab pos="0" algn="l"/>
                </a:tabLst>
                <a:defRPr/>
              </a:pPr>
              <a:r>
                <a:rPr lang="en-GB" sz="1000" b="0" kern="0" dirty="0">
                  <a:solidFill>
                    <a:srgbClr val="FFFFFF"/>
                  </a:solidFill>
                  <a:ea typeface="+mn-ea"/>
                </a:rPr>
                <a:t>More Volatile?</a:t>
              </a:r>
            </a:p>
          </p:txBody>
        </p:sp>
      </p:grpSp>
      <p:grpSp>
        <p:nvGrpSpPr>
          <p:cNvPr id="4" name="Group 18"/>
          <p:cNvGrpSpPr>
            <a:grpSpLocks/>
          </p:cNvGrpSpPr>
          <p:nvPr/>
        </p:nvGrpSpPr>
        <p:grpSpPr bwMode="auto">
          <a:xfrm>
            <a:off x="3641725" y="3170238"/>
            <a:ext cx="4878388" cy="360362"/>
            <a:chOff x="3641244" y="3573016"/>
            <a:chExt cx="4879655" cy="360000"/>
          </a:xfrm>
        </p:grpSpPr>
        <p:sp>
          <p:nvSpPr>
            <p:cNvPr id="23589" name="Rectangle 22"/>
            <p:cNvSpPr>
              <a:spLocks noChangeArrowheads="1"/>
            </p:cNvSpPr>
            <p:nvPr/>
          </p:nvSpPr>
          <p:spPr bwMode="auto">
            <a:xfrm>
              <a:off x="3641244" y="3573016"/>
              <a:ext cx="1692000" cy="360000"/>
            </a:xfrm>
            <a:prstGeom prst="rect">
              <a:avLst/>
            </a:prstGeom>
            <a:solidFill>
              <a:schemeClr val="accent2"/>
            </a:solidFill>
            <a:ln w="12700">
              <a:noFill/>
              <a:round/>
              <a:headEnd/>
              <a:tailEnd/>
            </a:ln>
          </p:spPr>
          <p:txBody>
            <a:bodyPr lIns="0" tIns="0" rIns="0" bIns="0" anchor="ctr"/>
            <a:lstStyle/>
            <a:p>
              <a:pPr algn="ctr" defTabSz="923925" eaLnBrk="0" hangingPunct="0">
                <a:tabLst>
                  <a:tab pos="0" algn="l"/>
                </a:tabLst>
              </a:pPr>
              <a:r>
                <a:rPr lang="en-GB" sz="1000" b="0">
                  <a:solidFill>
                    <a:schemeClr val="bg1"/>
                  </a:solidFill>
                </a:rPr>
                <a:t>Simple/guaranteed</a:t>
              </a:r>
            </a:p>
          </p:txBody>
        </p:sp>
        <p:sp>
          <p:nvSpPr>
            <p:cNvPr id="23590" name="Rectangle 24"/>
            <p:cNvSpPr>
              <a:spLocks noChangeArrowheads="1"/>
            </p:cNvSpPr>
            <p:nvPr/>
          </p:nvSpPr>
          <p:spPr bwMode="auto">
            <a:xfrm>
              <a:off x="6626519" y="3573016"/>
              <a:ext cx="1894380" cy="360000"/>
            </a:xfrm>
            <a:prstGeom prst="rect">
              <a:avLst/>
            </a:prstGeom>
            <a:solidFill>
              <a:srgbClr val="72B2E2"/>
            </a:solidFill>
            <a:ln w="12700">
              <a:noFill/>
              <a:round/>
              <a:headEnd/>
              <a:tailEnd/>
            </a:ln>
          </p:spPr>
          <p:txBody>
            <a:bodyPr lIns="0" tIns="0" rIns="0" bIns="0" anchor="ctr"/>
            <a:lstStyle/>
            <a:p>
              <a:pPr algn="ctr" defTabSz="923925">
                <a:tabLst>
                  <a:tab pos="0" algn="l"/>
                </a:tabLst>
              </a:pPr>
              <a:r>
                <a:rPr lang="en-GB" sz="1000" b="0">
                  <a:solidFill>
                    <a:srgbClr val="FFFFFF"/>
                  </a:solidFill>
                </a:rPr>
                <a:t>Less simple – </a:t>
              </a:r>
              <a:br>
                <a:rPr lang="en-GB" sz="1000" b="0">
                  <a:solidFill>
                    <a:srgbClr val="FFFFFF"/>
                  </a:solidFill>
                </a:rPr>
              </a:br>
              <a:r>
                <a:rPr lang="en-GB" sz="1000" b="0">
                  <a:solidFill>
                    <a:srgbClr val="FFFFFF"/>
                  </a:solidFill>
                </a:rPr>
                <a:t>does this create cash flow issues?</a:t>
              </a:r>
            </a:p>
          </p:txBody>
        </p:sp>
      </p:grpSp>
      <p:grpSp>
        <p:nvGrpSpPr>
          <p:cNvPr id="5" name="Group 19"/>
          <p:cNvGrpSpPr>
            <a:grpSpLocks/>
          </p:cNvGrpSpPr>
          <p:nvPr/>
        </p:nvGrpSpPr>
        <p:grpSpPr bwMode="auto">
          <a:xfrm>
            <a:off x="3641725" y="3557588"/>
            <a:ext cx="4879975" cy="252412"/>
            <a:chOff x="3641616" y="3960156"/>
            <a:chExt cx="4879655" cy="252000"/>
          </a:xfrm>
        </p:grpSpPr>
        <p:sp>
          <p:nvSpPr>
            <p:cNvPr id="35" name="Rectangle 34"/>
            <p:cNvSpPr/>
            <p:nvPr/>
          </p:nvSpPr>
          <p:spPr bwMode="auto">
            <a:xfrm>
              <a:off x="3641616" y="3960156"/>
              <a:ext cx="1692164" cy="252000"/>
            </a:xfrm>
            <a:prstGeom prst="rect">
              <a:avLst/>
            </a:prstGeom>
            <a:solidFill>
              <a:schemeClr val="accent2"/>
            </a:solidFill>
            <a:ln w="12700" cap="flat" cmpd="sng" algn="ctr">
              <a:noFill/>
              <a:prstDash val="solid"/>
              <a:round/>
              <a:headEnd type="none" w="med" len="med"/>
              <a:tailEnd type="none" w="med" len="med"/>
            </a:ln>
            <a:effectLst/>
          </p:spPr>
          <p:txBody>
            <a:bodyPr lIns="0" tIns="0" rIns="0" bIns="0" anchor="ctr">
              <a:normAutofit fontScale="92500" lnSpcReduction="10000"/>
            </a:bodyPr>
            <a:lstStyle/>
            <a:p>
              <a:pPr algn="ctr" defTabSz="923925" eaLnBrk="0" hangingPunct="0">
                <a:tabLst>
                  <a:tab pos="0" algn="l"/>
                </a:tabLst>
                <a:defRPr/>
              </a:pPr>
              <a:r>
                <a:rPr lang="en-GB" sz="1000" b="0" dirty="0">
                  <a:solidFill>
                    <a:schemeClr val="bg1"/>
                  </a:solidFill>
                  <a:ea typeface="ＭＳ Ｐゴシック" panose="020B0600070205080204" pitchFamily="34" charset="-128"/>
                </a:rPr>
                <a:t>Zero if </a:t>
              </a:r>
            </a:p>
            <a:p>
              <a:pPr algn="ctr" defTabSz="923925" eaLnBrk="0" hangingPunct="0">
                <a:tabLst>
                  <a:tab pos="0" algn="l"/>
                </a:tabLst>
                <a:defRPr/>
              </a:pPr>
              <a:r>
                <a:rPr lang="en-GB" sz="1000" b="0" dirty="0">
                  <a:solidFill>
                    <a:schemeClr val="bg1"/>
                  </a:solidFill>
                  <a:ea typeface="ＭＳ Ｐゴシック" panose="020B0600070205080204" pitchFamily="34" charset="-128"/>
                </a:rPr>
                <a:t>actual peak day &lt;= forecast</a:t>
              </a:r>
            </a:p>
          </p:txBody>
        </p:sp>
        <p:sp>
          <p:nvSpPr>
            <p:cNvPr id="37" name="Rectangle 36"/>
            <p:cNvSpPr/>
            <p:nvPr/>
          </p:nvSpPr>
          <p:spPr bwMode="auto">
            <a:xfrm>
              <a:off x="6627508" y="3960156"/>
              <a:ext cx="1893763" cy="252000"/>
            </a:xfrm>
            <a:prstGeom prst="rect">
              <a:avLst/>
            </a:prstGeom>
            <a:solidFill>
              <a:srgbClr val="72B2E2"/>
            </a:solidFill>
            <a:ln w="12700" cap="flat" cmpd="sng" algn="ctr">
              <a:noFill/>
              <a:prstDash val="solid"/>
              <a:round/>
              <a:headEnd type="none" w="med" len="med"/>
              <a:tailEnd type="none" w="med" len="med"/>
            </a:ln>
            <a:effectLst/>
          </p:spPr>
          <p:txBody>
            <a:bodyPr lIns="0" tIns="0" rIns="0" bIns="0" anchor="ctr">
              <a:normAutofit/>
            </a:bodyPr>
            <a:lstStyle/>
            <a:p>
              <a:pPr algn="ctr" defTabSz="923925" fontAlgn="auto">
                <a:spcBef>
                  <a:spcPts val="0"/>
                </a:spcBef>
                <a:spcAft>
                  <a:spcPts val="0"/>
                </a:spcAft>
                <a:tabLst>
                  <a:tab pos="0" algn="l"/>
                </a:tabLst>
                <a:defRPr/>
              </a:pPr>
              <a:r>
                <a:rPr lang="en-GB" sz="1000" b="0" kern="0" dirty="0">
                  <a:solidFill>
                    <a:srgbClr val="FFFFFF"/>
                  </a:solidFill>
                  <a:ea typeface="+mn-ea"/>
                </a:rPr>
                <a:t>Larger?</a:t>
              </a:r>
            </a:p>
          </p:txBody>
        </p:sp>
      </p:grpSp>
      <p:grpSp>
        <p:nvGrpSpPr>
          <p:cNvPr id="6" name="Group 9"/>
          <p:cNvGrpSpPr>
            <a:grpSpLocks/>
          </p:cNvGrpSpPr>
          <p:nvPr/>
        </p:nvGrpSpPr>
        <p:grpSpPr bwMode="auto">
          <a:xfrm>
            <a:off x="1568450" y="3816350"/>
            <a:ext cx="7345363" cy="1946275"/>
            <a:chOff x="1568624" y="4217785"/>
            <a:chExt cx="7344816" cy="1947519"/>
          </a:xfrm>
        </p:grpSpPr>
        <p:sp>
          <p:nvSpPr>
            <p:cNvPr id="26" name="Rectangle 25"/>
            <p:cNvSpPr/>
            <p:nvPr/>
          </p:nvSpPr>
          <p:spPr bwMode="auto">
            <a:xfrm>
              <a:off x="1697202" y="4494187"/>
              <a:ext cx="863536" cy="432076"/>
            </a:xfrm>
            <a:prstGeom prst="rect">
              <a:avLst/>
            </a:prstGeom>
            <a:solidFill>
              <a:srgbClr val="92D050"/>
            </a:solidFill>
            <a:ln w="12700" cap="flat" cmpd="sng" algn="ctr">
              <a:noFill/>
              <a:prstDash val="solid"/>
              <a:round/>
              <a:headEnd type="none" w="med" len="med"/>
              <a:tailEnd type="none" w="med" len="med"/>
            </a:ln>
            <a:effectLst/>
          </p:spPr>
          <p:txBody>
            <a:bodyPr lIns="0" tIns="0" rIns="0" bIns="0" anchor="ctr">
              <a:normAutofit/>
            </a:bodyPr>
            <a:lstStyle/>
            <a:p>
              <a:pPr algn="ctr" defTabSz="923925" fontAlgn="auto">
                <a:spcBef>
                  <a:spcPts val="0"/>
                </a:spcBef>
                <a:spcAft>
                  <a:spcPts val="0"/>
                </a:spcAft>
                <a:tabLst>
                  <a:tab pos="0" algn="l"/>
                </a:tabLst>
                <a:defRPr/>
              </a:pPr>
              <a:r>
                <a:rPr lang="en-GB" sz="1000" b="0" kern="0" dirty="0">
                  <a:solidFill>
                    <a:srgbClr val="FFFFFF"/>
                  </a:solidFill>
                  <a:ea typeface="+mn-ea"/>
                </a:rPr>
                <a:t>High LF</a:t>
              </a:r>
              <a:br>
                <a:rPr lang="en-GB" sz="1000" b="0" kern="0" dirty="0">
                  <a:solidFill>
                    <a:srgbClr val="FFFFFF"/>
                  </a:solidFill>
                  <a:ea typeface="+mn-ea"/>
                </a:rPr>
              </a:br>
              <a:r>
                <a:rPr lang="en-GB" sz="1000" b="0" kern="0" dirty="0">
                  <a:solidFill>
                    <a:srgbClr val="FFFFFF"/>
                  </a:solidFill>
                  <a:ea typeface="+mn-ea"/>
                </a:rPr>
                <a:t>Low LF</a:t>
              </a:r>
            </a:p>
          </p:txBody>
        </p:sp>
        <p:sp>
          <p:nvSpPr>
            <p:cNvPr id="27" name="Rectangle 26"/>
            <p:cNvSpPr/>
            <p:nvPr/>
          </p:nvSpPr>
          <p:spPr bwMode="auto">
            <a:xfrm>
              <a:off x="3641745" y="4494187"/>
              <a:ext cx="1692149" cy="432076"/>
            </a:xfrm>
            <a:prstGeom prst="rect">
              <a:avLst/>
            </a:prstGeom>
            <a:solidFill>
              <a:schemeClr val="accent2"/>
            </a:solidFill>
            <a:ln w="12700" cap="flat" cmpd="sng" algn="ctr">
              <a:noFill/>
              <a:prstDash val="solid"/>
              <a:round/>
              <a:headEnd type="none" w="med" len="med"/>
              <a:tailEnd type="none" w="med" len="med"/>
            </a:ln>
            <a:effectLst/>
          </p:spPr>
          <p:txBody>
            <a:bodyPr lIns="0" tIns="0" rIns="0" bIns="0" anchor="ctr">
              <a:normAutofit/>
            </a:bodyPr>
            <a:lstStyle/>
            <a:p>
              <a:pPr algn="ctr" defTabSz="923925" fontAlgn="auto">
                <a:spcBef>
                  <a:spcPts val="0"/>
                </a:spcBef>
                <a:spcAft>
                  <a:spcPts val="0"/>
                </a:spcAft>
                <a:tabLst>
                  <a:tab pos="0" algn="l"/>
                </a:tabLst>
                <a:defRPr/>
              </a:pPr>
              <a:r>
                <a:rPr lang="en-GB" sz="1000" b="0" kern="0" dirty="0">
                  <a:solidFill>
                    <a:srgbClr val="FFFFFF"/>
                  </a:solidFill>
                  <a:ea typeface="ＭＳ Ｐゴシック" panose="020B0600070205080204" pitchFamily="34" charset="-128"/>
                </a:rPr>
                <a:t>unit price</a:t>
              </a:r>
              <a:br>
                <a:rPr lang="en-GB" sz="1000" b="0" kern="0" dirty="0">
                  <a:solidFill>
                    <a:srgbClr val="FFFFFF"/>
                  </a:solidFill>
                  <a:ea typeface="ＭＳ Ｐゴシック" panose="020B0600070205080204" pitchFamily="34" charset="-128"/>
                </a:rPr>
              </a:br>
              <a:r>
                <a:rPr lang="en-GB" sz="1000" b="0" kern="0" dirty="0">
                  <a:solidFill>
                    <a:srgbClr val="FFFFFF"/>
                  </a:solidFill>
                  <a:ea typeface="ＭＳ Ｐゴシック" panose="020B0600070205080204" pitchFamily="34" charset="-128"/>
                </a:rPr>
                <a:t>High LF &lt; Low LF</a:t>
              </a:r>
            </a:p>
          </p:txBody>
        </p:sp>
        <p:sp>
          <p:nvSpPr>
            <p:cNvPr id="23577" name="Rectangle 27"/>
            <p:cNvSpPr>
              <a:spLocks noChangeArrowheads="1"/>
            </p:cNvSpPr>
            <p:nvPr/>
          </p:nvSpPr>
          <p:spPr bwMode="auto">
            <a:xfrm>
              <a:off x="3641616" y="5013224"/>
              <a:ext cx="1692000" cy="432000"/>
            </a:xfrm>
            <a:prstGeom prst="rect">
              <a:avLst/>
            </a:prstGeom>
            <a:solidFill>
              <a:schemeClr val="accent2"/>
            </a:solidFill>
            <a:ln w="12700">
              <a:noFill/>
              <a:round/>
              <a:headEnd/>
              <a:tailEnd/>
            </a:ln>
          </p:spPr>
          <p:txBody>
            <a:bodyPr lIns="0" tIns="0" rIns="0" bIns="0" anchor="ctr"/>
            <a:lstStyle/>
            <a:p>
              <a:pPr algn="ctr" defTabSz="923925" eaLnBrk="0" hangingPunct="0">
                <a:tabLst>
                  <a:tab pos="0" algn="l"/>
                </a:tabLst>
              </a:pPr>
              <a:r>
                <a:rPr lang="en-GB" sz="1000" b="0">
                  <a:solidFill>
                    <a:schemeClr val="bg1"/>
                  </a:solidFill>
                </a:rPr>
                <a:t> </a:t>
              </a:r>
            </a:p>
          </p:txBody>
        </p:sp>
        <p:sp>
          <p:nvSpPr>
            <p:cNvPr id="29" name="Rectangle 28"/>
            <p:cNvSpPr/>
            <p:nvPr/>
          </p:nvSpPr>
          <p:spPr bwMode="auto">
            <a:xfrm>
              <a:off x="6627610" y="4494187"/>
              <a:ext cx="1893746" cy="432076"/>
            </a:xfrm>
            <a:prstGeom prst="rect">
              <a:avLst/>
            </a:prstGeom>
            <a:solidFill>
              <a:srgbClr val="72B2E2"/>
            </a:solidFill>
            <a:ln w="12700" cap="flat" cmpd="sng" algn="ctr">
              <a:noFill/>
              <a:prstDash val="solid"/>
              <a:round/>
              <a:headEnd type="none" w="med" len="med"/>
              <a:tailEnd type="none" w="med" len="med"/>
            </a:ln>
            <a:effectLst/>
          </p:spPr>
          <p:txBody>
            <a:bodyPr lIns="0" tIns="0" rIns="0" bIns="0" anchor="ctr">
              <a:normAutofit lnSpcReduction="10000"/>
            </a:bodyPr>
            <a:lstStyle/>
            <a:p>
              <a:pPr algn="ctr" defTabSz="923925" fontAlgn="auto">
                <a:spcBef>
                  <a:spcPts val="0"/>
                </a:spcBef>
                <a:spcAft>
                  <a:spcPts val="0"/>
                </a:spcAft>
                <a:tabLst>
                  <a:tab pos="0" algn="l"/>
                </a:tabLst>
                <a:defRPr/>
              </a:pPr>
              <a:r>
                <a:rPr lang="en-GB" sz="1000" b="0" kern="0" dirty="0">
                  <a:solidFill>
                    <a:srgbClr val="FFFFFF"/>
                  </a:solidFill>
                  <a:ea typeface="+mn-ea"/>
                </a:rPr>
                <a:t>Greater advantage to low LF (dependent on price multipliers)</a:t>
              </a:r>
            </a:p>
          </p:txBody>
        </p:sp>
        <p:sp>
          <p:nvSpPr>
            <p:cNvPr id="30" name="Rectangle 29"/>
            <p:cNvSpPr/>
            <p:nvPr/>
          </p:nvSpPr>
          <p:spPr bwMode="auto">
            <a:xfrm>
              <a:off x="1697202" y="5013631"/>
              <a:ext cx="863536" cy="432076"/>
            </a:xfrm>
            <a:prstGeom prst="rect">
              <a:avLst/>
            </a:prstGeom>
            <a:solidFill>
              <a:srgbClr val="92D050"/>
            </a:solidFill>
            <a:ln w="12700" cap="flat" cmpd="sng" algn="ctr">
              <a:noFill/>
              <a:prstDash val="solid"/>
              <a:round/>
              <a:headEnd type="none" w="med" len="med"/>
              <a:tailEnd type="none" w="med" len="med"/>
            </a:ln>
            <a:effectLst/>
          </p:spPr>
          <p:txBody>
            <a:bodyPr lIns="0" tIns="0" rIns="0" bIns="0" anchor="ctr">
              <a:normAutofit/>
            </a:bodyPr>
            <a:lstStyle/>
            <a:p>
              <a:pPr algn="ctr" defTabSz="923925" fontAlgn="auto">
                <a:spcBef>
                  <a:spcPts val="0"/>
                </a:spcBef>
                <a:spcAft>
                  <a:spcPts val="0"/>
                </a:spcAft>
                <a:tabLst>
                  <a:tab pos="0" algn="l"/>
                </a:tabLst>
                <a:defRPr/>
              </a:pPr>
              <a:r>
                <a:rPr lang="en-GB" sz="1000" b="0" kern="0" dirty="0">
                  <a:solidFill>
                    <a:srgbClr val="FFFFFF"/>
                  </a:solidFill>
                  <a:ea typeface="+mn-ea"/>
                </a:rPr>
                <a:t>Gas</a:t>
              </a:r>
              <a:br>
                <a:rPr lang="en-GB" sz="1000" b="0" kern="0" dirty="0">
                  <a:solidFill>
                    <a:srgbClr val="FFFFFF"/>
                  </a:solidFill>
                  <a:ea typeface="+mn-ea"/>
                </a:rPr>
              </a:br>
              <a:r>
                <a:rPr lang="en-GB" sz="1000" b="0" kern="0" dirty="0">
                  <a:solidFill>
                    <a:srgbClr val="FFFFFF"/>
                  </a:solidFill>
                  <a:ea typeface="+mn-ea"/>
                </a:rPr>
                <a:t>Electricity</a:t>
              </a:r>
            </a:p>
          </p:txBody>
        </p:sp>
        <p:sp>
          <p:nvSpPr>
            <p:cNvPr id="31" name="Rectangle 30"/>
            <p:cNvSpPr/>
            <p:nvPr/>
          </p:nvSpPr>
          <p:spPr bwMode="auto">
            <a:xfrm>
              <a:off x="6627610" y="5013631"/>
              <a:ext cx="1893746" cy="432076"/>
            </a:xfrm>
            <a:prstGeom prst="rect">
              <a:avLst/>
            </a:prstGeom>
            <a:solidFill>
              <a:srgbClr val="72B2E2"/>
            </a:solidFill>
            <a:ln w="12700" cap="flat" cmpd="sng" algn="ctr">
              <a:noFill/>
              <a:prstDash val="solid"/>
              <a:round/>
              <a:headEnd type="none" w="med" len="med"/>
              <a:tailEnd type="none" w="med" len="med"/>
            </a:ln>
            <a:effectLst/>
          </p:spPr>
          <p:txBody>
            <a:bodyPr lIns="0" tIns="0" rIns="0" bIns="0" anchor="ctr"/>
            <a:lstStyle/>
            <a:p>
              <a:pPr marL="171450" indent="-171450" defTabSz="923925" fontAlgn="auto">
                <a:spcBef>
                  <a:spcPts val="0"/>
                </a:spcBef>
                <a:spcAft>
                  <a:spcPts val="0"/>
                </a:spcAft>
                <a:buFont typeface="Arial" panose="020B0604020202020204" pitchFamily="34" charset="0"/>
                <a:buChar char="•"/>
                <a:tabLst>
                  <a:tab pos="0" algn="l"/>
                </a:tabLst>
                <a:defRPr/>
              </a:pPr>
              <a:r>
                <a:rPr lang="en-GB" sz="850" b="0" kern="0" dirty="0">
                  <a:solidFill>
                    <a:srgbClr val="FFFFFF"/>
                  </a:solidFill>
                  <a:ea typeface="+mn-ea"/>
                </a:rPr>
                <a:t>Unstable gas prices</a:t>
              </a:r>
            </a:p>
            <a:p>
              <a:pPr marL="171450" indent="-171450" defTabSz="923925" fontAlgn="auto">
                <a:spcBef>
                  <a:spcPts val="0"/>
                </a:spcBef>
                <a:spcAft>
                  <a:spcPts val="0"/>
                </a:spcAft>
                <a:buFont typeface="Arial" panose="020B0604020202020204" pitchFamily="34" charset="0"/>
                <a:buChar char="•"/>
                <a:tabLst>
                  <a:tab pos="0" algn="l"/>
                </a:tabLst>
                <a:defRPr/>
              </a:pPr>
              <a:r>
                <a:rPr lang="en-GB" sz="850" b="0" kern="0" dirty="0">
                  <a:solidFill>
                    <a:srgbClr val="FFFFFF"/>
                  </a:solidFill>
                  <a:ea typeface="ＭＳ Ｐゴシック" panose="020B0600070205080204" pitchFamily="34" charset="-128"/>
                </a:rPr>
                <a:t>Higher electricity prices due to ST gas capacity pass-through</a:t>
              </a:r>
            </a:p>
          </p:txBody>
        </p:sp>
        <p:sp>
          <p:nvSpPr>
            <p:cNvPr id="23581" name="Rectangle 31"/>
            <p:cNvSpPr>
              <a:spLocks noChangeArrowheads="1"/>
            </p:cNvSpPr>
            <p:nvPr/>
          </p:nvSpPr>
          <p:spPr bwMode="auto">
            <a:xfrm>
              <a:off x="3641616" y="5517280"/>
              <a:ext cx="1692000" cy="432000"/>
            </a:xfrm>
            <a:prstGeom prst="rect">
              <a:avLst/>
            </a:prstGeom>
            <a:solidFill>
              <a:schemeClr val="accent2"/>
            </a:solidFill>
            <a:ln w="12700">
              <a:noFill/>
              <a:round/>
              <a:headEnd/>
              <a:tailEnd/>
            </a:ln>
          </p:spPr>
          <p:txBody>
            <a:bodyPr lIns="0" tIns="0" rIns="0" bIns="0" anchor="ctr"/>
            <a:lstStyle/>
            <a:p>
              <a:pPr algn="ctr" defTabSz="923925" eaLnBrk="0" hangingPunct="0">
                <a:tabLst>
                  <a:tab pos="0" algn="l"/>
                </a:tabLst>
              </a:pPr>
              <a:endParaRPr lang="en-GB" sz="1000" b="0">
                <a:solidFill>
                  <a:schemeClr val="bg1"/>
                </a:solidFill>
              </a:endParaRPr>
            </a:p>
          </p:txBody>
        </p:sp>
        <p:sp>
          <p:nvSpPr>
            <p:cNvPr id="33" name="Rectangle 32"/>
            <p:cNvSpPr/>
            <p:nvPr/>
          </p:nvSpPr>
          <p:spPr bwMode="auto">
            <a:xfrm>
              <a:off x="1697202" y="5517190"/>
              <a:ext cx="863536" cy="432076"/>
            </a:xfrm>
            <a:prstGeom prst="rect">
              <a:avLst/>
            </a:prstGeom>
            <a:solidFill>
              <a:srgbClr val="92D050"/>
            </a:solidFill>
            <a:ln w="12700" cap="flat" cmpd="sng" algn="ctr">
              <a:noFill/>
              <a:prstDash val="solid"/>
              <a:round/>
              <a:headEnd type="none" w="med" len="med"/>
              <a:tailEnd type="none" w="med" len="med"/>
            </a:ln>
            <a:effectLst/>
          </p:spPr>
          <p:txBody>
            <a:bodyPr lIns="0" tIns="0" rIns="0" bIns="0" anchor="ctr">
              <a:normAutofit/>
            </a:bodyPr>
            <a:lstStyle/>
            <a:p>
              <a:pPr algn="ctr" defTabSz="923925" fontAlgn="auto">
                <a:spcBef>
                  <a:spcPts val="0"/>
                </a:spcBef>
                <a:spcAft>
                  <a:spcPts val="0"/>
                </a:spcAft>
                <a:tabLst>
                  <a:tab pos="0" algn="l"/>
                </a:tabLst>
                <a:defRPr/>
              </a:pPr>
              <a:r>
                <a:rPr lang="en-GB" sz="1000" b="0" kern="0" dirty="0">
                  <a:solidFill>
                    <a:srgbClr val="FFFFFF"/>
                  </a:solidFill>
                  <a:ea typeface="+mn-ea"/>
                </a:rPr>
                <a:t>NI</a:t>
              </a:r>
              <a:br>
                <a:rPr lang="en-GB" sz="1000" b="0" kern="0" dirty="0">
                  <a:solidFill>
                    <a:srgbClr val="FFFFFF"/>
                  </a:solidFill>
                  <a:ea typeface="+mn-ea"/>
                </a:rPr>
              </a:br>
              <a:r>
                <a:rPr lang="en-GB" sz="1000" b="0" kern="0" dirty="0" err="1">
                  <a:solidFill>
                    <a:srgbClr val="FFFFFF"/>
                  </a:solidFill>
                  <a:ea typeface="+mn-ea"/>
                </a:rPr>
                <a:t>RoI</a:t>
              </a:r>
              <a:endParaRPr lang="en-GB" sz="1000" b="0" kern="0" dirty="0">
                <a:solidFill>
                  <a:srgbClr val="FFFFFF"/>
                </a:solidFill>
                <a:ea typeface="+mn-ea"/>
              </a:endParaRPr>
            </a:p>
          </p:txBody>
        </p:sp>
        <p:sp>
          <p:nvSpPr>
            <p:cNvPr id="34" name="Rectangle 33"/>
            <p:cNvSpPr/>
            <p:nvPr/>
          </p:nvSpPr>
          <p:spPr bwMode="auto">
            <a:xfrm>
              <a:off x="6627610" y="5517190"/>
              <a:ext cx="1893746" cy="432076"/>
            </a:xfrm>
            <a:prstGeom prst="rect">
              <a:avLst/>
            </a:prstGeom>
            <a:solidFill>
              <a:srgbClr val="72B2E2"/>
            </a:solidFill>
            <a:ln w="12700" cap="flat" cmpd="sng" algn="ctr">
              <a:noFill/>
              <a:prstDash val="solid"/>
              <a:round/>
              <a:headEnd type="none" w="med" len="med"/>
              <a:tailEnd type="none" w="med" len="med"/>
            </a:ln>
            <a:effectLst/>
          </p:spPr>
          <p:txBody>
            <a:bodyPr lIns="0" tIns="0" rIns="0" bIns="0" anchor="ctr">
              <a:normAutofit/>
            </a:bodyPr>
            <a:lstStyle/>
            <a:p>
              <a:pPr algn="ctr" defTabSz="923925" fontAlgn="auto">
                <a:spcBef>
                  <a:spcPts val="0"/>
                </a:spcBef>
                <a:spcAft>
                  <a:spcPts val="0"/>
                </a:spcAft>
                <a:tabLst>
                  <a:tab pos="0" algn="l"/>
                </a:tabLst>
                <a:defRPr/>
              </a:pPr>
              <a:r>
                <a:rPr lang="en-GB" sz="1000" b="0" kern="0" dirty="0">
                  <a:solidFill>
                    <a:srgbClr val="FFFFFF"/>
                  </a:solidFill>
                  <a:ea typeface="+mn-ea"/>
                </a:rPr>
                <a:t>May protect security of NI electricity supply</a:t>
              </a:r>
            </a:p>
          </p:txBody>
        </p:sp>
        <p:grpSp>
          <p:nvGrpSpPr>
            <p:cNvPr id="23584" name="Group 39"/>
            <p:cNvGrpSpPr>
              <a:grpSpLocks/>
            </p:cNvGrpSpPr>
            <p:nvPr/>
          </p:nvGrpSpPr>
          <p:grpSpPr bwMode="auto">
            <a:xfrm>
              <a:off x="1568624" y="4217785"/>
              <a:ext cx="7344816" cy="1947519"/>
              <a:chOff x="1568624" y="4217785"/>
              <a:chExt cx="7344816" cy="1947519"/>
            </a:xfrm>
          </p:grpSpPr>
          <p:sp>
            <p:nvSpPr>
              <p:cNvPr id="38" name="Rectangle 37"/>
              <p:cNvSpPr/>
              <p:nvPr/>
            </p:nvSpPr>
            <p:spPr bwMode="auto">
              <a:xfrm>
                <a:off x="1568624" y="4365517"/>
                <a:ext cx="7344816" cy="1799787"/>
              </a:xfrm>
              <a:prstGeom prst="rect">
                <a:avLst/>
              </a:prstGeom>
              <a:noFill/>
              <a:ln w="19050" cap="flat" cmpd="sng" algn="ctr">
                <a:solidFill>
                  <a:schemeClr val="bg1">
                    <a:lumMod val="75000"/>
                  </a:schemeClr>
                </a:solidFill>
                <a:prstDash val="solid"/>
                <a:round/>
                <a:headEnd type="none" w="med" len="med"/>
                <a:tailEnd type="none" w="med" len="med"/>
              </a:ln>
              <a:effectLst/>
            </p:spPr>
            <p:txBody>
              <a:bodyPr anchor="ctr"/>
              <a:lstStyle/>
              <a:p>
                <a:pPr eaLnBrk="0" hangingPunct="0">
                  <a:buFont typeface="Wingdings" charset="2"/>
                  <a:buNone/>
                  <a:defRPr/>
                </a:pPr>
                <a:endParaRPr lang="en-GB" dirty="0">
                  <a:latin typeface="Verdana" charset="0"/>
                  <a:ea typeface="ＭＳ Ｐゴシック" panose="020B0600070205080204" pitchFamily="34" charset="-128"/>
                </a:endParaRPr>
              </a:p>
            </p:txBody>
          </p:sp>
          <p:sp>
            <p:nvSpPr>
              <p:cNvPr id="39" name="TextBox 38"/>
              <p:cNvSpPr txBox="1"/>
              <p:nvPr/>
            </p:nvSpPr>
            <p:spPr>
              <a:xfrm>
                <a:off x="1808319" y="4217785"/>
                <a:ext cx="1504838" cy="276402"/>
              </a:xfrm>
              <a:prstGeom prst="rect">
                <a:avLst/>
              </a:prstGeom>
              <a:solidFill>
                <a:schemeClr val="bg1"/>
              </a:solidFill>
            </p:spPr>
            <p:txBody>
              <a:bodyPr wrap="none">
                <a:spAutoFit/>
              </a:bodyPr>
              <a:lstStyle/>
              <a:p>
                <a:pPr eaLnBrk="0" hangingPunct="0">
                  <a:defRPr/>
                </a:pPr>
                <a:r>
                  <a:rPr lang="en-GB" dirty="0">
                    <a:solidFill>
                      <a:schemeClr val="bg1">
                        <a:lumMod val="65000"/>
                      </a:schemeClr>
                    </a:solidFill>
                    <a:ea typeface="ＭＳ Ｐゴシック" panose="020B0600070205080204" pitchFamily="34" charset="-128"/>
                  </a:rPr>
                  <a:t>Redistributions</a:t>
                </a:r>
              </a:p>
            </p:txBody>
          </p:sp>
        </p:grpSp>
      </p:grpSp>
      <p:sp>
        <p:nvSpPr>
          <p:cNvPr id="41" name="Rounded Rectangular Callout 40"/>
          <p:cNvSpPr/>
          <p:nvPr/>
        </p:nvSpPr>
        <p:spPr bwMode="auto">
          <a:xfrm>
            <a:off x="8729663" y="4100513"/>
            <a:ext cx="1047750" cy="668337"/>
          </a:xfrm>
          <a:prstGeom prst="wedgeRoundRectCallout">
            <a:avLst>
              <a:gd name="adj1" fmla="val -83012"/>
              <a:gd name="adj2" fmla="val 52621"/>
              <a:gd name="adj3" fmla="val 16667"/>
            </a:avLst>
          </a:prstGeom>
          <a:solidFill>
            <a:schemeClr val="bg1">
              <a:alpha val="50196"/>
            </a:schemeClr>
          </a:solidFill>
          <a:ln w="19050" cap="flat" cmpd="sng" algn="ctr">
            <a:solidFill>
              <a:schemeClr val="bg1">
                <a:lumMod val="75000"/>
              </a:schemeClr>
            </a:solidFill>
            <a:prstDash val="solid"/>
            <a:round/>
            <a:headEnd type="none" w="med" len="med"/>
            <a:tailEnd type="none" w="med" len="med"/>
          </a:ln>
          <a:effectLst/>
        </p:spPr>
        <p:txBody>
          <a:bodyPr lIns="0" tIns="0" rIns="0" bIns="0" anchor="ctr">
            <a:normAutofit fontScale="85000" lnSpcReduction="10000"/>
          </a:bodyPr>
          <a:lstStyle/>
          <a:p>
            <a:pPr eaLnBrk="0" hangingPunct="0">
              <a:buFont typeface="Wingdings" charset="2"/>
              <a:buNone/>
              <a:defRPr/>
            </a:pPr>
            <a:r>
              <a:rPr lang="en-GB" b="0" dirty="0">
                <a:solidFill>
                  <a:schemeClr val="bg1">
                    <a:lumMod val="50000"/>
                  </a:schemeClr>
                </a:solidFill>
                <a:latin typeface="Verdana" charset="0"/>
                <a:ea typeface="ＭＳ Ｐゴシック" panose="020B0600070205080204" pitchFamily="34" charset="-128"/>
              </a:rPr>
              <a:t>When NI Generator sets SMP or is constrained on</a:t>
            </a:r>
          </a:p>
        </p:txBody>
      </p:sp>
      <p:sp>
        <p:nvSpPr>
          <p:cNvPr id="42" name="Rounded Rectangular Callout 41"/>
          <p:cNvSpPr/>
          <p:nvPr/>
        </p:nvSpPr>
        <p:spPr bwMode="auto">
          <a:xfrm>
            <a:off x="8729663" y="5149850"/>
            <a:ext cx="1047750" cy="552450"/>
          </a:xfrm>
          <a:prstGeom prst="wedgeRoundRectCallout">
            <a:avLst>
              <a:gd name="adj1" fmla="val -94867"/>
              <a:gd name="adj2" fmla="val -11227"/>
              <a:gd name="adj3" fmla="val 16667"/>
            </a:avLst>
          </a:prstGeom>
          <a:solidFill>
            <a:schemeClr val="bg1">
              <a:alpha val="50196"/>
            </a:schemeClr>
          </a:solidFill>
          <a:ln w="19050" cap="flat" cmpd="sng" algn="ctr">
            <a:solidFill>
              <a:schemeClr val="bg1">
                <a:lumMod val="75000"/>
              </a:schemeClr>
            </a:solidFill>
            <a:prstDash val="solid"/>
            <a:round/>
            <a:headEnd type="none" w="med" len="med"/>
            <a:tailEnd type="none" w="med" len="med"/>
          </a:ln>
          <a:effectLst/>
        </p:spPr>
        <p:txBody>
          <a:bodyPr lIns="0" tIns="0" rIns="0" bIns="0" anchor="ctr">
            <a:normAutofit fontScale="92500" lnSpcReduction="20000"/>
          </a:bodyPr>
          <a:lstStyle/>
          <a:p>
            <a:pPr eaLnBrk="0" hangingPunct="0">
              <a:buFont typeface="Wingdings" charset="2"/>
              <a:buNone/>
              <a:defRPr/>
            </a:pPr>
            <a:r>
              <a:rPr lang="en-GB" sz="1100" b="0" dirty="0">
                <a:solidFill>
                  <a:schemeClr val="bg1">
                    <a:lumMod val="50000"/>
                  </a:schemeClr>
                </a:solidFill>
                <a:latin typeface="Verdana" charset="0"/>
                <a:ea typeface="ＭＳ Ｐゴシック" panose="020B0600070205080204" pitchFamily="34" charset="-128"/>
              </a:rPr>
              <a:t>Consideration of SEM capital &amp; short term payments</a:t>
            </a:r>
          </a:p>
        </p:txBody>
      </p:sp>
      <p:grpSp>
        <p:nvGrpSpPr>
          <p:cNvPr id="23566" name="Group 5"/>
          <p:cNvGrpSpPr>
            <a:grpSpLocks/>
          </p:cNvGrpSpPr>
          <p:nvPr/>
        </p:nvGrpSpPr>
        <p:grpSpPr bwMode="auto">
          <a:xfrm>
            <a:off x="1287463" y="2147888"/>
            <a:ext cx="1281112" cy="1662112"/>
            <a:chOff x="1280592" y="2550520"/>
            <a:chExt cx="1280904" cy="1661636"/>
          </a:xfrm>
        </p:grpSpPr>
        <p:sp>
          <p:nvSpPr>
            <p:cNvPr id="11" name="Rectangle 10"/>
            <p:cNvSpPr/>
            <p:nvPr/>
          </p:nvSpPr>
          <p:spPr bwMode="auto">
            <a:xfrm>
              <a:off x="1696449" y="2550520"/>
              <a:ext cx="865047" cy="431676"/>
            </a:xfrm>
            <a:prstGeom prst="rect">
              <a:avLst/>
            </a:prstGeom>
            <a:solidFill>
              <a:srgbClr val="92D050"/>
            </a:solidFill>
            <a:ln w="12700" cap="flat" cmpd="sng" algn="ctr">
              <a:noFill/>
              <a:prstDash val="solid"/>
              <a:round/>
              <a:headEnd type="none" w="med" len="med"/>
              <a:tailEnd type="none" w="med" len="med"/>
            </a:ln>
            <a:effectLst/>
          </p:spPr>
          <p:txBody>
            <a:bodyPr lIns="0" tIns="0" rIns="0" bIns="0" anchor="ctr">
              <a:normAutofit/>
            </a:bodyPr>
            <a:lstStyle/>
            <a:p>
              <a:pPr algn="ctr" defTabSz="923925" fontAlgn="auto">
                <a:spcBef>
                  <a:spcPts val="0"/>
                </a:spcBef>
                <a:spcAft>
                  <a:spcPts val="0"/>
                </a:spcAft>
                <a:tabLst>
                  <a:tab pos="0" algn="l"/>
                </a:tabLst>
                <a:defRPr/>
              </a:pPr>
              <a:r>
                <a:rPr lang="en-GB" sz="1000" b="0" kern="0" dirty="0">
                  <a:solidFill>
                    <a:srgbClr val="FFFFFF"/>
                  </a:solidFill>
                  <a:ea typeface="+mn-ea"/>
                </a:rPr>
                <a:t>Booking levels</a:t>
              </a:r>
            </a:p>
          </p:txBody>
        </p:sp>
        <p:sp>
          <p:nvSpPr>
            <p:cNvPr id="18" name="Rectangle 17"/>
            <p:cNvSpPr/>
            <p:nvPr/>
          </p:nvSpPr>
          <p:spPr bwMode="auto">
            <a:xfrm>
              <a:off x="1696449" y="3069483"/>
              <a:ext cx="865047" cy="431676"/>
            </a:xfrm>
            <a:prstGeom prst="rect">
              <a:avLst/>
            </a:prstGeom>
            <a:solidFill>
              <a:srgbClr val="92D050"/>
            </a:solidFill>
            <a:ln w="12700" cap="flat" cmpd="sng" algn="ctr">
              <a:noFill/>
              <a:prstDash val="solid"/>
              <a:round/>
              <a:headEnd type="none" w="med" len="med"/>
              <a:tailEnd type="none" w="med" len="med"/>
            </a:ln>
            <a:effectLst/>
          </p:spPr>
          <p:txBody>
            <a:bodyPr lIns="0" tIns="0" rIns="0" bIns="0" anchor="ctr">
              <a:normAutofit/>
            </a:bodyPr>
            <a:lstStyle/>
            <a:p>
              <a:pPr algn="ctr" defTabSz="923925" fontAlgn="auto">
                <a:spcBef>
                  <a:spcPts val="0"/>
                </a:spcBef>
                <a:spcAft>
                  <a:spcPts val="0"/>
                </a:spcAft>
                <a:tabLst>
                  <a:tab pos="0" algn="l"/>
                </a:tabLst>
                <a:defRPr/>
              </a:pPr>
              <a:r>
                <a:rPr lang="en-GB" sz="1000" b="0" kern="0" dirty="0">
                  <a:solidFill>
                    <a:srgbClr val="FFFFFF"/>
                  </a:solidFill>
                  <a:ea typeface="+mn-ea"/>
                </a:rPr>
                <a:t>Prices</a:t>
              </a:r>
            </a:p>
          </p:txBody>
        </p:sp>
        <p:sp>
          <p:nvSpPr>
            <p:cNvPr id="24" name="Rectangle 23"/>
            <p:cNvSpPr/>
            <p:nvPr/>
          </p:nvSpPr>
          <p:spPr bwMode="auto">
            <a:xfrm>
              <a:off x="1696449" y="3572577"/>
              <a:ext cx="865047" cy="360259"/>
            </a:xfrm>
            <a:prstGeom prst="rect">
              <a:avLst/>
            </a:prstGeom>
            <a:solidFill>
              <a:srgbClr val="92D050"/>
            </a:solidFill>
            <a:ln w="12700" cap="flat" cmpd="sng" algn="ctr">
              <a:noFill/>
              <a:prstDash val="solid"/>
              <a:round/>
              <a:headEnd type="none" w="med" len="med"/>
              <a:tailEnd type="none" w="med" len="med"/>
            </a:ln>
            <a:effectLst/>
          </p:spPr>
          <p:txBody>
            <a:bodyPr lIns="0" tIns="0" rIns="0" bIns="0" anchor="ctr">
              <a:normAutofit/>
            </a:bodyPr>
            <a:lstStyle/>
            <a:p>
              <a:pPr algn="ctr" defTabSz="923925" fontAlgn="auto">
                <a:spcBef>
                  <a:spcPts val="0"/>
                </a:spcBef>
                <a:spcAft>
                  <a:spcPts val="0"/>
                </a:spcAft>
                <a:tabLst>
                  <a:tab pos="0" algn="l"/>
                </a:tabLst>
                <a:defRPr/>
              </a:pPr>
              <a:r>
                <a:rPr lang="en-GB" sz="1000" b="0" kern="0" dirty="0">
                  <a:solidFill>
                    <a:srgbClr val="FFFFFF"/>
                  </a:solidFill>
                  <a:ea typeface="+mn-ea"/>
                </a:rPr>
                <a:t>Revenue recovery</a:t>
              </a:r>
            </a:p>
          </p:txBody>
        </p:sp>
        <p:sp>
          <p:nvSpPr>
            <p:cNvPr id="36" name="Rectangle 35"/>
            <p:cNvSpPr/>
            <p:nvPr/>
          </p:nvSpPr>
          <p:spPr bwMode="auto">
            <a:xfrm>
              <a:off x="1698036" y="3959816"/>
              <a:ext cx="863460" cy="252340"/>
            </a:xfrm>
            <a:prstGeom prst="rect">
              <a:avLst/>
            </a:prstGeom>
            <a:solidFill>
              <a:srgbClr val="92D050"/>
            </a:solidFill>
            <a:ln w="12700" cap="flat" cmpd="sng" algn="ctr">
              <a:noFill/>
              <a:prstDash val="solid"/>
              <a:round/>
              <a:headEnd type="none" w="med" len="med"/>
              <a:tailEnd type="none" w="med" len="med"/>
            </a:ln>
            <a:effectLst/>
          </p:spPr>
          <p:txBody>
            <a:bodyPr lIns="0" tIns="0" rIns="0" bIns="0" anchor="ctr">
              <a:normAutofit fontScale="92500"/>
            </a:bodyPr>
            <a:lstStyle/>
            <a:p>
              <a:pPr algn="ctr" defTabSz="923925" fontAlgn="auto">
                <a:spcBef>
                  <a:spcPts val="0"/>
                </a:spcBef>
                <a:spcAft>
                  <a:spcPts val="0"/>
                </a:spcAft>
                <a:tabLst>
                  <a:tab pos="0" algn="l"/>
                </a:tabLst>
                <a:defRPr/>
              </a:pPr>
              <a:r>
                <a:rPr lang="en-GB" sz="1000" b="0" kern="0" dirty="0">
                  <a:solidFill>
                    <a:srgbClr val="FFFFFF"/>
                  </a:solidFill>
                  <a:ea typeface="+mn-ea"/>
                </a:rPr>
                <a:t>R</a:t>
              </a:r>
              <a:r>
                <a:rPr lang="en-GB" sz="1000" b="0" kern="0" dirty="0" err="1">
                  <a:solidFill>
                    <a:srgbClr val="FFFFFF"/>
                  </a:solidFill>
                  <a:ea typeface="+mn-ea"/>
                </a:rPr>
                <a:t>econciliation</a:t>
              </a:r>
              <a:endParaRPr lang="en-GB" sz="1000" b="0" kern="0" dirty="0">
                <a:solidFill>
                  <a:srgbClr val="FFFFFF"/>
                </a:solidFill>
                <a:ea typeface="+mn-ea"/>
              </a:endParaRPr>
            </a:p>
          </p:txBody>
        </p:sp>
        <p:sp>
          <p:nvSpPr>
            <p:cNvPr id="44" name="Curved Right Arrow 43"/>
            <p:cNvSpPr/>
            <p:nvPr/>
          </p:nvSpPr>
          <p:spPr bwMode="auto">
            <a:xfrm>
              <a:off x="1352017" y="2709225"/>
              <a:ext cx="288878" cy="503093"/>
            </a:xfrm>
            <a:prstGeom prst="curvedRightArrow">
              <a:avLst/>
            </a:prstGeom>
            <a:solidFill>
              <a:schemeClr val="bg1">
                <a:lumMod val="75000"/>
              </a:schemeClr>
            </a:solidFill>
            <a:ln w="9525" cap="flat" cmpd="sng" algn="ctr">
              <a:solidFill>
                <a:schemeClr val="bg1">
                  <a:lumMod val="65000"/>
                </a:schemeClr>
              </a:solidFill>
              <a:prstDash val="solid"/>
              <a:round/>
              <a:headEnd type="none" w="med" len="med"/>
              <a:tailEnd type="none" w="med" len="med"/>
            </a:ln>
            <a:effectLst/>
          </p:spPr>
          <p:txBody>
            <a:bodyPr anchor="ctr"/>
            <a:lstStyle/>
            <a:p>
              <a:pPr eaLnBrk="0" hangingPunct="0">
                <a:buFont typeface="Wingdings" charset="2"/>
                <a:buNone/>
                <a:defRPr/>
              </a:pPr>
              <a:endParaRPr lang="en-GB">
                <a:latin typeface="Verdana" charset="0"/>
                <a:ea typeface="ＭＳ Ｐゴシック" panose="020B0600070205080204" pitchFamily="34" charset="-128"/>
              </a:endParaRPr>
            </a:p>
          </p:txBody>
        </p:sp>
        <p:sp>
          <p:nvSpPr>
            <p:cNvPr id="45" name="Curved Right Arrow 44"/>
            <p:cNvSpPr/>
            <p:nvPr/>
          </p:nvSpPr>
          <p:spPr bwMode="auto">
            <a:xfrm>
              <a:off x="1352017" y="3356739"/>
              <a:ext cx="288878" cy="504680"/>
            </a:xfrm>
            <a:prstGeom prst="curvedRightArrow">
              <a:avLst/>
            </a:prstGeom>
            <a:solidFill>
              <a:schemeClr val="bg1">
                <a:lumMod val="75000"/>
              </a:schemeClr>
            </a:solidFill>
            <a:ln w="9525" cap="flat" cmpd="sng" algn="ctr">
              <a:solidFill>
                <a:schemeClr val="bg1">
                  <a:lumMod val="65000"/>
                </a:schemeClr>
              </a:solidFill>
              <a:prstDash val="solid"/>
              <a:round/>
              <a:headEnd type="none" w="med" len="med"/>
              <a:tailEnd type="none" w="med" len="med"/>
            </a:ln>
            <a:effectLst/>
          </p:spPr>
          <p:txBody>
            <a:bodyPr anchor="ctr"/>
            <a:lstStyle/>
            <a:p>
              <a:pPr eaLnBrk="0" hangingPunct="0">
                <a:buFont typeface="Wingdings" charset="2"/>
                <a:buNone/>
                <a:defRPr/>
              </a:pPr>
              <a:endParaRPr lang="en-GB">
                <a:latin typeface="Verdana" charset="0"/>
                <a:ea typeface="ＭＳ Ｐゴシック" panose="020B0600070205080204" pitchFamily="34" charset="-128"/>
              </a:endParaRPr>
            </a:p>
          </p:txBody>
        </p:sp>
        <p:sp>
          <p:nvSpPr>
            <p:cNvPr id="46" name="Curved Right Arrow 45"/>
            <p:cNvSpPr/>
            <p:nvPr/>
          </p:nvSpPr>
          <p:spPr bwMode="auto">
            <a:xfrm>
              <a:off x="1280592" y="3285322"/>
              <a:ext cx="287290" cy="791936"/>
            </a:xfrm>
            <a:prstGeom prst="curvedRightArrow">
              <a:avLst/>
            </a:prstGeom>
            <a:solidFill>
              <a:schemeClr val="bg1">
                <a:lumMod val="75000"/>
              </a:schemeClr>
            </a:solidFill>
            <a:ln w="9525" cap="flat" cmpd="sng" algn="ctr">
              <a:solidFill>
                <a:schemeClr val="bg1">
                  <a:lumMod val="65000"/>
                </a:schemeClr>
              </a:solidFill>
              <a:prstDash val="solid"/>
              <a:round/>
              <a:headEnd type="none" w="med" len="med"/>
              <a:tailEnd type="none" w="med" len="med"/>
            </a:ln>
            <a:effectLst/>
          </p:spPr>
          <p:txBody>
            <a:bodyPr anchor="ctr"/>
            <a:lstStyle/>
            <a:p>
              <a:pPr eaLnBrk="0" hangingPunct="0">
                <a:buFont typeface="Wingdings" charset="2"/>
                <a:buNone/>
                <a:defRPr/>
              </a:pPr>
              <a:endParaRPr lang="en-GB">
                <a:latin typeface="Verdana" charset="0"/>
                <a:ea typeface="ＭＳ Ｐゴシック" panose="020B0600070205080204" pitchFamily="34" charset="-128"/>
              </a:endParaRPr>
            </a:p>
          </p:txBody>
        </p:sp>
      </p:grpSp>
      <p:sp>
        <p:nvSpPr>
          <p:cNvPr id="23567" name="TextBox 42"/>
          <p:cNvSpPr txBox="1">
            <a:spLocks noChangeArrowheads="1"/>
          </p:cNvSpPr>
          <p:nvPr/>
        </p:nvSpPr>
        <p:spPr bwMode="auto">
          <a:xfrm>
            <a:off x="560388" y="5929313"/>
            <a:ext cx="9072562" cy="523875"/>
          </a:xfrm>
          <a:prstGeom prst="rect">
            <a:avLst/>
          </a:prstGeom>
          <a:noFill/>
          <a:ln w="9525">
            <a:noFill/>
            <a:miter lim="800000"/>
            <a:headEnd/>
            <a:tailEnd/>
          </a:ln>
        </p:spPr>
        <p:txBody>
          <a:bodyPr>
            <a:spAutoFit/>
          </a:bodyPr>
          <a:lstStyle/>
          <a:p>
            <a:pPr algn="ctr" eaLnBrk="0" hangingPunct="0"/>
            <a:r>
              <a:rPr lang="en-US" sz="1400"/>
              <a:t>STC introduction creates price setting and administrative complexity </a:t>
            </a:r>
          </a:p>
          <a:p>
            <a:pPr algn="ctr" eaLnBrk="0" hangingPunct="0"/>
            <a:r>
              <a:rPr lang="en-US" sz="1400"/>
              <a:t>Is this a significant increased risk for all actors ?</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1"/>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animBg="1"/>
      <p:bldP spid="4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488950" y="198438"/>
            <a:ext cx="8420100" cy="1143000"/>
          </a:xfrm>
        </p:spPr>
        <p:txBody>
          <a:bodyPr/>
          <a:lstStyle/>
          <a:p>
            <a:pPr eaLnBrk="1" hangingPunct="1"/>
            <a:r>
              <a:rPr lang="en-US" sz="3200" smtClean="0"/>
              <a:t>Critique: Case for STC</a:t>
            </a:r>
          </a:p>
        </p:txBody>
      </p:sp>
      <p:sp>
        <p:nvSpPr>
          <p:cNvPr id="24579" name="Footer Placeholder 3"/>
          <p:cNvSpPr>
            <a:spLocks noGrp="1"/>
          </p:cNvSpPr>
          <p:nvPr>
            <p:ph type="ftr" sz="quarter" idx="11"/>
          </p:nvPr>
        </p:nvSpPr>
        <p:spPr>
          <a:noFill/>
        </p:spPr>
        <p:txBody>
          <a:bodyPr/>
          <a:lstStyle/>
          <a:p>
            <a:endParaRPr lang="en-US"/>
          </a:p>
          <a:p>
            <a:r>
              <a:rPr lang="en-US">
                <a:solidFill>
                  <a:srgbClr val="9FC5C4"/>
                </a:solidFill>
              </a:rPr>
              <a:t>TPA Solutions © 2016</a:t>
            </a:r>
          </a:p>
        </p:txBody>
      </p:sp>
      <p:sp>
        <p:nvSpPr>
          <p:cNvPr id="24580" name="Slide Number Placeholder 4"/>
          <p:cNvSpPr>
            <a:spLocks noGrp="1"/>
          </p:cNvSpPr>
          <p:nvPr>
            <p:ph type="sldNum" sz="quarter" idx="12"/>
          </p:nvPr>
        </p:nvSpPr>
        <p:spPr>
          <a:noFill/>
        </p:spPr>
        <p:txBody>
          <a:bodyPr/>
          <a:lstStyle/>
          <a:p>
            <a:fld id="{E028A7DA-C748-4A0C-9656-203FC4739A52}" type="slidenum">
              <a:rPr lang="en-US"/>
              <a:pPr/>
              <a:t>12</a:t>
            </a:fld>
            <a:endParaRPr lang="en-US"/>
          </a:p>
        </p:txBody>
      </p:sp>
      <p:sp>
        <p:nvSpPr>
          <p:cNvPr id="24581" name="TextBox 5"/>
          <p:cNvSpPr txBox="1">
            <a:spLocks noChangeArrowheads="1"/>
          </p:cNvSpPr>
          <p:nvPr/>
        </p:nvSpPr>
        <p:spPr bwMode="auto">
          <a:xfrm>
            <a:off x="415925" y="6524625"/>
            <a:ext cx="2089150" cy="277813"/>
          </a:xfrm>
          <a:prstGeom prst="rect">
            <a:avLst/>
          </a:prstGeom>
          <a:noFill/>
          <a:ln w="9525">
            <a:noFill/>
            <a:miter lim="800000"/>
            <a:headEnd/>
            <a:tailEnd/>
          </a:ln>
        </p:spPr>
        <p:txBody>
          <a:bodyPr>
            <a:spAutoFit/>
          </a:bodyPr>
          <a:lstStyle/>
          <a:p>
            <a:pPr eaLnBrk="0" hangingPunct="0"/>
            <a:r>
              <a:rPr lang="en-US"/>
              <a:t>Shorter term products</a:t>
            </a:r>
          </a:p>
        </p:txBody>
      </p:sp>
      <p:sp>
        <p:nvSpPr>
          <p:cNvPr id="8" name="Rounded Rectangle 7"/>
          <p:cNvSpPr/>
          <p:nvPr/>
        </p:nvSpPr>
        <p:spPr bwMode="auto">
          <a:xfrm>
            <a:off x="631825" y="1412875"/>
            <a:ext cx="5257800" cy="720725"/>
          </a:xfrm>
          <a:prstGeom prst="roundRect">
            <a:avLst/>
          </a:prstGeom>
          <a:solidFill>
            <a:schemeClr val="accent5"/>
          </a:solidFill>
          <a:ln w="1651" cap="flat" cmpd="sng" algn="ctr">
            <a:solidFill>
              <a:schemeClr val="tx1"/>
            </a:solidFill>
            <a:prstDash val="solid"/>
            <a:round/>
            <a:headEnd type="none" w="med" len="med"/>
            <a:tailEnd type="none" w="med" len="med"/>
          </a:ln>
          <a:effectLst/>
          <a:extLst/>
        </p:spPr>
        <p:txBody>
          <a:bodyPr lIns="0" tIns="0" rIns="0" bIns="0" anchor="ctr"/>
          <a:lstStyle/>
          <a:p>
            <a:pPr algn="ctr" eaLnBrk="0" hangingPunct="0">
              <a:spcBef>
                <a:spcPct val="20000"/>
              </a:spcBef>
              <a:defRPr/>
            </a:pPr>
            <a:r>
              <a:rPr lang="en-US" sz="1400" dirty="0">
                <a:ea typeface="ＭＳ Ｐゴシック" panose="020B0600070205080204" pitchFamily="34" charset="-128"/>
              </a:rPr>
              <a:t>Allow matching of booking with </a:t>
            </a:r>
            <a:r>
              <a:rPr lang="en-US" sz="1400" dirty="0" err="1">
                <a:ea typeface="ＭＳ Ｐゴシック" panose="020B0600070205080204" pitchFamily="34" charset="-128"/>
              </a:rPr>
              <a:t>utilisation</a:t>
            </a:r>
            <a:endParaRPr lang="en-US" sz="1400" dirty="0">
              <a:ea typeface="ＭＳ Ｐゴシック" panose="020B0600070205080204" pitchFamily="34" charset="-128"/>
            </a:endParaRPr>
          </a:p>
        </p:txBody>
      </p:sp>
      <p:sp>
        <p:nvSpPr>
          <p:cNvPr id="24583" name="TextBox 11"/>
          <p:cNvSpPr txBox="1">
            <a:spLocks noChangeArrowheads="1"/>
          </p:cNvSpPr>
          <p:nvPr/>
        </p:nvSpPr>
        <p:spPr bwMode="auto">
          <a:xfrm>
            <a:off x="560388" y="6002338"/>
            <a:ext cx="9072562" cy="522287"/>
          </a:xfrm>
          <a:prstGeom prst="rect">
            <a:avLst/>
          </a:prstGeom>
          <a:noFill/>
          <a:ln w="9525">
            <a:noFill/>
            <a:miter lim="800000"/>
            <a:headEnd/>
            <a:tailEnd/>
          </a:ln>
        </p:spPr>
        <p:txBody>
          <a:bodyPr>
            <a:spAutoFit/>
          </a:bodyPr>
          <a:lstStyle/>
          <a:p>
            <a:pPr algn="ctr" eaLnBrk="0" hangingPunct="0"/>
            <a:r>
              <a:rPr lang="en-US" sz="1400"/>
              <a:t>.. but are there more compelling arguments about the benefits of more closely matching capacity booking with utilisation? </a:t>
            </a:r>
          </a:p>
        </p:txBody>
      </p:sp>
      <p:sp>
        <p:nvSpPr>
          <p:cNvPr id="24584" name="Rounded Rectangle 12"/>
          <p:cNvSpPr>
            <a:spLocks noChangeArrowheads="1"/>
          </p:cNvSpPr>
          <p:nvPr/>
        </p:nvSpPr>
        <p:spPr bwMode="auto">
          <a:xfrm>
            <a:off x="1065213" y="2276475"/>
            <a:ext cx="8496300" cy="2952750"/>
          </a:xfrm>
          <a:prstGeom prst="roundRect">
            <a:avLst>
              <a:gd name="adj" fmla="val 16667"/>
            </a:avLst>
          </a:prstGeom>
          <a:noFill/>
          <a:ln w="1651">
            <a:solidFill>
              <a:schemeClr val="tx1"/>
            </a:solidFill>
            <a:round/>
            <a:headEnd/>
            <a:tailEnd/>
          </a:ln>
        </p:spPr>
        <p:txBody>
          <a:bodyPr lIns="108000" tIns="0" rIns="36000" bIns="0" anchor="ctr"/>
          <a:lstStyle/>
          <a:p>
            <a:pPr eaLnBrk="0" hangingPunct="0">
              <a:spcBef>
                <a:spcPct val="20000"/>
              </a:spcBef>
            </a:pPr>
            <a:r>
              <a:rPr lang="ja-JP" altLang="en-US" sz="1400" b="0"/>
              <a:t>“</a:t>
            </a:r>
            <a:r>
              <a:rPr lang="en-US" altLang="ja-JP" sz="1400" b="0"/>
              <a:t>Only pay when system is being used</a:t>
            </a:r>
            <a:r>
              <a:rPr lang="ja-JP" altLang="en-US" sz="1400" b="0"/>
              <a:t>”</a:t>
            </a:r>
            <a:r>
              <a:rPr lang="en-US" altLang="ja-JP" sz="1400" b="0"/>
              <a:t> but</a:t>
            </a:r>
          </a:p>
          <a:p>
            <a:pPr eaLnBrk="0" hangingPunct="0">
              <a:spcBef>
                <a:spcPct val="20000"/>
              </a:spcBef>
              <a:buFont typeface="Arial" pitchFamily="34" charset="0"/>
              <a:buChar char="•"/>
            </a:pPr>
            <a:endParaRPr lang="en-US" sz="1400" b="0"/>
          </a:p>
          <a:p>
            <a:pPr eaLnBrk="0" hangingPunct="0">
              <a:spcBef>
                <a:spcPct val="20000"/>
              </a:spcBef>
              <a:buFont typeface="Arial" pitchFamily="34" charset="0"/>
              <a:buChar char="•"/>
            </a:pPr>
            <a:r>
              <a:rPr lang="en-US" sz="1400" b="0"/>
              <a:t>network costs are mainly driven by cost of peak provision</a:t>
            </a:r>
          </a:p>
          <a:p>
            <a:pPr eaLnBrk="0" hangingPunct="0">
              <a:spcBef>
                <a:spcPct val="20000"/>
              </a:spcBef>
              <a:buFont typeface="Arial" pitchFamily="34" charset="0"/>
              <a:buChar char="•"/>
            </a:pPr>
            <a:r>
              <a:rPr lang="en-US" sz="1400" b="0"/>
              <a:t>cost reflectivity implies those contributing to peak should pay proportionally –</a:t>
            </a:r>
            <a:r>
              <a:rPr lang="en-GB" sz="1400" b="0"/>
              <a:t> </a:t>
            </a:r>
            <a:r>
              <a:rPr lang="en-US" sz="1400" b="0"/>
              <a:t>STC could undermine this proposition</a:t>
            </a:r>
          </a:p>
          <a:p>
            <a:pPr eaLnBrk="0" hangingPunct="0">
              <a:spcBef>
                <a:spcPct val="20000"/>
              </a:spcBef>
              <a:buFont typeface="Arial" pitchFamily="34" charset="0"/>
              <a:buChar char="•"/>
            </a:pPr>
            <a:r>
              <a:rPr lang="en-US" sz="1400" b="0"/>
              <a:t>shorter term capacity creates price setting challenges associated with</a:t>
            </a:r>
          </a:p>
          <a:p>
            <a:pPr marL="742950" lvl="1" indent="-285750" eaLnBrk="0" hangingPunct="0">
              <a:spcBef>
                <a:spcPct val="20000"/>
              </a:spcBef>
              <a:buFont typeface="Arial" pitchFamily="34" charset="0"/>
              <a:buChar char="•"/>
            </a:pPr>
            <a:r>
              <a:rPr lang="en-US" sz="1400" b="0"/>
              <a:t>differential pricing between product duration</a:t>
            </a:r>
          </a:p>
          <a:p>
            <a:pPr marL="742950" lvl="1" indent="-285750" eaLnBrk="0" hangingPunct="0">
              <a:spcBef>
                <a:spcPct val="20000"/>
              </a:spcBef>
              <a:buFont typeface="Arial" pitchFamily="34" charset="0"/>
              <a:buChar char="•"/>
            </a:pPr>
            <a:r>
              <a:rPr lang="en-US" sz="1400" b="0"/>
              <a:t>seasonal pricing adjustments</a:t>
            </a:r>
          </a:p>
          <a:p>
            <a:pPr marL="742950" lvl="1" indent="-285750" eaLnBrk="0" hangingPunct="0">
              <a:spcBef>
                <a:spcPct val="20000"/>
              </a:spcBef>
              <a:buFont typeface="Arial" pitchFamily="34" charset="0"/>
              <a:buChar char="•"/>
            </a:pPr>
            <a:r>
              <a:rPr lang="en-US" sz="1400" b="0"/>
              <a:t>forecasts of anticipated sales </a:t>
            </a:r>
          </a:p>
          <a:p>
            <a:pPr marL="742950" lvl="1" indent="-285750" eaLnBrk="0" hangingPunct="0">
              <a:spcBef>
                <a:spcPct val="20000"/>
              </a:spcBef>
              <a:buFont typeface="Arial" pitchFamily="34" charset="0"/>
              <a:buChar char="•"/>
            </a:pPr>
            <a:endParaRPr lang="en-US" sz="1400" b="0"/>
          </a:p>
          <a:p>
            <a:pPr eaLnBrk="0" hangingPunct="0">
              <a:spcBef>
                <a:spcPct val="20000"/>
              </a:spcBef>
              <a:buFont typeface="Arial" pitchFamily="34" charset="0"/>
              <a:buChar char="•"/>
            </a:pPr>
            <a:endParaRPr lang="en-US" sz="1400" b="0"/>
          </a:p>
        </p:txBody>
      </p:sp>
      <p:sp>
        <p:nvSpPr>
          <p:cNvPr id="14" name="Rounded Rectangle 13"/>
          <p:cNvSpPr/>
          <p:nvPr/>
        </p:nvSpPr>
        <p:spPr bwMode="auto">
          <a:xfrm>
            <a:off x="4305300" y="4941888"/>
            <a:ext cx="5256213" cy="719137"/>
          </a:xfrm>
          <a:prstGeom prst="roundRect">
            <a:avLst/>
          </a:prstGeom>
          <a:solidFill>
            <a:schemeClr val="bg1">
              <a:lumMod val="95000"/>
            </a:schemeClr>
          </a:solidFill>
          <a:ln w="1651" cap="flat" cmpd="sng" algn="ctr">
            <a:solidFill>
              <a:schemeClr val="tx1"/>
            </a:solidFill>
            <a:prstDash val="solid"/>
            <a:round/>
            <a:headEnd type="none" w="med" len="med"/>
            <a:tailEnd type="none" w="med" len="med"/>
          </a:ln>
          <a:effectLst/>
          <a:extLst/>
        </p:spPr>
        <p:txBody>
          <a:bodyPr lIns="0" tIns="0" rIns="0" bIns="0" anchor="ctr"/>
          <a:lstStyle/>
          <a:p>
            <a:pPr algn="ctr" eaLnBrk="0" hangingPunct="0">
              <a:spcBef>
                <a:spcPct val="20000"/>
              </a:spcBef>
              <a:defRPr/>
            </a:pPr>
            <a:r>
              <a:rPr lang="en-US" sz="1400" dirty="0">
                <a:ea typeface="ＭＳ Ｐゴシック" panose="020B0600070205080204" pitchFamily="34" charset="-128"/>
              </a:rPr>
              <a:t>Initial assessment:   </a:t>
            </a:r>
            <a:r>
              <a:rPr lang="en-US" sz="1400" dirty="0">
                <a:solidFill>
                  <a:srgbClr val="FF0000"/>
                </a:solidFill>
                <a:ea typeface="ＭＳ Ｐゴシック" panose="020B0600070205080204" pitchFamily="34" charset="-128"/>
              </a:rPr>
              <a:t>No obvious benefit of STC</a:t>
            </a:r>
          </a:p>
        </p:txBody>
      </p:sp>
    </p:spTree>
  </p:cSld>
  <p:clrMapOvr>
    <a:masterClrMapping/>
  </p:clrMapOvr>
  <p:transition spd="med"/>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488950" y="198438"/>
            <a:ext cx="8420100" cy="1143000"/>
          </a:xfrm>
        </p:spPr>
        <p:txBody>
          <a:bodyPr/>
          <a:lstStyle/>
          <a:p>
            <a:pPr eaLnBrk="1" hangingPunct="1"/>
            <a:r>
              <a:rPr lang="en-US" sz="3200" dirty="0" smtClean="0"/>
              <a:t>Critique: Case for </a:t>
            </a:r>
            <a:r>
              <a:rPr lang="en-US" sz="3200" dirty="0" err="1" smtClean="0"/>
              <a:t>STC</a:t>
            </a:r>
            <a:endParaRPr lang="en-US" sz="3200" dirty="0" smtClean="0"/>
          </a:p>
        </p:txBody>
      </p:sp>
      <p:sp>
        <p:nvSpPr>
          <p:cNvPr id="25603" name="Footer Placeholder 3"/>
          <p:cNvSpPr>
            <a:spLocks noGrp="1"/>
          </p:cNvSpPr>
          <p:nvPr>
            <p:ph type="ftr" sz="quarter" idx="11"/>
          </p:nvPr>
        </p:nvSpPr>
        <p:spPr>
          <a:noFill/>
        </p:spPr>
        <p:txBody>
          <a:bodyPr/>
          <a:lstStyle/>
          <a:p>
            <a:endParaRPr lang="en-US"/>
          </a:p>
          <a:p>
            <a:r>
              <a:rPr lang="en-US">
                <a:solidFill>
                  <a:srgbClr val="9FC5C4"/>
                </a:solidFill>
              </a:rPr>
              <a:t>TPA Solutions © 2016</a:t>
            </a:r>
          </a:p>
        </p:txBody>
      </p:sp>
      <p:sp>
        <p:nvSpPr>
          <p:cNvPr id="25604" name="Slide Number Placeholder 4"/>
          <p:cNvSpPr>
            <a:spLocks noGrp="1"/>
          </p:cNvSpPr>
          <p:nvPr>
            <p:ph type="sldNum" sz="quarter" idx="12"/>
          </p:nvPr>
        </p:nvSpPr>
        <p:spPr>
          <a:noFill/>
        </p:spPr>
        <p:txBody>
          <a:bodyPr/>
          <a:lstStyle/>
          <a:p>
            <a:fld id="{AE8C5A37-0D5B-4654-B006-12EE2D12D691}" type="slidenum">
              <a:rPr lang="en-US"/>
              <a:pPr/>
              <a:t>13</a:t>
            </a:fld>
            <a:endParaRPr lang="en-US"/>
          </a:p>
        </p:txBody>
      </p:sp>
      <p:sp>
        <p:nvSpPr>
          <p:cNvPr id="25605" name="TextBox 5"/>
          <p:cNvSpPr txBox="1">
            <a:spLocks noChangeArrowheads="1"/>
          </p:cNvSpPr>
          <p:nvPr/>
        </p:nvSpPr>
        <p:spPr bwMode="auto">
          <a:xfrm>
            <a:off x="415925" y="6524625"/>
            <a:ext cx="2089150" cy="277813"/>
          </a:xfrm>
          <a:prstGeom prst="rect">
            <a:avLst/>
          </a:prstGeom>
          <a:noFill/>
          <a:ln w="9525">
            <a:noFill/>
            <a:miter lim="800000"/>
            <a:headEnd/>
            <a:tailEnd/>
          </a:ln>
        </p:spPr>
        <p:txBody>
          <a:bodyPr>
            <a:spAutoFit/>
          </a:bodyPr>
          <a:lstStyle/>
          <a:p>
            <a:pPr eaLnBrk="0" hangingPunct="0"/>
            <a:r>
              <a:rPr lang="en-US"/>
              <a:t>Shorter term products</a:t>
            </a:r>
          </a:p>
        </p:txBody>
      </p:sp>
      <p:sp>
        <p:nvSpPr>
          <p:cNvPr id="8" name="Rounded Rectangle 7"/>
          <p:cNvSpPr/>
          <p:nvPr/>
        </p:nvSpPr>
        <p:spPr bwMode="auto">
          <a:xfrm>
            <a:off x="631825" y="1412875"/>
            <a:ext cx="7705725" cy="863600"/>
          </a:xfrm>
          <a:prstGeom prst="roundRect">
            <a:avLst/>
          </a:prstGeom>
          <a:solidFill>
            <a:schemeClr val="accent5"/>
          </a:solidFill>
          <a:ln w="1651" cap="flat" cmpd="sng" algn="ctr">
            <a:solidFill>
              <a:schemeClr val="tx1"/>
            </a:solidFill>
            <a:prstDash val="solid"/>
            <a:round/>
            <a:headEnd type="none" w="med" len="med"/>
            <a:tailEnd type="none" w="med" len="med"/>
          </a:ln>
          <a:effectLst/>
          <a:extLst/>
        </p:spPr>
        <p:txBody>
          <a:bodyPr lIns="0" tIns="0" rIns="0" bIns="0" anchor="ctr"/>
          <a:lstStyle/>
          <a:p>
            <a:pPr eaLnBrk="0" hangingPunct="0">
              <a:spcBef>
                <a:spcPct val="20000"/>
              </a:spcBef>
              <a:defRPr/>
            </a:pPr>
            <a:r>
              <a:rPr lang="en-US" sz="1400" b="0" dirty="0">
                <a:ea typeface="ＭＳ Ｐゴシック" panose="020B0600070205080204" pitchFamily="34" charset="-128"/>
              </a:rPr>
              <a:t>Allows level playing field with </a:t>
            </a:r>
            <a:r>
              <a:rPr lang="en-US" sz="1400" b="0" dirty="0" err="1">
                <a:ea typeface="ＭＳ Ｐゴシック" panose="020B0600070205080204" pitchFamily="34" charset="-128"/>
              </a:rPr>
              <a:t>RoI</a:t>
            </a:r>
            <a:r>
              <a:rPr lang="en-US" sz="1400" b="0" dirty="0">
                <a:ea typeface="ＭＳ Ｐゴシック" panose="020B0600070205080204" pitchFamily="34" charset="-128"/>
              </a:rPr>
              <a:t> generators </a:t>
            </a:r>
          </a:p>
          <a:p>
            <a:pPr marL="285750" lvl="0" indent="-285750" eaLnBrk="0" hangingPunct="0">
              <a:spcBef>
                <a:spcPct val="20000"/>
              </a:spcBef>
              <a:buFont typeface="Arial"/>
              <a:buChar char="•"/>
              <a:defRPr/>
            </a:pPr>
            <a:r>
              <a:rPr lang="en-US" sz="1400" b="0" dirty="0" smtClean="0">
                <a:ea typeface="ＭＳ Ｐゴシック" panose="020B0600070205080204" pitchFamily="34" charset="-128"/>
              </a:rPr>
              <a:t>generators argue electricity price treatment of </a:t>
            </a:r>
            <a:r>
              <a:rPr lang="en-US" sz="1400" b="0" dirty="0" err="1" smtClean="0">
                <a:ea typeface="ＭＳ Ｐゴシック" panose="020B0600070205080204" pitchFamily="34" charset="-128"/>
              </a:rPr>
              <a:t>STC</a:t>
            </a:r>
            <a:r>
              <a:rPr lang="en-US" sz="1400" b="0" dirty="0" smtClean="0">
                <a:ea typeface="ＭＳ Ｐゴシック" panose="020B0600070205080204" pitchFamily="34" charset="-128"/>
              </a:rPr>
              <a:t> costs </a:t>
            </a:r>
            <a:r>
              <a:rPr lang="en-US" sz="1400" b="0" dirty="0" smtClean="0"/>
              <a:t>will create </a:t>
            </a:r>
            <a:r>
              <a:rPr lang="en-US" sz="1400" b="0" dirty="0" smtClean="0"/>
              <a:t>a more level playing field </a:t>
            </a:r>
            <a:endParaRPr lang="en-US" sz="1400" b="0" dirty="0" smtClean="0">
              <a:ea typeface="ＭＳ Ｐゴシック" panose="020B0600070205080204" pitchFamily="34" charset="-128"/>
            </a:endParaRPr>
          </a:p>
          <a:p>
            <a:pPr marL="285750" indent="-285750" eaLnBrk="0" hangingPunct="0">
              <a:spcBef>
                <a:spcPct val="20000"/>
              </a:spcBef>
              <a:buFont typeface="Arial"/>
              <a:buChar char="•"/>
              <a:defRPr/>
            </a:pPr>
            <a:r>
              <a:rPr lang="en-US" sz="1400" b="0" dirty="0" smtClean="0">
                <a:ea typeface="ＭＳ Ｐゴシック" panose="020B0600070205080204" pitchFamily="34" charset="-128"/>
              </a:rPr>
              <a:t>consistency </a:t>
            </a:r>
            <a:r>
              <a:rPr lang="en-US" sz="1400" b="0" dirty="0">
                <a:ea typeface="ＭＳ Ｐゴシック" panose="020B0600070205080204" pitchFamily="34" charset="-128"/>
              </a:rPr>
              <a:t>of NI/RoI products</a:t>
            </a:r>
          </a:p>
        </p:txBody>
      </p:sp>
      <p:sp>
        <p:nvSpPr>
          <p:cNvPr id="25607" name="TextBox 11"/>
          <p:cNvSpPr txBox="1">
            <a:spLocks noChangeArrowheads="1"/>
          </p:cNvSpPr>
          <p:nvPr/>
        </p:nvSpPr>
        <p:spPr bwMode="auto">
          <a:xfrm>
            <a:off x="560388" y="6145213"/>
            <a:ext cx="9072562" cy="307975"/>
          </a:xfrm>
          <a:prstGeom prst="rect">
            <a:avLst/>
          </a:prstGeom>
          <a:noFill/>
          <a:ln w="9525">
            <a:noFill/>
            <a:miter lim="800000"/>
            <a:headEnd/>
            <a:tailEnd/>
          </a:ln>
        </p:spPr>
        <p:txBody>
          <a:bodyPr>
            <a:spAutoFit/>
          </a:bodyPr>
          <a:lstStyle/>
          <a:p>
            <a:pPr algn="ctr" eaLnBrk="0" hangingPunct="0"/>
            <a:r>
              <a:rPr lang="en-US" sz="1400"/>
              <a:t>.. but does the above miss benefits that have not been articulated? </a:t>
            </a:r>
          </a:p>
        </p:txBody>
      </p:sp>
      <p:sp>
        <p:nvSpPr>
          <p:cNvPr id="13" name="Rounded Rectangle 12"/>
          <p:cNvSpPr/>
          <p:nvPr/>
        </p:nvSpPr>
        <p:spPr bwMode="auto">
          <a:xfrm>
            <a:off x="920750" y="2420938"/>
            <a:ext cx="8856663" cy="3024187"/>
          </a:xfrm>
          <a:prstGeom prst="roundRect">
            <a:avLst/>
          </a:prstGeom>
          <a:noFill/>
          <a:ln w="1651" cap="flat" cmpd="sng" algn="ctr">
            <a:solidFill>
              <a:schemeClr val="tx1"/>
            </a:solidFill>
            <a:prstDash val="solid"/>
            <a:round/>
            <a:headEnd type="none" w="med" len="med"/>
            <a:tailEnd type="none" w="med" len="med"/>
          </a:ln>
          <a:effectLst/>
          <a:extLst/>
        </p:spPr>
        <p:txBody>
          <a:bodyPr lIns="108000" tIns="0" rIns="36000" bIns="0" anchor="ctr"/>
          <a:lstStyle/>
          <a:p>
            <a:pPr eaLnBrk="0" hangingPunct="0">
              <a:spcBef>
                <a:spcPct val="20000"/>
              </a:spcBef>
              <a:defRPr/>
            </a:pPr>
            <a:r>
              <a:rPr lang="en-US" sz="1400" b="0" dirty="0">
                <a:ea typeface="ＭＳ Ｐゴシック" panose="020B0600070205080204" pitchFamily="34" charset="-128"/>
              </a:rPr>
              <a:t>NI gas STC costs would become recoverable for NI generators in constrained-on situation in SEM, uncertain how it impacts under new I-SEM </a:t>
            </a:r>
          </a:p>
          <a:p>
            <a:pPr marL="285750" indent="-285750" eaLnBrk="0" hangingPunct="0">
              <a:spcBef>
                <a:spcPct val="20000"/>
              </a:spcBef>
              <a:buFont typeface="Arial"/>
              <a:buChar char="•"/>
              <a:defRPr/>
            </a:pPr>
            <a:r>
              <a:rPr lang="en-US" sz="1400" b="0" dirty="0">
                <a:ea typeface="ＭＳ Ｐゴシック" panose="020B0600070205080204" pitchFamily="34" charset="-128"/>
              </a:rPr>
              <a:t>Possible increasing cash-flow/profitability for NI generators and costs to electricity consumers</a:t>
            </a:r>
          </a:p>
          <a:p>
            <a:pPr marL="285750" indent="-285750" eaLnBrk="0" hangingPunct="0">
              <a:spcBef>
                <a:spcPct val="20000"/>
              </a:spcBef>
              <a:buFont typeface="Arial"/>
              <a:buChar char="•"/>
              <a:defRPr/>
            </a:pPr>
            <a:r>
              <a:rPr lang="en-US" sz="1400" b="0" dirty="0">
                <a:ea typeface="ＭＳ Ｐゴシック" panose="020B0600070205080204" pitchFamily="34" charset="-128"/>
              </a:rPr>
              <a:t>Possible increasing electricity costs whenever NI generation is setting wholesale electricity price </a:t>
            </a:r>
          </a:p>
          <a:p>
            <a:pPr eaLnBrk="0" hangingPunct="0">
              <a:spcBef>
                <a:spcPct val="20000"/>
              </a:spcBef>
              <a:defRPr/>
            </a:pPr>
            <a:r>
              <a:rPr lang="en-US" sz="1400" b="0" dirty="0">
                <a:ea typeface="ＭＳ Ｐゴシック" panose="020B0600070205080204" pitchFamily="34" charset="-128"/>
              </a:rPr>
              <a:t>Whilst there are benefits in consistency between NI/RoI transmission exit products is not mandatory and further changes could occur in ROI</a:t>
            </a:r>
          </a:p>
          <a:p>
            <a:pPr marL="285750" indent="-285750" eaLnBrk="0" hangingPunct="0">
              <a:spcBef>
                <a:spcPct val="20000"/>
              </a:spcBef>
              <a:buFont typeface="Arial"/>
              <a:buChar char="•"/>
              <a:defRPr/>
            </a:pPr>
            <a:r>
              <a:rPr lang="en-US" sz="1400" b="0" dirty="0">
                <a:ea typeface="ＭＳ Ｐゴシック" panose="020B0600070205080204" pitchFamily="34" charset="-128"/>
              </a:rPr>
              <a:t>Product and pricing regimes should be considered in the context of local (gas) regimes and interactions (via electricity arrangements)   </a:t>
            </a:r>
          </a:p>
          <a:p>
            <a:pPr eaLnBrk="0" hangingPunct="0">
              <a:spcBef>
                <a:spcPct val="20000"/>
              </a:spcBef>
              <a:defRPr/>
            </a:pPr>
            <a:r>
              <a:rPr lang="en-GB" sz="1400" b="0" dirty="0">
                <a:ea typeface="ＭＳ Ｐゴシック" panose="020B0600070205080204" pitchFamily="34" charset="-128"/>
              </a:rPr>
              <a:t>STC</a:t>
            </a:r>
            <a:r>
              <a:rPr lang="en-US" sz="1400" b="0" dirty="0">
                <a:ea typeface="ＭＳ Ｐゴシック" panose="020B0600070205080204" pitchFamily="34" charset="-128"/>
              </a:rPr>
              <a:t>s</a:t>
            </a:r>
            <a:r>
              <a:rPr lang="en-GB" sz="1400" b="0" dirty="0">
                <a:ea typeface="ＭＳ Ｐゴシック" panose="020B0600070205080204" pitchFamily="34" charset="-128"/>
              </a:rPr>
              <a:t> will</a:t>
            </a:r>
            <a:r>
              <a:rPr lang="en-US" sz="1400" b="0" dirty="0">
                <a:ea typeface="ＭＳ Ｐゴシック" panose="020B0600070205080204" pitchFamily="34" charset="-128"/>
              </a:rPr>
              <a:t> potentially increase the price of electricity given the current SEM rules</a:t>
            </a:r>
          </a:p>
        </p:txBody>
      </p:sp>
      <p:sp>
        <p:nvSpPr>
          <p:cNvPr id="14" name="Rounded Rectangle 13"/>
          <p:cNvSpPr/>
          <p:nvPr/>
        </p:nvSpPr>
        <p:spPr bwMode="auto">
          <a:xfrm>
            <a:off x="2720975" y="5300663"/>
            <a:ext cx="6985000" cy="720725"/>
          </a:xfrm>
          <a:prstGeom prst="roundRect">
            <a:avLst/>
          </a:prstGeom>
          <a:solidFill>
            <a:schemeClr val="accent5"/>
          </a:solidFill>
          <a:ln w="1651" cap="flat" cmpd="sng" algn="ctr">
            <a:solidFill>
              <a:schemeClr val="tx1"/>
            </a:solidFill>
            <a:prstDash val="solid"/>
            <a:round/>
            <a:headEnd type="none" w="med" len="med"/>
            <a:tailEnd type="none" w="med" len="med"/>
          </a:ln>
          <a:effectLst/>
          <a:extLst/>
        </p:spPr>
        <p:txBody>
          <a:bodyPr lIns="0" tIns="0" rIns="0" bIns="0" anchor="ctr"/>
          <a:lstStyle/>
          <a:p>
            <a:pPr algn="ctr" eaLnBrk="0" hangingPunct="0">
              <a:spcBef>
                <a:spcPct val="20000"/>
              </a:spcBef>
              <a:defRPr/>
            </a:pPr>
            <a:r>
              <a:rPr lang="en-US" sz="1400" dirty="0">
                <a:ea typeface="ＭＳ Ｐゴシック" panose="020B0600070205080204" pitchFamily="34" charset="-128"/>
              </a:rPr>
              <a:t>Initial assessment: </a:t>
            </a:r>
            <a:r>
              <a:rPr lang="en-US" sz="1400" dirty="0">
                <a:solidFill>
                  <a:srgbClr val="FF0000"/>
                </a:solidFill>
                <a:ea typeface="ＭＳ Ｐゴシック" panose="020B0600070205080204" pitchFamily="34" charset="-128"/>
              </a:rPr>
              <a:t>No clear benefit identifiable at this stage due to new I-SEM rules applied prior to any STC introduced</a:t>
            </a:r>
          </a:p>
        </p:txBody>
      </p:sp>
    </p:spTree>
  </p:cSld>
  <p:clrMapOvr>
    <a:masterClrMapping/>
  </p:clrMapOvr>
  <p:transition spd="med"/>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488950" y="198438"/>
            <a:ext cx="8420100" cy="1143000"/>
          </a:xfrm>
        </p:spPr>
        <p:txBody>
          <a:bodyPr/>
          <a:lstStyle/>
          <a:p>
            <a:pPr eaLnBrk="1" hangingPunct="1"/>
            <a:r>
              <a:rPr lang="en-US" sz="3200" smtClean="0"/>
              <a:t>Critique: Case for STC</a:t>
            </a:r>
          </a:p>
        </p:txBody>
      </p:sp>
      <p:sp>
        <p:nvSpPr>
          <p:cNvPr id="26627" name="Footer Placeholder 3"/>
          <p:cNvSpPr>
            <a:spLocks noGrp="1"/>
          </p:cNvSpPr>
          <p:nvPr>
            <p:ph type="ftr" sz="quarter" idx="11"/>
          </p:nvPr>
        </p:nvSpPr>
        <p:spPr>
          <a:noFill/>
        </p:spPr>
        <p:txBody>
          <a:bodyPr/>
          <a:lstStyle/>
          <a:p>
            <a:endParaRPr lang="en-US"/>
          </a:p>
          <a:p>
            <a:r>
              <a:rPr lang="en-US">
                <a:solidFill>
                  <a:srgbClr val="9FC5C4"/>
                </a:solidFill>
              </a:rPr>
              <a:t>TPA Solutions © 2016</a:t>
            </a:r>
          </a:p>
        </p:txBody>
      </p:sp>
      <p:sp>
        <p:nvSpPr>
          <p:cNvPr id="26628" name="Slide Number Placeholder 4"/>
          <p:cNvSpPr>
            <a:spLocks noGrp="1"/>
          </p:cNvSpPr>
          <p:nvPr>
            <p:ph type="sldNum" sz="quarter" idx="12"/>
          </p:nvPr>
        </p:nvSpPr>
        <p:spPr>
          <a:noFill/>
        </p:spPr>
        <p:txBody>
          <a:bodyPr/>
          <a:lstStyle/>
          <a:p>
            <a:fld id="{9311D18D-5568-4263-90BB-4B9F9A46D1E5}" type="slidenum">
              <a:rPr lang="en-US"/>
              <a:pPr/>
              <a:t>14</a:t>
            </a:fld>
            <a:endParaRPr lang="en-US"/>
          </a:p>
        </p:txBody>
      </p:sp>
      <p:sp>
        <p:nvSpPr>
          <p:cNvPr id="26629" name="TextBox 5"/>
          <p:cNvSpPr txBox="1">
            <a:spLocks noChangeArrowheads="1"/>
          </p:cNvSpPr>
          <p:nvPr/>
        </p:nvSpPr>
        <p:spPr bwMode="auto">
          <a:xfrm>
            <a:off x="415925" y="6524625"/>
            <a:ext cx="2089150" cy="277813"/>
          </a:xfrm>
          <a:prstGeom prst="rect">
            <a:avLst/>
          </a:prstGeom>
          <a:noFill/>
          <a:ln w="9525">
            <a:noFill/>
            <a:miter lim="800000"/>
            <a:headEnd/>
            <a:tailEnd/>
          </a:ln>
        </p:spPr>
        <p:txBody>
          <a:bodyPr>
            <a:spAutoFit/>
          </a:bodyPr>
          <a:lstStyle/>
          <a:p>
            <a:pPr eaLnBrk="0" hangingPunct="0"/>
            <a:r>
              <a:rPr lang="en-US"/>
              <a:t>Shorter term products</a:t>
            </a:r>
          </a:p>
        </p:txBody>
      </p:sp>
      <p:sp>
        <p:nvSpPr>
          <p:cNvPr id="8" name="Rounded Rectangle 7"/>
          <p:cNvSpPr/>
          <p:nvPr/>
        </p:nvSpPr>
        <p:spPr bwMode="auto">
          <a:xfrm>
            <a:off x="631825" y="1412875"/>
            <a:ext cx="5257800" cy="720725"/>
          </a:xfrm>
          <a:prstGeom prst="roundRect">
            <a:avLst/>
          </a:prstGeom>
          <a:solidFill>
            <a:schemeClr val="accent5"/>
          </a:solidFill>
          <a:ln w="1651" cap="flat" cmpd="sng" algn="ctr">
            <a:solidFill>
              <a:schemeClr val="tx1"/>
            </a:solidFill>
            <a:prstDash val="solid"/>
            <a:round/>
            <a:headEnd type="none" w="med" len="med"/>
            <a:tailEnd type="none" w="med" len="med"/>
          </a:ln>
          <a:effectLst/>
          <a:extLst/>
        </p:spPr>
        <p:txBody>
          <a:bodyPr lIns="0" tIns="0" rIns="0" bIns="0" anchor="ctr"/>
          <a:lstStyle/>
          <a:p>
            <a:pPr algn="ctr" eaLnBrk="0" hangingPunct="0">
              <a:spcBef>
                <a:spcPct val="20000"/>
              </a:spcBef>
              <a:defRPr/>
            </a:pPr>
            <a:r>
              <a:rPr lang="en-US" sz="1400" dirty="0">
                <a:ea typeface="ＭＳ Ｐゴシック" panose="020B0600070205080204" pitchFamily="34" charset="-128"/>
              </a:rPr>
              <a:t>STC better enables new NI generation</a:t>
            </a:r>
          </a:p>
        </p:txBody>
      </p:sp>
      <p:sp>
        <p:nvSpPr>
          <p:cNvPr id="13" name="Rounded Rectangle 12"/>
          <p:cNvSpPr/>
          <p:nvPr/>
        </p:nvSpPr>
        <p:spPr bwMode="auto">
          <a:xfrm>
            <a:off x="1065213" y="2276475"/>
            <a:ext cx="8496300" cy="2665413"/>
          </a:xfrm>
          <a:prstGeom prst="roundRect">
            <a:avLst/>
          </a:prstGeom>
          <a:noFill/>
          <a:ln w="1651" cap="flat" cmpd="sng" algn="ctr">
            <a:solidFill>
              <a:schemeClr val="tx1"/>
            </a:solidFill>
            <a:prstDash val="solid"/>
            <a:round/>
            <a:headEnd type="none" w="med" len="med"/>
            <a:tailEnd type="none" w="med" len="med"/>
          </a:ln>
          <a:effectLst/>
          <a:extLst/>
        </p:spPr>
        <p:txBody>
          <a:bodyPr lIns="108000" tIns="0" rIns="36000" bIns="0" anchor="ctr"/>
          <a:lstStyle/>
          <a:p>
            <a:pPr eaLnBrk="0" hangingPunct="0">
              <a:spcBef>
                <a:spcPct val="20000"/>
              </a:spcBef>
              <a:defRPr/>
            </a:pPr>
            <a:r>
              <a:rPr lang="en-US" sz="1400" b="0" dirty="0">
                <a:ea typeface="ＭＳ Ｐゴシック" panose="020B0600070205080204" pitchFamily="34" charset="-128"/>
              </a:rPr>
              <a:t>In </a:t>
            </a:r>
            <a:r>
              <a:rPr lang="en-US" sz="1400" b="0" dirty="0" err="1">
                <a:ea typeface="ＭＳ Ｐゴシック" panose="020B0600070205080204" pitchFamily="34" charset="-128"/>
              </a:rPr>
              <a:t>SEM</a:t>
            </a:r>
            <a:r>
              <a:rPr lang="en-US" sz="1400" b="0" dirty="0">
                <a:ea typeface="ＭＳ Ｐゴシック" panose="020B0600070205080204" pitchFamily="34" charset="-128"/>
              </a:rPr>
              <a:t> NI Generators will receive higher constrained-on payments (than without STC) but</a:t>
            </a:r>
          </a:p>
          <a:p>
            <a:pPr eaLnBrk="0" hangingPunct="0">
              <a:spcBef>
                <a:spcPct val="20000"/>
              </a:spcBef>
              <a:defRPr/>
            </a:pPr>
            <a:endParaRPr lang="en-US" sz="1400" b="0" dirty="0">
              <a:ea typeface="ＭＳ Ｐゴシック" panose="020B0600070205080204" pitchFamily="34" charset="-128"/>
            </a:endParaRPr>
          </a:p>
          <a:p>
            <a:pPr marL="285750" indent="-285750" eaLnBrk="0" hangingPunct="0">
              <a:spcBef>
                <a:spcPct val="20000"/>
              </a:spcBef>
              <a:buFont typeface="Arial"/>
              <a:buChar char="•"/>
              <a:defRPr/>
            </a:pPr>
            <a:r>
              <a:rPr lang="en-US" sz="1400" b="0" dirty="0">
                <a:ea typeface="ＭＳ Ｐゴシック" panose="020B0600070205080204" pitchFamily="34" charset="-128"/>
              </a:rPr>
              <a:t>I-</a:t>
            </a:r>
            <a:r>
              <a:rPr lang="en-US" sz="1400" b="0" dirty="0" err="1">
                <a:ea typeface="ＭＳ Ｐゴシック" panose="020B0600070205080204" pitchFamily="34" charset="-128"/>
              </a:rPr>
              <a:t>SEM</a:t>
            </a:r>
            <a:r>
              <a:rPr lang="en-US" sz="1400" b="0" dirty="0">
                <a:ea typeface="ＭＳ Ｐゴシック" panose="020B0600070205080204" pitchFamily="34" charset="-128"/>
              </a:rPr>
              <a:t> rules not yet known</a:t>
            </a:r>
          </a:p>
          <a:p>
            <a:pPr marL="285750" indent="-285750" eaLnBrk="0" hangingPunct="0">
              <a:spcBef>
                <a:spcPct val="20000"/>
              </a:spcBef>
              <a:buFont typeface="Arial"/>
              <a:buChar char="•"/>
              <a:defRPr/>
            </a:pPr>
            <a:r>
              <a:rPr lang="en-US" sz="1400" b="0" dirty="0">
                <a:ea typeface="ＭＳ Ｐゴシック" panose="020B0600070205080204" pitchFamily="34" charset="-128"/>
              </a:rPr>
              <a:t>Location of new plant will be determined by many different factors</a:t>
            </a:r>
          </a:p>
          <a:p>
            <a:pPr marL="285750" indent="-285750" eaLnBrk="0" hangingPunct="0">
              <a:spcBef>
                <a:spcPct val="20000"/>
              </a:spcBef>
              <a:buFont typeface="Arial"/>
              <a:buChar char="•"/>
              <a:defRPr/>
            </a:pPr>
            <a:r>
              <a:rPr lang="en-US" sz="1400" b="0" dirty="0">
                <a:ea typeface="ＭＳ Ｐゴシック" panose="020B0600070205080204" pitchFamily="34" charset="-128"/>
              </a:rPr>
              <a:t>No evidence to suggest that the availability of STC would be a decisive factor in investment decisions</a:t>
            </a:r>
          </a:p>
        </p:txBody>
      </p:sp>
      <p:sp>
        <p:nvSpPr>
          <p:cNvPr id="14" name="Rounded Rectangle 13"/>
          <p:cNvSpPr/>
          <p:nvPr/>
        </p:nvSpPr>
        <p:spPr bwMode="auto">
          <a:xfrm>
            <a:off x="3584575" y="4941888"/>
            <a:ext cx="5976938" cy="719137"/>
          </a:xfrm>
          <a:prstGeom prst="roundRect">
            <a:avLst/>
          </a:prstGeom>
          <a:solidFill>
            <a:schemeClr val="accent5"/>
          </a:solidFill>
          <a:ln w="1651" cap="flat" cmpd="sng" algn="ctr">
            <a:solidFill>
              <a:schemeClr val="tx1"/>
            </a:solidFill>
            <a:prstDash val="solid"/>
            <a:round/>
            <a:headEnd type="none" w="med" len="med"/>
            <a:tailEnd type="none" w="med" len="med"/>
          </a:ln>
          <a:effectLst/>
          <a:extLst/>
        </p:spPr>
        <p:txBody>
          <a:bodyPr lIns="0" tIns="0" rIns="0" bIns="0" anchor="ctr"/>
          <a:lstStyle/>
          <a:p>
            <a:pPr algn="ctr" eaLnBrk="0" hangingPunct="0">
              <a:spcBef>
                <a:spcPct val="20000"/>
              </a:spcBef>
              <a:defRPr/>
            </a:pPr>
            <a:r>
              <a:rPr lang="en-US" sz="1400" dirty="0">
                <a:ea typeface="ＭＳ Ｐゴシック" panose="020B0600070205080204" pitchFamily="34" charset="-128"/>
              </a:rPr>
              <a:t>Initial assessment: </a:t>
            </a:r>
            <a:r>
              <a:rPr lang="en-US" sz="1400" dirty="0">
                <a:solidFill>
                  <a:srgbClr val="FF0000"/>
                </a:solidFill>
                <a:ea typeface="ＭＳ Ｐゴシック" panose="020B0600070205080204" pitchFamily="34" charset="-128"/>
              </a:rPr>
              <a:t>No obvious benefit of STC; electricity generation issues should be addressed within electricity unless gas sends perverse </a:t>
            </a:r>
            <a:r>
              <a:rPr lang="en-GB" sz="1400" dirty="0">
                <a:solidFill>
                  <a:srgbClr val="FF0000"/>
                </a:solidFill>
                <a:ea typeface="ＭＳ Ｐゴシック" panose="020B0600070205080204" pitchFamily="34" charset="-128"/>
              </a:rPr>
              <a:t>pricing </a:t>
            </a:r>
            <a:r>
              <a:rPr lang="en-US" sz="1400" dirty="0">
                <a:solidFill>
                  <a:srgbClr val="FF0000"/>
                </a:solidFill>
                <a:ea typeface="ＭＳ Ｐゴシック" panose="020B0600070205080204" pitchFamily="34" charset="-128"/>
              </a:rPr>
              <a:t>signals</a:t>
            </a:r>
          </a:p>
        </p:txBody>
      </p:sp>
      <p:sp>
        <p:nvSpPr>
          <p:cNvPr id="26633" name="TextBox 9"/>
          <p:cNvSpPr txBox="1">
            <a:spLocks noChangeArrowheads="1"/>
          </p:cNvSpPr>
          <p:nvPr/>
        </p:nvSpPr>
        <p:spPr bwMode="auto">
          <a:xfrm>
            <a:off x="560388" y="6000750"/>
            <a:ext cx="9072562" cy="307975"/>
          </a:xfrm>
          <a:prstGeom prst="rect">
            <a:avLst/>
          </a:prstGeom>
          <a:noFill/>
          <a:ln w="9525">
            <a:noFill/>
            <a:miter lim="800000"/>
            <a:headEnd/>
            <a:tailEnd/>
          </a:ln>
        </p:spPr>
        <p:txBody>
          <a:bodyPr>
            <a:spAutoFit/>
          </a:bodyPr>
          <a:lstStyle/>
          <a:p>
            <a:pPr algn="ctr" eaLnBrk="0" hangingPunct="0"/>
            <a:r>
              <a:rPr lang="en-US" sz="1400"/>
              <a:t>.. but does the above miss benefits that have not been articulated? </a:t>
            </a:r>
          </a:p>
        </p:txBody>
      </p:sp>
    </p:spTree>
  </p:cSld>
  <p:clrMapOvr>
    <a:masterClrMapping/>
  </p:clrMapOvr>
  <p:transition spd="med"/>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488950" y="198438"/>
            <a:ext cx="8420100" cy="1143000"/>
          </a:xfrm>
        </p:spPr>
        <p:txBody>
          <a:bodyPr/>
          <a:lstStyle/>
          <a:p>
            <a:pPr eaLnBrk="1" hangingPunct="1"/>
            <a:r>
              <a:rPr lang="en-US" sz="3200" smtClean="0"/>
              <a:t>Critique: Case for STC</a:t>
            </a:r>
          </a:p>
        </p:txBody>
      </p:sp>
      <p:sp>
        <p:nvSpPr>
          <p:cNvPr id="27651" name="Footer Placeholder 3"/>
          <p:cNvSpPr>
            <a:spLocks noGrp="1"/>
          </p:cNvSpPr>
          <p:nvPr>
            <p:ph type="ftr" sz="quarter" idx="11"/>
          </p:nvPr>
        </p:nvSpPr>
        <p:spPr>
          <a:noFill/>
        </p:spPr>
        <p:txBody>
          <a:bodyPr/>
          <a:lstStyle/>
          <a:p>
            <a:endParaRPr lang="en-US"/>
          </a:p>
          <a:p>
            <a:r>
              <a:rPr lang="en-US">
                <a:solidFill>
                  <a:srgbClr val="9FC5C4"/>
                </a:solidFill>
              </a:rPr>
              <a:t>TPA Solutions © 2016</a:t>
            </a:r>
          </a:p>
        </p:txBody>
      </p:sp>
      <p:sp>
        <p:nvSpPr>
          <p:cNvPr id="27652" name="Slide Number Placeholder 4"/>
          <p:cNvSpPr>
            <a:spLocks noGrp="1"/>
          </p:cNvSpPr>
          <p:nvPr>
            <p:ph type="sldNum" sz="quarter" idx="12"/>
          </p:nvPr>
        </p:nvSpPr>
        <p:spPr>
          <a:noFill/>
        </p:spPr>
        <p:txBody>
          <a:bodyPr/>
          <a:lstStyle/>
          <a:p>
            <a:fld id="{74ABC278-A2D8-42DA-9998-54A754D09674}" type="slidenum">
              <a:rPr lang="en-US"/>
              <a:pPr/>
              <a:t>15</a:t>
            </a:fld>
            <a:endParaRPr lang="en-US"/>
          </a:p>
        </p:txBody>
      </p:sp>
      <p:sp>
        <p:nvSpPr>
          <p:cNvPr id="27653" name="TextBox 5"/>
          <p:cNvSpPr txBox="1">
            <a:spLocks noChangeArrowheads="1"/>
          </p:cNvSpPr>
          <p:nvPr/>
        </p:nvSpPr>
        <p:spPr bwMode="auto">
          <a:xfrm>
            <a:off x="415925" y="6524625"/>
            <a:ext cx="2089150" cy="277813"/>
          </a:xfrm>
          <a:prstGeom prst="rect">
            <a:avLst/>
          </a:prstGeom>
          <a:noFill/>
          <a:ln w="9525">
            <a:noFill/>
            <a:miter lim="800000"/>
            <a:headEnd/>
            <a:tailEnd/>
          </a:ln>
        </p:spPr>
        <p:txBody>
          <a:bodyPr>
            <a:spAutoFit/>
          </a:bodyPr>
          <a:lstStyle/>
          <a:p>
            <a:pPr eaLnBrk="0" hangingPunct="0"/>
            <a:r>
              <a:rPr lang="en-US"/>
              <a:t>Shorter term products</a:t>
            </a:r>
          </a:p>
        </p:txBody>
      </p:sp>
      <p:sp>
        <p:nvSpPr>
          <p:cNvPr id="8" name="Rounded Rectangle 7"/>
          <p:cNvSpPr/>
          <p:nvPr/>
        </p:nvSpPr>
        <p:spPr bwMode="auto">
          <a:xfrm>
            <a:off x="631825" y="1412875"/>
            <a:ext cx="5257800" cy="720725"/>
          </a:xfrm>
          <a:prstGeom prst="roundRect">
            <a:avLst/>
          </a:prstGeom>
          <a:solidFill>
            <a:schemeClr val="accent5"/>
          </a:solidFill>
          <a:ln w="1651" cap="flat" cmpd="sng" algn="ctr">
            <a:solidFill>
              <a:schemeClr val="tx1"/>
            </a:solidFill>
            <a:prstDash val="solid"/>
            <a:round/>
            <a:headEnd type="none" w="med" len="med"/>
            <a:tailEnd type="none" w="med" len="med"/>
          </a:ln>
          <a:effectLst/>
          <a:extLst/>
        </p:spPr>
        <p:txBody>
          <a:bodyPr lIns="0" tIns="0" rIns="0" bIns="0" anchor="ctr"/>
          <a:lstStyle/>
          <a:p>
            <a:pPr algn="ctr" eaLnBrk="0" hangingPunct="0">
              <a:spcBef>
                <a:spcPct val="20000"/>
              </a:spcBef>
              <a:defRPr/>
            </a:pPr>
            <a:r>
              <a:rPr lang="en-US" sz="1400" dirty="0">
                <a:ea typeface="ＭＳ Ｐゴシック" panose="020B0600070205080204" pitchFamily="34" charset="-128"/>
              </a:rPr>
              <a:t>Consistency with Entry capacity arrangements</a:t>
            </a:r>
          </a:p>
        </p:txBody>
      </p:sp>
      <p:sp>
        <p:nvSpPr>
          <p:cNvPr id="13" name="Rounded Rectangle 12"/>
          <p:cNvSpPr/>
          <p:nvPr/>
        </p:nvSpPr>
        <p:spPr bwMode="auto">
          <a:xfrm>
            <a:off x="849313" y="2276475"/>
            <a:ext cx="8712200" cy="2665413"/>
          </a:xfrm>
          <a:prstGeom prst="roundRect">
            <a:avLst/>
          </a:prstGeom>
          <a:noFill/>
          <a:ln w="1651" cap="flat" cmpd="sng" algn="ctr">
            <a:solidFill>
              <a:schemeClr val="tx1"/>
            </a:solidFill>
            <a:prstDash val="solid"/>
            <a:round/>
            <a:headEnd type="none" w="med" len="med"/>
            <a:tailEnd type="none" w="med" len="med"/>
          </a:ln>
          <a:effectLst/>
          <a:extLst/>
        </p:spPr>
        <p:txBody>
          <a:bodyPr lIns="108000" tIns="0" rIns="36000" bIns="0" anchor="ctr"/>
          <a:lstStyle/>
          <a:p>
            <a:pPr eaLnBrk="0" hangingPunct="0">
              <a:spcBef>
                <a:spcPct val="20000"/>
              </a:spcBef>
              <a:defRPr/>
            </a:pPr>
            <a:r>
              <a:rPr lang="en-US" sz="1400" b="0" dirty="0">
                <a:ea typeface="ＭＳ Ｐゴシック" panose="020B0600070205080204" pitchFamily="34" charset="-128"/>
              </a:rPr>
              <a:t>NI entry arrangements deliver EU compliance issues because entry is IP (interconnection)</a:t>
            </a:r>
          </a:p>
          <a:p>
            <a:pPr eaLnBrk="0" hangingPunct="0">
              <a:spcBef>
                <a:spcPct val="20000"/>
              </a:spcBef>
              <a:defRPr/>
            </a:pPr>
            <a:endParaRPr lang="en-US" sz="1400" b="0" dirty="0">
              <a:ea typeface="ＭＳ Ｐゴシック" panose="020B0600070205080204" pitchFamily="34" charset="-128"/>
            </a:endParaRPr>
          </a:p>
          <a:p>
            <a:pPr eaLnBrk="0" hangingPunct="0">
              <a:spcBef>
                <a:spcPct val="20000"/>
              </a:spcBef>
              <a:defRPr/>
            </a:pPr>
            <a:r>
              <a:rPr lang="en-US" sz="1400" b="0" dirty="0">
                <a:ea typeface="ＭＳ Ｐゴシック" panose="020B0600070205080204" pitchFamily="34" charset="-128"/>
              </a:rPr>
              <a:t>EU approach designed to better enable competitive gas flows (multiple sourcing options) at IPs to facilitate gas trading at virtual trading points</a:t>
            </a:r>
          </a:p>
          <a:p>
            <a:pPr marL="285750" indent="-285750" eaLnBrk="0" hangingPunct="0">
              <a:spcBef>
                <a:spcPct val="20000"/>
              </a:spcBef>
              <a:buFont typeface="Arial"/>
              <a:buChar char="•"/>
              <a:defRPr/>
            </a:pPr>
            <a:r>
              <a:rPr lang="en-US" sz="1400" b="0" dirty="0">
                <a:ea typeface="ＭＳ Ｐゴシック" panose="020B0600070205080204" pitchFamily="34" charset="-128"/>
              </a:rPr>
              <a:t>case for STC at NI entry to promote competition weak (currently all gas from NBP)</a:t>
            </a:r>
          </a:p>
          <a:p>
            <a:pPr marL="285750" indent="-285750" eaLnBrk="0" hangingPunct="0">
              <a:spcBef>
                <a:spcPct val="20000"/>
              </a:spcBef>
              <a:buFont typeface="Arial"/>
              <a:buChar char="•"/>
              <a:defRPr/>
            </a:pPr>
            <a:r>
              <a:rPr lang="en-US" sz="1400" b="0" dirty="0">
                <a:ea typeface="ＭＳ Ｐゴシック" panose="020B0600070205080204" pitchFamily="34" charset="-128"/>
              </a:rPr>
              <a:t>EU Tariff code may create price setting/revenue complications for NI  </a:t>
            </a:r>
          </a:p>
          <a:p>
            <a:pPr eaLnBrk="0" hangingPunct="0">
              <a:spcBef>
                <a:spcPct val="20000"/>
              </a:spcBef>
              <a:defRPr/>
            </a:pPr>
            <a:endParaRPr lang="en-US" sz="1400" b="0" dirty="0">
              <a:ea typeface="ＭＳ Ｐゴシック" panose="020B0600070205080204" pitchFamily="34" charset="-128"/>
            </a:endParaRPr>
          </a:p>
          <a:p>
            <a:pPr eaLnBrk="0" hangingPunct="0">
              <a:spcBef>
                <a:spcPct val="20000"/>
              </a:spcBef>
              <a:defRPr/>
            </a:pPr>
            <a:r>
              <a:rPr lang="en-US" sz="1400" b="0" dirty="0">
                <a:ea typeface="ＭＳ Ｐゴシック" panose="020B0600070205080204" pitchFamily="34" charset="-128"/>
              </a:rPr>
              <a:t>At exit capacity is dedicated to small numbers of direct connects and DNs</a:t>
            </a:r>
          </a:p>
          <a:p>
            <a:pPr marL="285750" indent="-285750" eaLnBrk="0" hangingPunct="0">
              <a:spcBef>
                <a:spcPct val="20000"/>
              </a:spcBef>
              <a:buFont typeface="Arial"/>
              <a:buChar char="•"/>
              <a:defRPr/>
            </a:pPr>
            <a:r>
              <a:rPr lang="en-US" sz="1400" b="0" dirty="0">
                <a:ea typeface="ＭＳ Ｐゴシック" panose="020B0600070205080204" pitchFamily="34" charset="-128"/>
              </a:rPr>
              <a:t>little scope for benefits at exit associated with better market facilitation downstream of trading point</a:t>
            </a:r>
          </a:p>
        </p:txBody>
      </p:sp>
      <p:sp>
        <p:nvSpPr>
          <p:cNvPr id="14" name="Rounded Rectangle 13"/>
          <p:cNvSpPr/>
          <p:nvPr/>
        </p:nvSpPr>
        <p:spPr bwMode="auto">
          <a:xfrm>
            <a:off x="3584575" y="4941888"/>
            <a:ext cx="5976938" cy="719137"/>
          </a:xfrm>
          <a:prstGeom prst="roundRect">
            <a:avLst/>
          </a:prstGeom>
          <a:solidFill>
            <a:schemeClr val="accent5"/>
          </a:solidFill>
          <a:ln w="1651" cap="flat" cmpd="sng" algn="ctr">
            <a:solidFill>
              <a:schemeClr val="tx1"/>
            </a:solidFill>
            <a:prstDash val="solid"/>
            <a:round/>
            <a:headEnd type="none" w="med" len="med"/>
            <a:tailEnd type="none" w="med" len="med"/>
          </a:ln>
          <a:effectLst/>
          <a:extLst/>
        </p:spPr>
        <p:txBody>
          <a:bodyPr lIns="0" tIns="0" rIns="0" bIns="0" anchor="ctr"/>
          <a:lstStyle/>
          <a:p>
            <a:pPr algn="ctr" eaLnBrk="0" hangingPunct="0">
              <a:spcBef>
                <a:spcPct val="20000"/>
              </a:spcBef>
              <a:defRPr/>
            </a:pPr>
            <a:r>
              <a:rPr lang="en-US" sz="1400" dirty="0">
                <a:ea typeface="ＭＳ Ｐゴシック" panose="020B0600070205080204" pitchFamily="34" charset="-128"/>
              </a:rPr>
              <a:t>Initial assessment: </a:t>
            </a:r>
            <a:r>
              <a:rPr lang="en-US" sz="1400" dirty="0">
                <a:solidFill>
                  <a:srgbClr val="FF0000"/>
                </a:solidFill>
                <a:ea typeface="ＭＳ Ｐゴシック" panose="020B0600070205080204" pitchFamily="34" charset="-128"/>
              </a:rPr>
              <a:t>No obvious benefit of STC </a:t>
            </a:r>
          </a:p>
        </p:txBody>
      </p:sp>
      <p:sp>
        <p:nvSpPr>
          <p:cNvPr id="27657" name="TextBox 9"/>
          <p:cNvSpPr txBox="1">
            <a:spLocks noChangeArrowheads="1"/>
          </p:cNvSpPr>
          <p:nvPr/>
        </p:nvSpPr>
        <p:spPr bwMode="auto">
          <a:xfrm>
            <a:off x="560388" y="6000750"/>
            <a:ext cx="9072562" cy="307975"/>
          </a:xfrm>
          <a:prstGeom prst="rect">
            <a:avLst/>
          </a:prstGeom>
          <a:noFill/>
          <a:ln w="9525">
            <a:noFill/>
            <a:miter lim="800000"/>
            <a:headEnd/>
            <a:tailEnd/>
          </a:ln>
        </p:spPr>
        <p:txBody>
          <a:bodyPr>
            <a:spAutoFit/>
          </a:bodyPr>
          <a:lstStyle/>
          <a:p>
            <a:pPr algn="ctr" eaLnBrk="0" hangingPunct="0"/>
            <a:r>
              <a:rPr lang="en-US" sz="1400"/>
              <a:t>.. but does the above miss benefits that have not been articulated? </a:t>
            </a:r>
          </a:p>
        </p:txBody>
      </p:sp>
    </p:spTree>
  </p:cSld>
  <p:clrMapOvr>
    <a:masterClrMapping/>
  </p:clrMapOvr>
  <p:transition spd="med"/>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742950" y="260350"/>
            <a:ext cx="8420100" cy="1143000"/>
          </a:xfrm>
        </p:spPr>
        <p:txBody>
          <a:bodyPr/>
          <a:lstStyle/>
          <a:p>
            <a:pPr eaLnBrk="1" hangingPunct="1"/>
            <a:r>
              <a:rPr lang="en-US" sz="3200" smtClean="0"/>
              <a:t>Other wider considerations</a:t>
            </a:r>
          </a:p>
        </p:txBody>
      </p:sp>
      <p:sp>
        <p:nvSpPr>
          <p:cNvPr id="28675" name="Footer Placeholder 3"/>
          <p:cNvSpPr>
            <a:spLocks noGrp="1"/>
          </p:cNvSpPr>
          <p:nvPr>
            <p:ph type="ftr" sz="quarter" idx="11"/>
          </p:nvPr>
        </p:nvSpPr>
        <p:spPr>
          <a:noFill/>
        </p:spPr>
        <p:txBody>
          <a:bodyPr/>
          <a:lstStyle/>
          <a:p>
            <a:endParaRPr lang="en-US"/>
          </a:p>
          <a:p>
            <a:r>
              <a:rPr lang="en-US">
                <a:solidFill>
                  <a:srgbClr val="9FC5C4"/>
                </a:solidFill>
              </a:rPr>
              <a:t>TPA Solutions © 2016</a:t>
            </a:r>
          </a:p>
        </p:txBody>
      </p:sp>
      <p:sp>
        <p:nvSpPr>
          <p:cNvPr id="28676" name="Slide Number Placeholder 4"/>
          <p:cNvSpPr>
            <a:spLocks noGrp="1"/>
          </p:cNvSpPr>
          <p:nvPr>
            <p:ph type="sldNum" sz="quarter" idx="12"/>
          </p:nvPr>
        </p:nvSpPr>
        <p:spPr>
          <a:noFill/>
        </p:spPr>
        <p:txBody>
          <a:bodyPr/>
          <a:lstStyle/>
          <a:p>
            <a:fld id="{4E13ED00-6CB6-4533-ADB1-29B033CAB86D}" type="slidenum">
              <a:rPr lang="en-US"/>
              <a:pPr/>
              <a:t>16</a:t>
            </a:fld>
            <a:endParaRPr lang="en-US"/>
          </a:p>
        </p:txBody>
      </p:sp>
      <p:graphicFrame>
        <p:nvGraphicFramePr>
          <p:cNvPr id="7" name="Content Placeholder 6"/>
          <p:cNvGraphicFramePr>
            <a:graphicFrameLocks noGrp="1"/>
          </p:cNvGraphicFramePr>
          <p:nvPr>
            <p:ph idx="1"/>
          </p:nvPr>
        </p:nvGraphicFramePr>
        <p:xfrm>
          <a:off x="704850" y="1628775"/>
          <a:ext cx="8963025" cy="3894138"/>
        </p:xfrm>
        <a:graphic>
          <a:graphicData uri="http://schemas.openxmlformats.org/drawingml/2006/table">
            <a:tbl>
              <a:tblPr/>
              <a:tblGrid>
                <a:gridCol w="1511300"/>
                <a:gridCol w="7451725"/>
              </a:tblGrid>
              <a:tr h="3603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Verdana" pitchFamily="34" charset="0"/>
                          <a:ea typeface="MS PGothic" pitchFamily="34" charset="-128"/>
                        </a:rPr>
                        <a:t>What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004000"/>
                          </a:solidFill>
                          <a:effectLst/>
                          <a:latin typeface="Verdana" pitchFamily="34" charset="0"/>
                          <a:ea typeface="MS PGothic" pitchFamily="34" charset="-128"/>
                        </a:rPr>
                        <a:t>comment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50482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4000"/>
                          </a:solidFill>
                          <a:effectLst/>
                          <a:latin typeface="Verdana" pitchFamily="34" charset="0"/>
                          <a:ea typeface="MS PGothic" pitchFamily="34" charset="-128"/>
                        </a:rPr>
                        <a:t>Equity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4000"/>
                          </a:solidFill>
                          <a:effectLst/>
                          <a:latin typeface="Verdana" pitchFamily="34" charset="0"/>
                          <a:ea typeface="MS PGothic" pitchFamily="34" charset="-128"/>
                        </a:rPr>
                        <a:t>STC, if introduced, </a:t>
                      </a:r>
                      <a:r>
                        <a:rPr kumimoji="0" lang="en-GB" sz="1200" b="0" i="0" u="none" strike="noStrike" cap="none" normalizeH="0" baseline="0" smtClean="0">
                          <a:ln>
                            <a:noFill/>
                          </a:ln>
                          <a:solidFill>
                            <a:srgbClr val="004000"/>
                          </a:solidFill>
                          <a:effectLst/>
                          <a:latin typeface="Verdana" pitchFamily="34" charset="0"/>
                          <a:ea typeface="MS PGothic" pitchFamily="34" charset="-128"/>
                        </a:rPr>
                        <a:t>should surely be</a:t>
                      </a:r>
                      <a:r>
                        <a:rPr kumimoji="0" lang="en-US" sz="1200" b="0" i="0" u="none" strike="noStrike" cap="none" normalizeH="0" baseline="0" smtClean="0">
                          <a:ln>
                            <a:noFill/>
                          </a:ln>
                          <a:solidFill>
                            <a:srgbClr val="004000"/>
                          </a:solidFill>
                          <a:effectLst/>
                          <a:latin typeface="Verdana" pitchFamily="34" charset="0"/>
                          <a:ea typeface="MS PGothic" pitchFamily="34" charset="-128"/>
                        </a:rPr>
                        <a:t> available to all capacity bookers; not </a:t>
                      </a:r>
                      <a:r>
                        <a:rPr kumimoji="0" lang="en-GB" sz="1200" b="0" i="0" u="none" strike="noStrike" cap="none" normalizeH="0" baseline="0" smtClean="0">
                          <a:ln>
                            <a:noFill/>
                          </a:ln>
                          <a:solidFill>
                            <a:srgbClr val="004000"/>
                          </a:solidFill>
                          <a:effectLst/>
                          <a:latin typeface="Verdana" pitchFamily="34" charset="0"/>
                          <a:ea typeface="MS PGothic" pitchFamily="34" charset="-128"/>
                        </a:rPr>
                        <a:t>reasonable</a:t>
                      </a:r>
                      <a:r>
                        <a:rPr kumimoji="0" lang="en-US" sz="1200" b="0" i="0" u="none" strike="noStrike" cap="none" normalizeH="0" baseline="0" smtClean="0">
                          <a:ln>
                            <a:noFill/>
                          </a:ln>
                          <a:solidFill>
                            <a:srgbClr val="004000"/>
                          </a:solidFill>
                          <a:effectLst/>
                          <a:latin typeface="Verdana" pitchFamily="34" charset="0"/>
                          <a:ea typeface="MS PGothic" pitchFamily="34" charset="-128"/>
                        </a:rPr>
                        <a:t> to require DSOs (and their customers) to </a:t>
                      </a:r>
                      <a:r>
                        <a:rPr kumimoji="0" lang="en-GB" sz="1200" b="0" i="0" u="none" strike="noStrike" cap="none" normalizeH="0" baseline="0" smtClean="0">
                          <a:ln>
                            <a:noFill/>
                          </a:ln>
                          <a:solidFill>
                            <a:srgbClr val="004000"/>
                          </a:solidFill>
                          <a:effectLst/>
                          <a:latin typeface="Verdana" pitchFamily="34" charset="0"/>
                          <a:ea typeface="MS PGothic" pitchFamily="34" charset="-128"/>
                        </a:rPr>
                        <a:t>subsidise other users exploiting STC. Will this require direct booking by DSO customers and/or incentives on DSO to profile bookings "efficiently"?</a:t>
                      </a:r>
                      <a:endParaRPr kumimoji="0" lang="en-US" sz="1200" b="0" i="0" u="none" strike="noStrike" cap="none" normalizeH="0" baseline="0" smtClean="0">
                        <a:ln>
                          <a:noFill/>
                        </a:ln>
                        <a:solidFill>
                          <a:srgbClr val="004000"/>
                        </a:solidFill>
                        <a:effectLst/>
                        <a:latin typeface="Verdana" pitchFamily="34" charset="0"/>
                        <a:ea typeface="MS PGothic"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r>
              <a:tr h="50482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4000"/>
                          </a:solidFill>
                          <a:effectLst/>
                          <a:latin typeface="Verdana" pitchFamily="34" charset="0"/>
                          <a:ea typeface="MS PGothic" pitchFamily="34" charset="-128"/>
                        </a:rPr>
                        <a:t>Commercial incentives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4000"/>
                          </a:solidFill>
                          <a:effectLst/>
                          <a:latin typeface="Verdana" pitchFamily="34" charset="0"/>
                          <a:ea typeface="MS PGothic" pitchFamily="34" charset="-128"/>
                        </a:rPr>
                        <a:t>Will drive all actors to optimise profiling of capacit</a:t>
                      </a:r>
                      <a:r>
                        <a:rPr kumimoji="0" lang="en-GB" sz="1200" b="0" i="0" u="none" strike="noStrike" cap="none" normalizeH="0" baseline="0" smtClean="0">
                          <a:ln>
                            <a:noFill/>
                          </a:ln>
                          <a:solidFill>
                            <a:srgbClr val="004000"/>
                          </a:solidFill>
                          <a:effectLst/>
                          <a:latin typeface="Verdana" pitchFamily="34" charset="0"/>
                          <a:ea typeface="MS PGothic" pitchFamily="34" charset="-128"/>
                        </a:rPr>
                        <a:t>y -</a:t>
                      </a:r>
                      <a:r>
                        <a:rPr kumimoji="0" lang="en-US" sz="1200" b="0" i="0" u="none" strike="noStrike" cap="none" normalizeH="0" baseline="0" smtClean="0">
                          <a:ln>
                            <a:noFill/>
                          </a:ln>
                          <a:solidFill>
                            <a:srgbClr val="004000"/>
                          </a:solidFill>
                          <a:effectLst/>
                          <a:latin typeface="Verdana" pitchFamily="34" charset="0"/>
                          <a:ea typeface="MS PGothic" pitchFamily="34" charset="-128"/>
                        </a:rPr>
                        <a:t> </a:t>
                      </a:r>
                      <a:r>
                        <a:rPr kumimoji="0" lang="ja-JP" altLang="en-US" sz="1200" b="0" i="0" u="none" strike="noStrike" cap="none" normalizeH="0" baseline="0" smtClean="0">
                          <a:ln>
                            <a:noFill/>
                          </a:ln>
                          <a:solidFill>
                            <a:srgbClr val="004000"/>
                          </a:solidFill>
                          <a:effectLst/>
                          <a:latin typeface="Verdana" pitchFamily="34" charset="0"/>
                          <a:ea typeface="MS PGothic" pitchFamily="34" charset="-128"/>
                        </a:rPr>
                        <a:t>“</a:t>
                      </a:r>
                      <a:r>
                        <a:rPr kumimoji="0" lang="en-US" altLang="ja-JP" sz="1200" b="0" i="0" u="none" strike="noStrike" cap="none" normalizeH="0" baseline="0" smtClean="0">
                          <a:ln>
                            <a:noFill/>
                          </a:ln>
                          <a:solidFill>
                            <a:srgbClr val="004000"/>
                          </a:solidFill>
                          <a:effectLst/>
                          <a:latin typeface="Verdana" pitchFamily="34" charset="0"/>
                          <a:ea typeface="MS PGothic" pitchFamily="34" charset="-128"/>
                        </a:rPr>
                        <a:t>race to the bottom</a:t>
                      </a:r>
                      <a:r>
                        <a:rPr kumimoji="0" lang="ja-JP" altLang="en-US" sz="1200" b="0" i="0" u="none" strike="noStrike" cap="none" normalizeH="0" baseline="0" smtClean="0">
                          <a:ln>
                            <a:noFill/>
                          </a:ln>
                          <a:solidFill>
                            <a:srgbClr val="004000"/>
                          </a:solidFill>
                          <a:effectLst/>
                          <a:latin typeface="Verdana" pitchFamily="34" charset="0"/>
                          <a:ea typeface="MS PGothic" pitchFamily="34" charset="-128"/>
                        </a:rPr>
                        <a:t>”</a:t>
                      </a:r>
                      <a:r>
                        <a:rPr kumimoji="0" lang="en-GB" altLang="ja-JP" sz="1200" b="0" i="0" u="none" strike="noStrike" cap="none" normalizeH="0" baseline="0" smtClean="0">
                          <a:ln>
                            <a:noFill/>
                          </a:ln>
                          <a:solidFill>
                            <a:srgbClr val="004000"/>
                          </a:solidFill>
                          <a:effectLst/>
                          <a:latin typeface="Verdana" pitchFamily="34" charset="0"/>
                          <a:ea typeface="MS PGothic" pitchFamily="34" charset="-128"/>
                        </a:rPr>
                        <a:t> -</a:t>
                      </a:r>
                      <a:r>
                        <a:rPr kumimoji="0" lang="en-US" altLang="ja-JP" sz="1200" b="0" i="0" u="none" strike="noStrike" cap="none" normalizeH="0" baseline="0" smtClean="0">
                          <a:ln>
                            <a:noFill/>
                          </a:ln>
                          <a:solidFill>
                            <a:srgbClr val="004000"/>
                          </a:solidFill>
                          <a:effectLst/>
                          <a:latin typeface="Verdana" pitchFamily="34" charset="0"/>
                          <a:ea typeface="MS PGothic" pitchFamily="34" charset="-128"/>
                        </a:rPr>
                        <a:t> but all users will face price uncertainties during the transition compounded by year end reconciliations</a:t>
                      </a:r>
                      <a:endParaRPr kumimoji="0" lang="en-US" sz="1200" b="0" i="0" u="none" strike="noStrike" cap="none" normalizeH="0" baseline="0" smtClean="0">
                        <a:ln>
                          <a:noFill/>
                        </a:ln>
                        <a:solidFill>
                          <a:srgbClr val="004000"/>
                        </a:solidFill>
                        <a:effectLst/>
                        <a:latin typeface="Verdana" pitchFamily="34" charset="0"/>
                        <a:ea typeface="MS PGothic"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r>
              <a:tr h="285750">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4000"/>
                          </a:solidFill>
                          <a:effectLst/>
                          <a:latin typeface="Verdana" pitchFamily="34" charset="0"/>
                          <a:ea typeface="MS PGothic" pitchFamily="34" charset="-128"/>
                        </a:rPr>
                        <a:t>(I)SEM</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4000"/>
                          </a:solidFill>
                          <a:effectLst/>
                          <a:latin typeface="Verdana" pitchFamily="34" charset="0"/>
                          <a:ea typeface="MS PGothic" pitchFamily="34" charset="-128"/>
                        </a:rPr>
                        <a:t>Changes anticipated to ensure Euro code compliance. Perhaps best to wait to assess changes?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r>
              <a:tr h="50482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4000"/>
                          </a:solidFill>
                          <a:effectLst/>
                          <a:latin typeface="Verdana" pitchFamily="34" charset="0"/>
                          <a:ea typeface="MS PGothic" pitchFamily="34" charset="-128"/>
                        </a:rPr>
                        <a:t>STC treatment in SEM</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4000"/>
                          </a:solidFill>
                          <a:effectLst/>
                          <a:latin typeface="Verdana" pitchFamily="34" charset="0"/>
                          <a:ea typeface="MS PGothic" pitchFamily="34" charset="-128"/>
                        </a:rPr>
                        <a:t>Appears to increase costs to electricity consumers by inflating</a:t>
                      </a:r>
                    </a:p>
                    <a:p>
                      <a:pPr marL="0" marR="0" lvl="0" indent="0" algn="l" defTabSz="457200" rtl="0" eaLnBrk="1" fontAlgn="base" latinLnBrk="0" hangingPunct="1">
                        <a:lnSpc>
                          <a:spcPct val="100000"/>
                        </a:lnSpc>
                        <a:spcBef>
                          <a:spcPct val="0"/>
                        </a:spcBef>
                        <a:spcAft>
                          <a:spcPct val="0"/>
                        </a:spcAft>
                        <a:buClrTx/>
                        <a:buSzTx/>
                        <a:buFont typeface="Arial" pitchFamily="34" charset="0"/>
                        <a:buChar char="•"/>
                        <a:tabLst/>
                      </a:pPr>
                      <a:r>
                        <a:rPr kumimoji="0" lang="en-US" sz="1200" b="1" i="0" u="none" strike="noStrike" cap="none" normalizeH="0" baseline="0" smtClean="0">
                          <a:ln>
                            <a:noFill/>
                          </a:ln>
                          <a:solidFill>
                            <a:srgbClr val="004000"/>
                          </a:solidFill>
                          <a:effectLst/>
                          <a:latin typeface="Verdana" pitchFamily="34" charset="0"/>
                          <a:ea typeface="MS PGothic" pitchFamily="34" charset="-128"/>
                        </a:rPr>
                        <a:t>SMP when gas plant in RoI using STC sets the SMP</a:t>
                      </a:r>
                    </a:p>
                    <a:p>
                      <a:pPr marL="0" marR="0" lvl="0" indent="0" algn="l" defTabSz="457200" rtl="0" eaLnBrk="1" fontAlgn="base" latinLnBrk="0" hangingPunct="1">
                        <a:lnSpc>
                          <a:spcPct val="100000"/>
                        </a:lnSpc>
                        <a:spcBef>
                          <a:spcPct val="0"/>
                        </a:spcBef>
                        <a:spcAft>
                          <a:spcPct val="0"/>
                        </a:spcAft>
                        <a:buClrTx/>
                        <a:buSzTx/>
                        <a:buFont typeface="Arial" pitchFamily="34" charset="0"/>
                        <a:buChar char="•"/>
                        <a:tabLst/>
                      </a:pPr>
                      <a:r>
                        <a:rPr kumimoji="0" lang="en-US" sz="1200" b="1" i="0" u="none" strike="noStrike" cap="none" normalizeH="0" baseline="0" smtClean="0">
                          <a:ln>
                            <a:noFill/>
                          </a:ln>
                          <a:solidFill>
                            <a:srgbClr val="004000"/>
                          </a:solidFill>
                          <a:effectLst/>
                          <a:latin typeface="Verdana" pitchFamily="34" charset="0"/>
                          <a:ea typeface="MS PGothic" pitchFamily="34" charset="-128"/>
                        </a:rPr>
                        <a:t>constrained-on payments when gas plant in RoI using STC is called</a:t>
                      </a:r>
                    </a:p>
                    <a:p>
                      <a:pPr marL="0" marR="0" lvl="0" indent="0" algn="l" defTabSz="457200" rtl="0" eaLnBrk="1" fontAlgn="base" latinLnBrk="0" hangingPunct="1">
                        <a:lnSpc>
                          <a:spcPct val="100000"/>
                        </a:lnSpc>
                        <a:spcBef>
                          <a:spcPct val="0"/>
                        </a:spcBef>
                        <a:spcAft>
                          <a:spcPct val="0"/>
                        </a:spcAft>
                        <a:buClrTx/>
                        <a:buSzTx/>
                        <a:buFont typeface="Arial" pitchFamily="34" charset="0"/>
                        <a:buNone/>
                        <a:tabLst/>
                      </a:pPr>
                      <a:r>
                        <a:rPr kumimoji="0" lang="en-US" sz="1200" b="1" i="0" u="none" strike="noStrike" cap="none" normalizeH="0" baseline="0" smtClean="0">
                          <a:ln>
                            <a:noFill/>
                          </a:ln>
                          <a:solidFill>
                            <a:srgbClr val="004000"/>
                          </a:solidFill>
                          <a:effectLst/>
                          <a:latin typeface="Verdana" pitchFamily="34" charset="0"/>
                          <a:ea typeface="MS PGothic" pitchFamily="34" charset="-128"/>
                        </a:rPr>
                        <a:t>Introducing STC in NI would increase these effects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r>
              <a:tr h="50482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4000"/>
                          </a:solidFill>
                          <a:effectLst/>
                          <a:latin typeface="Verdana" pitchFamily="34" charset="0"/>
                          <a:ea typeface="MS PGothic" pitchFamily="34" charset="-128"/>
                        </a:rPr>
                        <a:t>Network planning information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4000"/>
                          </a:solidFill>
                          <a:effectLst/>
                          <a:latin typeface="Verdana" pitchFamily="34" charset="0"/>
                          <a:ea typeface="MS PGothic" pitchFamily="34" charset="-128"/>
                        </a:rPr>
                        <a:t>Longer term planning process critical. Individual commitments can be made outside the scope of next year</a:t>
                      </a:r>
                      <a:r>
                        <a:rPr kumimoji="0" lang="ja-JP" altLang="en-US" sz="1200" b="0" i="0" u="none" strike="noStrike" cap="none" normalizeH="0" baseline="0" smtClean="0">
                          <a:ln>
                            <a:noFill/>
                          </a:ln>
                          <a:solidFill>
                            <a:srgbClr val="004000"/>
                          </a:solidFill>
                          <a:effectLst/>
                          <a:latin typeface="Verdana" pitchFamily="34" charset="0"/>
                          <a:ea typeface="MS PGothic" pitchFamily="34" charset="-128"/>
                        </a:rPr>
                        <a:t>’</a:t>
                      </a:r>
                      <a:r>
                        <a:rPr kumimoji="0" lang="en-US" altLang="ja-JP" sz="1200" b="0" i="0" u="none" strike="noStrike" cap="none" normalizeH="0" baseline="0" smtClean="0">
                          <a:ln>
                            <a:noFill/>
                          </a:ln>
                          <a:solidFill>
                            <a:srgbClr val="004000"/>
                          </a:solidFill>
                          <a:effectLst/>
                          <a:latin typeface="Verdana" pitchFamily="34" charset="0"/>
                          <a:ea typeface="MS PGothic" pitchFamily="34" charset="-128"/>
                        </a:rPr>
                        <a:t>s annual/within year booking processes</a:t>
                      </a:r>
                      <a:endParaRPr kumimoji="0" lang="en-US" sz="1200" b="0" i="0" u="none" strike="noStrike" cap="none" normalizeH="0" baseline="0" smtClean="0">
                        <a:ln>
                          <a:noFill/>
                        </a:ln>
                        <a:solidFill>
                          <a:srgbClr val="004000"/>
                        </a:solidFill>
                        <a:effectLst/>
                        <a:latin typeface="Verdana" pitchFamily="34" charset="0"/>
                        <a:ea typeface="MS PGothic"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r>
              <a:tr h="50482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4000"/>
                          </a:solidFill>
                          <a:effectLst/>
                          <a:latin typeface="Verdana" pitchFamily="34" charset="0"/>
                          <a:ea typeface="MS PGothic" pitchFamily="34" charset="-128"/>
                        </a:rPr>
                        <a:t>More efficient price discovery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4000"/>
                          </a:solidFill>
                          <a:effectLst/>
                          <a:latin typeface="Verdana" pitchFamily="34" charset="0"/>
                          <a:ea typeface="MS PGothic" pitchFamily="34" charset="-128"/>
                        </a:rPr>
                        <a:t>Case not clear. Exit provisions unlikely to have a material impact on wholesale market functioning. Wholesale pricing might be influenced by events in adjacent markets e.g. Corrib but unlikely to be influenced by exit STC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r>
            </a:tbl>
          </a:graphicData>
        </a:graphic>
      </p:graphicFrame>
      <p:sp>
        <p:nvSpPr>
          <p:cNvPr id="28703" name="TextBox 7"/>
          <p:cNvSpPr txBox="1">
            <a:spLocks noChangeArrowheads="1"/>
          </p:cNvSpPr>
          <p:nvPr/>
        </p:nvSpPr>
        <p:spPr bwMode="auto">
          <a:xfrm>
            <a:off x="415925" y="6524625"/>
            <a:ext cx="2089150" cy="277813"/>
          </a:xfrm>
          <a:prstGeom prst="rect">
            <a:avLst/>
          </a:prstGeom>
          <a:noFill/>
          <a:ln w="9525">
            <a:noFill/>
            <a:miter lim="800000"/>
            <a:headEnd/>
            <a:tailEnd/>
          </a:ln>
        </p:spPr>
        <p:txBody>
          <a:bodyPr>
            <a:spAutoFit/>
          </a:bodyPr>
          <a:lstStyle/>
          <a:p>
            <a:pPr eaLnBrk="0" hangingPunct="0"/>
            <a:r>
              <a:rPr lang="en-US"/>
              <a:t>Shorter term products</a:t>
            </a:r>
          </a:p>
        </p:txBody>
      </p:sp>
      <p:sp>
        <p:nvSpPr>
          <p:cNvPr id="28704" name="TextBox 8"/>
          <p:cNvSpPr txBox="1">
            <a:spLocks noChangeArrowheads="1"/>
          </p:cNvSpPr>
          <p:nvPr/>
        </p:nvSpPr>
        <p:spPr bwMode="auto">
          <a:xfrm>
            <a:off x="560388" y="5661025"/>
            <a:ext cx="9072562" cy="738188"/>
          </a:xfrm>
          <a:prstGeom prst="rect">
            <a:avLst/>
          </a:prstGeom>
          <a:noFill/>
          <a:ln w="9525">
            <a:noFill/>
            <a:miter lim="800000"/>
            <a:headEnd/>
            <a:tailEnd/>
          </a:ln>
        </p:spPr>
        <p:txBody>
          <a:bodyPr>
            <a:spAutoFit/>
          </a:bodyPr>
          <a:lstStyle/>
          <a:p>
            <a:pPr eaLnBrk="0" hangingPunct="0"/>
            <a:r>
              <a:rPr lang="en-US" sz="1400"/>
              <a:t>Nothing above provides compelling case for STC introduction at exit </a:t>
            </a:r>
          </a:p>
          <a:p>
            <a:pPr eaLnBrk="0" hangingPunct="0"/>
            <a:endParaRPr lang="en-US" sz="1400"/>
          </a:p>
          <a:p>
            <a:pPr algn="r" eaLnBrk="0" hangingPunct="0"/>
            <a:r>
              <a:rPr lang="en-US" sz="1400"/>
              <a:t>.. but have we missed something? </a:t>
            </a:r>
          </a:p>
        </p:txBody>
      </p:sp>
    </p:spTree>
  </p:cSld>
  <p:clrMapOvr>
    <a:masterClrMapping/>
  </p:clrMapOvr>
  <p:transition spd="med"/>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742950" y="269875"/>
            <a:ext cx="8420100" cy="1143000"/>
          </a:xfrm>
        </p:spPr>
        <p:txBody>
          <a:bodyPr/>
          <a:lstStyle/>
          <a:p>
            <a:pPr eaLnBrk="1" hangingPunct="1"/>
            <a:r>
              <a:rPr lang="en-US" sz="3200" smtClean="0"/>
              <a:t>Shorter Term Products </a:t>
            </a:r>
            <a:br>
              <a:rPr lang="en-US" sz="3200" smtClean="0"/>
            </a:br>
            <a:r>
              <a:rPr lang="en-US" sz="3200" smtClean="0"/>
              <a:t>Assessment</a:t>
            </a:r>
          </a:p>
        </p:txBody>
      </p:sp>
      <p:graphicFrame>
        <p:nvGraphicFramePr>
          <p:cNvPr id="7" name="Content Placeholder 6"/>
          <p:cNvGraphicFramePr>
            <a:graphicFrameLocks noGrp="1"/>
          </p:cNvGraphicFramePr>
          <p:nvPr>
            <p:ph idx="1"/>
          </p:nvPr>
        </p:nvGraphicFramePr>
        <p:xfrm>
          <a:off x="849313" y="1628775"/>
          <a:ext cx="8712200" cy="3453448"/>
        </p:xfrm>
        <a:graphic>
          <a:graphicData uri="http://schemas.openxmlformats.org/drawingml/2006/table">
            <a:tbl>
              <a:tblPr/>
              <a:tblGrid>
                <a:gridCol w="1673225"/>
                <a:gridCol w="1493837"/>
                <a:gridCol w="5545138"/>
              </a:tblGrid>
              <a:tr h="29368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FFFFFF"/>
                          </a:solidFill>
                          <a:effectLst/>
                          <a:latin typeface="Verdana" pitchFamily="34" charset="0"/>
                          <a:ea typeface="MS PGothic" pitchFamily="34" charset="-128"/>
                        </a:rPr>
                        <a:t>Criteria</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FFFFFF"/>
                          </a:solidFill>
                          <a:effectLst/>
                          <a:latin typeface="Verdana" pitchFamily="34" charset="0"/>
                          <a:ea typeface="MS PGothic" pitchFamily="34" charset="-128"/>
                        </a:rPr>
                        <a:t>Assessment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FFFFFF"/>
                          </a:solidFill>
                          <a:effectLst/>
                          <a:latin typeface="Verdana" pitchFamily="34" charset="0"/>
                          <a:ea typeface="MS PGothic" pitchFamily="34" charset="-128"/>
                        </a:rPr>
                        <a:t>Initial position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49847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4000"/>
                          </a:solidFill>
                          <a:effectLst/>
                          <a:latin typeface="Verdana" pitchFamily="34" charset="0"/>
                          <a:ea typeface="MS PGothic" pitchFamily="34" charset="-128"/>
                        </a:rPr>
                        <a:t>Cost reflectivity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4000"/>
                          </a:solidFill>
                          <a:effectLst/>
                          <a:latin typeface="Zapf Dingbats" pitchFamily="3" charset="2"/>
                          <a:ea typeface="MS PGothic" pitchFamily="34" charset="-128"/>
                          <a:sym typeface="Zapf Dingbats" pitchFamily="3" charset="2"/>
                        </a:rPr>
                        <a:t>✗✗</a:t>
                      </a:r>
                      <a:endParaRPr kumimoji="0" lang="en-US" sz="1800" b="0" i="0" u="none" strike="noStrike" cap="none" normalizeH="0" baseline="0" smtClean="0">
                        <a:ln>
                          <a:noFill/>
                        </a:ln>
                        <a:solidFill>
                          <a:srgbClr val="004000"/>
                        </a:solidFill>
                        <a:effectLst/>
                        <a:latin typeface="Verdana" pitchFamily="34" charset="0"/>
                        <a:ea typeface="MS PGothic"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4000"/>
                          </a:solidFill>
                          <a:effectLst/>
                          <a:latin typeface="Verdana" pitchFamily="34" charset="0"/>
                          <a:ea typeface="MS PGothic" pitchFamily="34" charset="-128"/>
                        </a:rPr>
                        <a:t>STC likely to decrease cost reflectivity of charges faced by users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r>
              <a:tr h="5635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4000"/>
                          </a:solidFill>
                          <a:effectLst/>
                          <a:latin typeface="Verdana" pitchFamily="34" charset="0"/>
                          <a:ea typeface="MS PGothic" pitchFamily="34" charset="-128"/>
                        </a:rPr>
                        <a:t>Network development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4000"/>
                          </a:solidFill>
                          <a:effectLst/>
                          <a:latin typeface="Verdana" pitchFamily="34" charset="0"/>
                          <a:ea typeface="MS PGothic" pitchFamily="34" charset="-128"/>
                        </a:rPr>
                        <a: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4000"/>
                          </a:solidFill>
                          <a:effectLst/>
                          <a:latin typeface="Verdana" pitchFamily="34" charset="0"/>
                          <a:ea typeface="MS PGothic" pitchFamily="34" charset="-128"/>
                        </a:rPr>
                        <a:t>No real impact – market planning process, intelligence and DSO 1 in 20 obligations should be sufficient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r>
              <a:tr h="206692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4000"/>
                          </a:solidFill>
                          <a:effectLst/>
                          <a:latin typeface="Verdana" pitchFamily="34" charset="0"/>
                          <a:ea typeface="MS PGothic" pitchFamily="34" charset="-128"/>
                        </a:rPr>
                        <a:t>Effective competition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4000"/>
                          </a:solidFill>
                          <a:effectLst/>
                          <a:latin typeface="Zapf Dingbats" pitchFamily="3" charset="2"/>
                          <a:ea typeface="MS PGothic" pitchFamily="34" charset="-128"/>
                          <a:sym typeface="Zapf Dingbats" pitchFamily="3" charset="2"/>
                        </a:rPr>
                        <a:t>✗</a:t>
                      </a:r>
                      <a:endParaRPr kumimoji="0" lang="en-US" sz="1800" b="0" i="0" u="none" strike="noStrike" cap="none" normalizeH="0" baseline="0" smtClean="0">
                        <a:ln>
                          <a:noFill/>
                        </a:ln>
                        <a:solidFill>
                          <a:srgbClr val="004000"/>
                        </a:solidFill>
                        <a:effectLst/>
                        <a:latin typeface="Verdana" pitchFamily="34" charset="0"/>
                        <a:ea typeface="MS PGothic"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4000"/>
                          </a:solidFill>
                          <a:effectLst/>
                          <a:latin typeface="Verdana" pitchFamily="34" charset="0"/>
                          <a:ea typeface="MS PGothic" pitchFamily="34" charset="-128"/>
                        </a:rPr>
                        <a:t>Supportive:</a:t>
                      </a:r>
                    </a:p>
                    <a:p>
                      <a:pPr marL="0" marR="0" lvl="0" indent="0" algn="l" defTabSz="457200" rtl="0" eaLnBrk="1" fontAlgn="base" latinLnBrk="0" hangingPunct="1">
                        <a:lnSpc>
                          <a:spcPct val="100000"/>
                        </a:lnSpc>
                        <a:spcBef>
                          <a:spcPct val="0"/>
                        </a:spcBef>
                        <a:spcAft>
                          <a:spcPct val="0"/>
                        </a:spcAft>
                        <a:buClrTx/>
                        <a:buSzTx/>
                        <a:buFont typeface="Arial" pitchFamily="34" charset="0"/>
                        <a:buChar char="•"/>
                        <a:tabLst/>
                      </a:pPr>
                      <a:r>
                        <a:rPr kumimoji="0" lang="en-US" sz="1400" b="0" i="0" u="none" strike="noStrike" cap="none" normalizeH="0" baseline="0" smtClean="0">
                          <a:ln>
                            <a:noFill/>
                          </a:ln>
                          <a:solidFill>
                            <a:srgbClr val="004000"/>
                          </a:solidFill>
                          <a:effectLst/>
                          <a:latin typeface="Verdana" pitchFamily="34" charset="0"/>
                          <a:ea typeface="MS PGothic" pitchFamily="34" charset="-128"/>
                        </a:rPr>
                        <a:t>Short term products may provide additional opportunities for some players</a:t>
                      </a:r>
                    </a:p>
                    <a:p>
                      <a:pPr marL="0" marR="0" lvl="0" indent="0" algn="l" defTabSz="457200" rtl="0" eaLnBrk="1" fontAlgn="base" latinLnBrk="0" hangingPunct="1">
                        <a:lnSpc>
                          <a:spcPct val="100000"/>
                        </a:lnSpc>
                        <a:spcBef>
                          <a:spcPct val="0"/>
                        </a:spcBef>
                        <a:spcAft>
                          <a:spcPct val="0"/>
                        </a:spcAft>
                        <a:buClrTx/>
                        <a:buSzTx/>
                        <a:buFont typeface="Arial" pitchFamily="34" charset="0"/>
                        <a:buNone/>
                        <a:tabLst/>
                      </a:pPr>
                      <a:r>
                        <a:rPr kumimoji="0" lang="en-US" sz="1400" b="0" i="0" u="none" strike="noStrike" cap="none" normalizeH="0" baseline="0" smtClean="0">
                          <a:ln>
                            <a:noFill/>
                          </a:ln>
                          <a:solidFill>
                            <a:srgbClr val="004000"/>
                          </a:solidFill>
                          <a:effectLst/>
                          <a:latin typeface="Verdana" pitchFamily="34" charset="0"/>
                          <a:ea typeface="MS PGothic" pitchFamily="34" charset="-128"/>
                        </a:rPr>
                        <a:t>For debate/discussion:</a:t>
                      </a:r>
                    </a:p>
                    <a:p>
                      <a:pPr marL="0" marR="0" lvl="0" indent="0" algn="l" defTabSz="457200" rtl="0" eaLnBrk="1" fontAlgn="base" latinLnBrk="0" hangingPunct="1">
                        <a:lnSpc>
                          <a:spcPct val="100000"/>
                        </a:lnSpc>
                        <a:spcBef>
                          <a:spcPct val="0"/>
                        </a:spcBef>
                        <a:spcAft>
                          <a:spcPct val="0"/>
                        </a:spcAft>
                        <a:buClrTx/>
                        <a:buSzTx/>
                        <a:buFont typeface="Arial" pitchFamily="34" charset="0"/>
                        <a:buChar char="•"/>
                        <a:tabLst/>
                      </a:pPr>
                      <a:r>
                        <a:rPr kumimoji="0" lang="en-US" sz="1400" b="0" i="0" u="none" strike="noStrike" cap="none" normalizeH="0" baseline="0" smtClean="0">
                          <a:ln>
                            <a:noFill/>
                          </a:ln>
                          <a:solidFill>
                            <a:srgbClr val="004000"/>
                          </a:solidFill>
                          <a:effectLst/>
                          <a:latin typeface="Verdana" pitchFamily="34" charset="0"/>
                          <a:ea typeface="MS PGothic" pitchFamily="34" charset="-128"/>
                        </a:rPr>
                        <a:t>Overall cost reductions for low load factor at the expense of high load factors*</a:t>
                      </a:r>
                    </a:p>
                    <a:p>
                      <a:pPr marL="0" marR="0" lvl="0" indent="0" algn="l" defTabSz="457200" rtl="0" eaLnBrk="1" fontAlgn="base" latinLnBrk="0" hangingPunct="1">
                        <a:lnSpc>
                          <a:spcPct val="100000"/>
                        </a:lnSpc>
                        <a:spcBef>
                          <a:spcPct val="0"/>
                        </a:spcBef>
                        <a:spcAft>
                          <a:spcPct val="0"/>
                        </a:spcAft>
                        <a:buClrTx/>
                        <a:buSzTx/>
                        <a:buFont typeface="Arial" pitchFamily="34" charset="0"/>
                        <a:buNone/>
                        <a:tabLst/>
                      </a:pPr>
                      <a:r>
                        <a:rPr kumimoji="0" lang="en-US" sz="1400" b="0" i="0" u="none" strike="noStrike" cap="none" normalizeH="0" baseline="0" smtClean="0">
                          <a:ln>
                            <a:noFill/>
                          </a:ln>
                          <a:solidFill>
                            <a:srgbClr val="004000"/>
                          </a:solidFill>
                          <a:effectLst/>
                          <a:latin typeface="Verdana" pitchFamily="34" charset="0"/>
                          <a:ea typeface="MS PGothic" pitchFamily="34" charset="-128"/>
                        </a:rPr>
                        <a:t>Negatives:</a:t>
                      </a:r>
                    </a:p>
                    <a:p>
                      <a:pPr marL="0" marR="0" lvl="0" indent="0" algn="l" defTabSz="457200" rtl="0" eaLnBrk="1" fontAlgn="base" latinLnBrk="0" hangingPunct="1">
                        <a:lnSpc>
                          <a:spcPct val="100000"/>
                        </a:lnSpc>
                        <a:spcBef>
                          <a:spcPct val="0"/>
                        </a:spcBef>
                        <a:spcAft>
                          <a:spcPct val="0"/>
                        </a:spcAft>
                        <a:buClrTx/>
                        <a:buSzTx/>
                        <a:buFont typeface="Arial" pitchFamily="34" charset="0"/>
                        <a:buChar char="•"/>
                        <a:tabLst/>
                      </a:pPr>
                      <a:r>
                        <a:rPr kumimoji="0" lang="en-US" sz="1400" b="0" i="0" u="none" strike="noStrike" cap="none" normalizeH="0" baseline="0" smtClean="0">
                          <a:ln>
                            <a:noFill/>
                          </a:ln>
                          <a:solidFill>
                            <a:srgbClr val="004000"/>
                          </a:solidFill>
                          <a:effectLst/>
                          <a:latin typeface="Verdana" pitchFamily="34" charset="0"/>
                          <a:ea typeface="MS PGothic" pitchFamily="34" charset="-128"/>
                        </a:rPr>
                        <a:t>Increased uncertainty about achieving allowed revenues </a:t>
                      </a:r>
                    </a:p>
                    <a:p>
                      <a:pPr marL="0" marR="0" lvl="0" indent="0" algn="l" defTabSz="457200" rtl="0" eaLnBrk="1" fontAlgn="base" latinLnBrk="0" hangingPunct="1">
                        <a:lnSpc>
                          <a:spcPct val="100000"/>
                        </a:lnSpc>
                        <a:spcBef>
                          <a:spcPct val="0"/>
                        </a:spcBef>
                        <a:spcAft>
                          <a:spcPct val="0"/>
                        </a:spcAft>
                        <a:buClrTx/>
                        <a:buSzTx/>
                        <a:buFont typeface="Arial" pitchFamily="34" charset="0"/>
                        <a:buChar char="•"/>
                        <a:tabLst/>
                      </a:pPr>
                      <a:r>
                        <a:rPr kumimoji="0" lang="en-US" sz="1400" b="0" i="0" u="none" strike="noStrike" cap="none" normalizeH="0" baseline="0" smtClean="0">
                          <a:ln>
                            <a:noFill/>
                          </a:ln>
                          <a:solidFill>
                            <a:srgbClr val="004000"/>
                          </a:solidFill>
                          <a:effectLst/>
                          <a:latin typeface="Verdana" pitchFamily="34" charset="0"/>
                          <a:ea typeface="MS PGothic" pitchFamily="34" charset="-128"/>
                        </a:rPr>
                        <a:t>Further increased prices for electricity consumers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r>
            </a:tbl>
          </a:graphicData>
        </a:graphic>
      </p:graphicFrame>
      <p:sp>
        <p:nvSpPr>
          <p:cNvPr id="29721" name="Footer Placeholder 3"/>
          <p:cNvSpPr>
            <a:spLocks noGrp="1"/>
          </p:cNvSpPr>
          <p:nvPr>
            <p:ph type="ftr" sz="quarter" idx="11"/>
          </p:nvPr>
        </p:nvSpPr>
        <p:spPr>
          <a:noFill/>
        </p:spPr>
        <p:txBody>
          <a:bodyPr/>
          <a:lstStyle/>
          <a:p>
            <a:endParaRPr lang="en-US"/>
          </a:p>
          <a:p>
            <a:r>
              <a:rPr lang="en-US">
                <a:solidFill>
                  <a:srgbClr val="9FC5C4"/>
                </a:solidFill>
              </a:rPr>
              <a:t>TPA Solutions © 2016</a:t>
            </a:r>
          </a:p>
        </p:txBody>
      </p:sp>
      <p:sp>
        <p:nvSpPr>
          <p:cNvPr id="29722" name="Slide Number Placeholder 4"/>
          <p:cNvSpPr>
            <a:spLocks noGrp="1"/>
          </p:cNvSpPr>
          <p:nvPr>
            <p:ph type="sldNum" sz="quarter" idx="12"/>
          </p:nvPr>
        </p:nvSpPr>
        <p:spPr>
          <a:noFill/>
        </p:spPr>
        <p:txBody>
          <a:bodyPr/>
          <a:lstStyle/>
          <a:p>
            <a:fld id="{5ED3936D-F494-4C9C-911D-21BE6808271A}" type="slidenum">
              <a:rPr lang="en-US"/>
              <a:pPr/>
              <a:t>17</a:t>
            </a:fld>
            <a:endParaRPr lang="en-US"/>
          </a:p>
        </p:txBody>
      </p:sp>
      <p:sp>
        <p:nvSpPr>
          <p:cNvPr id="29723" name="TextBox 5"/>
          <p:cNvSpPr txBox="1">
            <a:spLocks noChangeArrowheads="1"/>
          </p:cNvSpPr>
          <p:nvPr/>
        </p:nvSpPr>
        <p:spPr bwMode="auto">
          <a:xfrm>
            <a:off x="415925" y="6524625"/>
            <a:ext cx="2089150" cy="277813"/>
          </a:xfrm>
          <a:prstGeom prst="rect">
            <a:avLst/>
          </a:prstGeom>
          <a:noFill/>
          <a:ln w="9525">
            <a:noFill/>
            <a:miter lim="800000"/>
            <a:headEnd/>
            <a:tailEnd/>
          </a:ln>
        </p:spPr>
        <p:txBody>
          <a:bodyPr>
            <a:spAutoFit/>
          </a:bodyPr>
          <a:lstStyle/>
          <a:p>
            <a:pPr eaLnBrk="0" hangingPunct="0"/>
            <a:r>
              <a:rPr lang="en-US"/>
              <a:t>Shorter term products</a:t>
            </a:r>
          </a:p>
        </p:txBody>
      </p:sp>
      <p:sp>
        <p:nvSpPr>
          <p:cNvPr id="29724" name="TextBox 7"/>
          <p:cNvSpPr txBox="1">
            <a:spLocks noChangeArrowheads="1"/>
          </p:cNvSpPr>
          <p:nvPr/>
        </p:nvSpPr>
        <p:spPr bwMode="auto">
          <a:xfrm>
            <a:off x="849313" y="5051425"/>
            <a:ext cx="8928100" cy="246063"/>
          </a:xfrm>
          <a:prstGeom prst="rect">
            <a:avLst/>
          </a:prstGeom>
          <a:noFill/>
          <a:ln w="9525">
            <a:noFill/>
            <a:miter lim="800000"/>
            <a:headEnd/>
            <a:tailEnd/>
          </a:ln>
        </p:spPr>
        <p:txBody>
          <a:bodyPr>
            <a:spAutoFit/>
          </a:bodyPr>
          <a:lstStyle/>
          <a:p>
            <a:pPr eaLnBrk="0" hangingPunct="0"/>
            <a:r>
              <a:rPr lang="en-US" sz="1000" b="0"/>
              <a:t>* If power generation has a higher load factor than domestic load then domestics will see a reduced exit transmission charge.</a:t>
            </a:r>
          </a:p>
        </p:txBody>
      </p:sp>
      <p:sp>
        <p:nvSpPr>
          <p:cNvPr id="9" name="TextBox 8"/>
          <p:cNvSpPr txBox="1"/>
          <p:nvPr/>
        </p:nvSpPr>
        <p:spPr>
          <a:xfrm>
            <a:off x="849313" y="5300663"/>
            <a:ext cx="8712200" cy="739775"/>
          </a:xfrm>
          <a:prstGeom prst="rect">
            <a:avLst/>
          </a:prstGeom>
          <a:noFill/>
          <a:ln>
            <a:noFill/>
          </a:ln>
        </p:spPr>
        <p:txBody>
          <a:bodyPr>
            <a:spAutoFit/>
          </a:bodyPr>
          <a:lstStyle/>
          <a:p>
            <a:pPr eaLnBrk="0" hangingPunct="0">
              <a:defRPr/>
            </a:pPr>
            <a:r>
              <a:rPr lang="en-US" sz="1400" b="0" dirty="0">
                <a:ea typeface="ＭＳ Ｐゴシック" panose="020B0600070205080204" pitchFamily="34" charset="-128"/>
              </a:rPr>
              <a:t>The assessment also needs to consider the interests of consumers, STC introduction would:</a:t>
            </a:r>
          </a:p>
          <a:p>
            <a:pPr marL="285750" indent="-285750" eaLnBrk="0" hangingPunct="0">
              <a:buFont typeface="Arial"/>
              <a:buChar char="•"/>
              <a:defRPr/>
            </a:pPr>
            <a:r>
              <a:rPr lang="en-US" sz="1400" b="0" dirty="0">
                <a:ea typeface="ＭＳ Ｐゴシック" panose="020B0600070205080204" pitchFamily="34" charset="-128"/>
              </a:rPr>
              <a:t>create redistributions and risks between gas consumers</a:t>
            </a:r>
          </a:p>
          <a:p>
            <a:pPr marL="285750" indent="-285750" eaLnBrk="0" hangingPunct="0">
              <a:buFont typeface="Arial"/>
              <a:buChar char="•"/>
              <a:defRPr/>
            </a:pPr>
            <a:r>
              <a:rPr lang="en-US" sz="1400" b="0" dirty="0">
                <a:ea typeface="ＭＳ Ｐゴシック" panose="020B0600070205080204" pitchFamily="34" charset="-128"/>
              </a:rPr>
              <a:t>increase costs to electricity users </a:t>
            </a:r>
          </a:p>
        </p:txBody>
      </p:sp>
      <p:sp>
        <p:nvSpPr>
          <p:cNvPr id="29726" name="TextBox 9"/>
          <p:cNvSpPr txBox="1">
            <a:spLocks noChangeArrowheads="1"/>
          </p:cNvSpPr>
          <p:nvPr/>
        </p:nvSpPr>
        <p:spPr bwMode="auto">
          <a:xfrm>
            <a:off x="415925" y="6145213"/>
            <a:ext cx="9490075" cy="307975"/>
          </a:xfrm>
          <a:prstGeom prst="rect">
            <a:avLst/>
          </a:prstGeom>
          <a:noFill/>
          <a:ln w="9525">
            <a:noFill/>
            <a:miter lim="800000"/>
            <a:headEnd/>
            <a:tailEnd/>
          </a:ln>
        </p:spPr>
        <p:txBody>
          <a:bodyPr>
            <a:spAutoFit/>
          </a:bodyPr>
          <a:lstStyle/>
          <a:p>
            <a:pPr algn="ctr" eaLnBrk="0" hangingPunct="0"/>
            <a:r>
              <a:rPr lang="en-US" sz="1400"/>
              <a:t>Initial recommendation not to recommend STC unless other evidence provides justification</a:t>
            </a:r>
          </a:p>
        </p:txBody>
      </p:sp>
    </p:spTree>
  </p:cSld>
  <p:clrMapOvr>
    <a:masterClrMapping/>
  </p:clrMapOvr>
  <p:transition spd="med"/>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742950" y="-100013"/>
            <a:ext cx="8420100" cy="1143001"/>
          </a:xfrm>
        </p:spPr>
        <p:txBody>
          <a:bodyPr/>
          <a:lstStyle/>
          <a:p>
            <a:pPr eaLnBrk="1" hangingPunct="1"/>
            <a:r>
              <a:rPr lang="en-US" sz="3200" smtClean="0"/>
              <a:t>Capacity Booking Responsibilities</a:t>
            </a:r>
          </a:p>
        </p:txBody>
      </p:sp>
      <p:graphicFrame>
        <p:nvGraphicFramePr>
          <p:cNvPr id="7" name="Content Placeholder 6"/>
          <p:cNvGraphicFramePr>
            <a:graphicFrameLocks noGrp="1"/>
          </p:cNvGraphicFramePr>
          <p:nvPr>
            <p:ph idx="1"/>
          </p:nvPr>
        </p:nvGraphicFramePr>
        <p:xfrm>
          <a:off x="849313" y="1662113"/>
          <a:ext cx="8351837" cy="1527175"/>
        </p:xfrm>
        <a:graphic>
          <a:graphicData uri="http://schemas.openxmlformats.org/drawingml/2006/table">
            <a:tbl>
              <a:tblPr firstRow="1" bandRow="1">
                <a:tableStyleId>{5C22544A-7EE6-4342-B048-85BDC9FD1C3A}</a:tableStyleId>
              </a:tblPr>
              <a:tblGrid>
                <a:gridCol w="1604646"/>
                <a:gridCol w="1571333"/>
                <a:gridCol w="5175858"/>
              </a:tblGrid>
              <a:tr h="337629">
                <a:tc>
                  <a:txBody>
                    <a:bodyPr/>
                    <a:lstStyle/>
                    <a:p>
                      <a:r>
                        <a:rPr lang="en-US" sz="1200" dirty="0" smtClean="0">
                          <a:solidFill>
                            <a:schemeClr val="tx2"/>
                          </a:solidFill>
                        </a:rPr>
                        <a:t>Current</a:t>
                      </a:r>
                      <a:endParaRPr lang="en-US" sz="1200" dirty="0">
                        <a:solidFill>
                          <a:schemeClr val="tx2"/>
                        </a:solidFill>
                      </a:endParaRPr>
                    </a:p>
                  </a:txBody>
                  <a:tcPr marL="91428" marR="91428" marT="45752" marB="45752"/>
                </a:tc>
                <a:tc>
                  <a:txBody>
                    <a:bodyPr/>
                    <a:lstStyle/>
                    <a:p>
                      <a:r>
                        <a:rPr lang="en-GB" sz="1200" dirty="0" smtClean="0">
                          <a:solidFill>
                            <a:schemeClr val="tx2"/>
                          </a:solidFill>
                        </a:rPr>
                        <a:t>Alternative</a:t>
                      </a:r>
                      <a:endParaRPr lang="en-US" sz="1200" dirty="0">
                        <a:solidFill>
                          <a:schemeClr val="tx2"/>
                        </a:solidFill>
                      </a:endParaRPr>
                    </a:p>
                  </a:txBody>
                  <a:tcPr marL="91428" marR="91428" marT="45752" marB="45752"/>
                </a:tc>
                <a:tc>
                  <a:txBody>
                    <a:bodyPr/>
                    <a:lstStyle/>
                    <a:p>
                      <a:r>
                        <a:rPr lang="en-US" sz="1200" dirty="0" smtClean="0">
                          <a:solidFill>
                            <a:schemeClr val="tx2"/>
                          </a:solidFill>
                        </a:rPr>
                        <a:t>Exploration </a:t>
                      </a:r>
                      <a:endParaRPr lang="en-US" sz="1200" dirty="0">
                        <a:solidFill>
                          <a:schemeClr val="tx2"/>
                        </a:solidFill>
                      </a:endParaRPr>
                    </a:p>
                  </a:txBody>
                  <a:tcPr marL="91428" marR="91428" marT="45752" marB="45752"/>
                </a:tc>
              </a:tr>
              <a:tr h="1189546">
                <a:tc>
                  <a:txBody>
                    <a:bodyPr/>
                    <a:lstStyle/>
                    <a:p>
                      <a:r>
                        <a:rPr lang="en-US" sz="1200" dirty="0" smtClean="0">
                          <a:solidFill>
                            <a:schemeClr val="tx2"/>
                          </a:solidFill>
                        </a:rPr>
                        <a:t>DSO</a:t>
                      </a:r>
                      <a:r>
                        <a:rPr lang="en-US" sz="1200" baseline="0" dirty="0" smtClean="0">
                          <a:solidFill>
                            <a:schemeClr val="tx2"/>
                          </a:solidFill>
                        </a:rPr>
                        <a:t> books for downstream network users</a:t>
                      </a:r>
                    </a:p>
                    <a:p>
                      <a:endParaRPr lang="en-US" sz="1200" baseline="0" dirty="0" smtClean="0">
                        <a:solidFill>
                          <a:schemeClr val="tx2"/>
                        </a:solidFill>
                      </a:endParaRPr>
                    </a:p>
                    <a:p>
                      <a:r>
                        <a:rPr lang="en-US" sz="1200" baseline="0" dirty="0" smtClean="0">
                          <a:solidFill>
                            <a:schemeClr val="tx2"/>
                          </a:solidFill>
                        </a:rPr>
                        <a:t>Power Stations book</a:t>
                      </a:r>
                      <a:endParaRPr lang="en-US" sz="1200" dirty="0">
                        <a:solidFill>
                          <a:schemeClr val="tx2"/>
                        </a:solidFill>
                      </a:endParaRPr>
                    </a:p>
                  </a:txBody>
                  <a:tcPr marL="91428" marR="91428" marT="45752" marB="45752"/>
                </a:tc>
                <a:tc>
                  <a:txBody>
                    <a:bodyPr/>
                    <a:lstStyle/>
                    <a:p>
                      <a:pPr algn="ctr"/>
                      <a:r>
                        <a:rPr lang="en-US" sz="1200" dirty="0" smtClean="0">
                          <a:solidFill>
                            <a:schemeClr val="tx2"/>
                          </a:solidFill>
                        </a:rPr>
                        <a:t>Network</a:t>
                      </a:r>
                      <a:r>
                        <a:rPr lang="en-US" sz="1200" baseline="0" dirty="0" smtClean="0">
                          <a:solidFill>
                            <a:schemeClr val="tx2"/>
                          </a:solidFill>
                        </a:rPr>
                        <a:t> users book for themselves</a:t>
                      </a:r>
                    </a:p>
                    <a:p>
                      <a:pPr algn="ctr"/>
                      <a:endParaRPr lang="en-US" sz="1200" baseline="0" dirty="0" smtClean="0">
                        <a:solidFill>
                          <a:schemeClr val="tx2"/>
                        </a:solidFill>
                      </a:endParaRPr>
                    </a:p>
                    <a:p>
                      <a:pPr algn="ctr"/>
                      <a:r>
                        <a:rPr lang="en-US" sz="1200" baseline="0" dirty="0" smtClean="0">
                          <a:solidFill>
                            <a:schemeClr val="tx2"/>
                          </a:solidFill>
                        </a:rPr>
                        <a:t>No change</a:t>
                      </a:r>
                      <a:endParaRPr lang="en-US" sz="1200" dirty="0">
                        <a:solidFill>
                          <a:schemeClr val="tx2"/>
                        </a:solidFill>
                      </a:endParaRPr>
                    </a:p>
                  </a:txBody>
                  <a:tcPr marL="91428" marR="91428" marT="45752" marB="45752"/>
                </a:tc>
                <a:tc>
                  <a:txBody>
                    <a:bodyPr/>
                    <a:lstStyle/>
                    <a:p>
                      <a:r>
                        <a:rPr lang="en-US" sz="1200" dirty="0" smtClean="0">
                          <a:solidFill>
                            <a:schemeClr val="tx2"/>
                          </a:solidFill>
                        </a:rPr>
                        <a:t>New booking and invoicing interfaces to network user exit capacity booking</a:t>
                      </a:r>
                      <a:r>
                        <a:rPr lang="en-US" sz="1200" baseline="0" dirty="0" smtClean="0">
                          <a:solidFill>
                            <a:schemeClr val="tx2"/>
                          </a:solidFill>
                        </a:rPr>
                        <a:t> to replace current booking and </a:t>
                      </a:r>
                      <a:r>
                        <a:rPr lang="en-US" sz="1200" baseline="0" dirty="0" err="1" smtClean="0">
                          <a:solidFill>
                            <a:schemeClr val="tx2"/>
                          </a:solidFill>
                        </a:rPr>
                        <a:t>commoditised</a:t>
                      </a:r>
                      <a:r>
                        <a:rPr lang="en-US" sz="1200" baseline="0" dirty="0" smtClean="0">
                          <a:solidFill>
                            <a:schemeClr val="tx2"/>
                          </a:solidFill>
                        </a:rPr>
                        <a:t> charging applied by DSO in respect of transmission exit. Ratchets and/or overrun applied at individual network user level.</a:t>
                      </a:r>
                    </a:p>
                  </a:txBody>
                  <a:tcPr marL="91428" marR="91428" marT="45752" marB="45752"/>
                </a:tc>
              </a:tr>
            </a:tbl>
          </a:graphicData>
        </a:graphic>
      </p:graphicFrame>
      <p:sp>
        <p:nvSpPr>
          <p:cNvPr id="30737" name="Footer Placeholder 3"/>
          <p:cNvSpPr>
            <a:spLocks noGrp="1"/>
          </p:cNvSpPr>
          <p:nvPr>
            <p:ph type="ftr" sz="quarter" idx="11"/>
          </p:nvPr>
        </p:nvSpPr>
        <p:spPr>
          <a:noFill/>
        </p:spPr>
        <p:txBody>
          <a:bodyPr/>
          <a:lstStyle/>
          <a:p>
            <a:endParaRPr lang="en-US"/>
          </a:p>
          <a:p>
            <a:r>
              <a:rPr lang="en-US">
                <a:solidFill>
                  <a:srgbClr val="9FC5C4"/>
                </a:solidFill>
              </a:rPr>
              <a:t>TPA Solutions © 2016</a:t>
            </a:r>
          </a:p>
        </p:txBody>
      </p:sp>
      <p:sp>
        <p:nvSpPr>
          <p:cNvPr id="30738" name="Slide Number Placeholder 4"/>
          <p:cNvSpPr>
            <a:spLocks noGrp="1"/>
          </p:cNvSpPr>
          <p:nvPr>
            <p:ph type="sldNum" sz="quarter" idx="12"/>
          </p:nvPr>
        </p:nvSpPr>
        <p:spPr>
          <a:noFill/>
        </p:spPr>
        <p:txBody>
          <a:bodyPr/>
          <a:lstStyle/>
          <a:p>
            <a:fld id="{E3C5553A-53F7-4567-AD40-08280850ED9D}" type="slidenum">
              <a:rPr lang="en-US"/>
              <a:pPr/>
              <a:t>18</a:t>
            </a:fld>
            <a:endParaRPr lang="en-US"/>
          </a:p>
        </p:txBody>
      </p:sp>
      <p:sp>
        <p:nvSpPr>
          <p:cNvPr id="30739" name="TextBox 5"/>
          <p:cNvSpPr txBox="1">
            <a:spLocks noChangeArrowheads="1"/>
          </p:cNvSpPr>
          <p:nvPr/>
        </p:nvSpPr>
        <p:spPr bwMode="auto">
          <a:xfrm>
            <a:off x="415925" y="6524625"/>
            <a:ext cx="3384550" cy="277813"/>
          </a:xfrm>
          <a:prstGeom prst="rect">
            <a:avLst/>
          </a:prstGeom>
          <a:noFill/>
          <a:ln w="9525">
            <a:noFill/>
            <a:miter lim="800000"/>
            <a:headEnd/>
            <a:tailEnd/>
          </a:ln>
        </p:spPr>
        <p:txBody>
          <a:bodyPr>
            <a:spAutoFit/>
          </a:bodyPr>
          <a:lstStyle/>
          <a:p>
            <a:pPr eaLnBrk="0" hangingPunct="0"/>
            <a:r>
              <a:rPr lang="en-US"/>
              <a:t>Capacity booking responsibilities</a:t>
            </a:r>
          </a:p>
        </p:txBody>
      </p:sp>
      <p:graphicFrame>
        <p:nvGraphicFramePr>
          <p:cNvPr id="3" name="Table 2"/>
          <p:cNvGraphicFramePr>
            <a:graphicFrameLocks noGrp="1"/>
          </p:cNvGraphicFramePr>
          <p:nvPr/>
        </p:nvGraphicFramePr>
        <p:xfrm>
          <a:off x="863600" y="3351213"/>
          <a:ext cx="8353425" cy="2258278"/>
        </p:xfrm>
        <a:graphic>
          <a:graphicData uri="http://schemas.openxmlformats.org/drawingml/2006/table">
            <a:tbl>
              <a:tblPr/>
              <a:tblGrid>
                <a:gridCol w="1604963"/>
                <a:gridCol w="1571625"/>
                <a:gridCol w="5176837"/>
              </a:tblGrid>
              <a:tr h="33813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2"/>
                          </a:solidFill>
                          <a:effectLst/>
                          <a:latin typeface="Verdana" pitchFamily="34" charset="0"/>
                          <a:ea typeface="MS PGothic" pitchFamily="34" charset="-128"/>
                        </a:rPr>
                        <a:t>Criteria</a:t>
                      </a:r>
                    </a:p>
                  </a:txBody>
                  <a:tcPr marL="91445" marR="91445" marT="45695" marB="4569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2"/>
                          </a:solidFill>
                          <a:effectLst/>
                          <a:latin typeface="Verdana" pitchFamily="34" charset="0"/>
                          <a:ea typeface="MS PGothic" pitchFamily="34" charset="-128"/>
                        </a:rPr>
                        <a:t>Assessment</a:t>
                      </a:r>
                    </a:p>
                  </a:txBody>
                  <a:tcPr marL="91445" marR="91445" marT="45695" marB="4569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2"/>
                          </a:solidFill>
                          <a:effectLst/>
                          <a:latin typeface="Verdana" pitchFamily="34" charset="0"/>
                          <a:ea typeface="MS PGothic" pitchFamily="34" charset="-128"/>
                        </a:rPr>
                        <a:t>Initial position </a:t>
                      </a:r>
                    </a:p>
                  </a:txBody>
                  <a:tcPr marL="91445" marR="91445" marT="45695" marB="4569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6397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2"/>
                          </a:solidFill>
                          <a:effectLst/>
                          <a:latin typeface="Verdana" pitchFamily="34" charset="0"/>
                          <a:ea typeface="MS PGothic" pitchFamily="34" charset="-128"/>
                        </a:rPr>
                        <a:t>Cost reflectivity</a:t>
                      </a:r>
                    </a:p>
                  </a:txBody>
                  <a:tcPr marL="91445" marR="91445" marT="45695" marB="4569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GB" sz="1800" b="0" i="0" u="none" strike="noStrike" cap="none" normalizeH="0" baseline="0" smtClean="0">
                          <a:ln>
                            <a:noFill/>
                          </a:ln>
                          <a:solidFill>
                            <a:schemeClr val="tx2"/>
                          </a:solidFill>
                          <a:effectLst/>
                          <a:latin typeface="Zapf Dingbats" pitchFamily="3" charset="2"/>
                          <a:ea typeface="MS PGothic" pitchFamily="34" charset="-128"/>
                          <a:sym typeface="Zapf Dingbats" pitchFamily="3" charset="2"/>
                        </a:rPr>
                        <a:t>✗</a:t>
                      </a:r>
                      <a:endParaRPr kumimoji="0" lang="en-US" sz="1800" b="0" i="0" u="none" strike="noStrike" cap="none" normalizeH="0" baseline="0" smtClean="0">
                        <a:ln>
                          <a:noFill/>
                        </a:ln>
                        <a:solidFill>
                          <a:schemeClr val="tx2"/>
                        </a:solidFill>
                        <a:effectLst/>
                        <a:latin typeface="Verdana" pitchFamily="34" charset="0"/>
                        <a:ea typeface="MS PGothic" pitchFamily="34" charset="-128"/>
                      </a:endParaRPr>
                    </a:p>
                  </a:txBody>
                  <a:tcPr marL="91445" marR="91445" marT="45695" marB="4569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2"/>
                          </a:solidFill>
                          <a:effectLst/>
                          <a:latin typeface="Verdana" pitchFamily="34" charset="0"/>
                          <a:ea typeface="MS PGothic" pitchFamily="34" charset="-128"/>
                        </a:rPr>
                        <a:t>Allowing network users to signal</a:t>
                      </a:r>
                      <a:r>
                        <a:rPr kumimoji="0" lang="en-GB" sz="1200" b="0" i="0" u="none" strike="noStrike" cap="none" normalizeH="0" baseline="0" smtClean="0">
                          <a:ln>
                            <a:noFill/>
                          </a:ln>
                          <a:solidFill>
                            <a:schemeClr val="tx2"/>
                          </a:solidFill>
                          <a:effectLst/>
                          <a:latin typeface="Verdana" pitchFamily="34" charset="0"/>
                          <a:ea typeface="MS PGothic" pitchFamily="34" charset="-128"/>
                        </a:rPr>
                        <a:t> individual</a:t>
                      </a:r>
                      <a:r>
                        <a:rPr kumimoji="0" lang="en-US" sz="1200" b="0" i="0" u="none" strike="noStrike" cap="none" normalizeH="0" baseline="0" smtClean="0">
                          <a:ln>
                            <a:noFill/>
                          </a:ln>
                          <a:solidFill>
                            <a:schemeClr val="tx2"/>
                          </a:solidFill>
                          <a:effectLst/>
                          <a:latin typeface="Verdana" pitchFamily="34" charset="0"/>
                          <a:ea typeface="MS PGothic" pitchFamily="34" charset="-128"/>
                        </a:rPr>
                        <a:t> requirements</a:t>
                      </a:r>
                      <a:r>
                        <a:rPr kumimoji="0" lang="en-GB" sz="1200" b="0" i="0" u="none" strike="noStrike" cap="none" normalizeH="0" baseline="0" smtClean="0">
                          <a:ln>
                            <a:noFill/>
                          </a:ln>
                          <a:solidFill>
                            <a:schemeClr val="tx2"/>
                          </a:solidFill>
                          <a:effectLst/>
                          <a:latin typeface="Verdana" pitchFamily="34" charset="0"/>
                          <a:ea typeface="MS PGothic" pitchFamily="34" charset="-128"/>
                        </a:rPr>
                        <a:t> unlikely to</a:t>
                      </a:r>
                      <a:r>
                        <a:rPr kumimoji="0" lang="en-US" sz="1200" b="0" i="0" u="none" strike="noStrike" cap="none" normalizeH="0" baseline="0" smtClean="0">
                          <a:ln>
                            <a:noFill/>
                          </a:ln>
                          <a:solidFill>
                            <a:schemeClr val="tx2"/>
                          </a:solidFill>
                          <a:effectLst/>
                          <a:latin typeface="Verdana" pitchFamily="34" charset="0"/>
                          <a:ea typeface="MS PGothic" pitchFamily="34" charset="-128"/>
                        </a:rPr>
                        <a:t> improve cost reflectivit</a:t>
                      </a:r>
                      <a:r>
                        <a:rPr kumimoji="0" lang="en-GB" sz="1200" b="0" i="0" u="none" strike="noStrike" cap="none" normalizeH="0" baseline="0" smtClean="0">
                          <a:ln>
                            <a:noFill/>
                          </a:ln>
                          <a:solidFill>
                            <a:schemeClr val="tx2"/>
                          </a:solidFill>
                          <a:effectLst/>
                          <a:latin typeface="Verdana" pitchFamily="34" charset="0"/>
                          <a:ea typeface="MS PGothic" pitchFamily="34" charset="-128"/>
                        </a:rPr>
                        <a:t>y. Most effective arrangements based on DSOs reflecting expected 1 in 20 booking requirement. </a:t>
                      </a:r>
                      <a:endParaRPr kumimoji="0" lang="en-US" sz="1200" b="0" i="0" u="none" strike="noStrike" cap="none" normalizeH="0" baseline="0" smtClean="0">
                        <a:ln>
                          <a:noFill/>
                        </a:ln>
                        <a:solidFill>
                          <a:schemeClr val="tx2"/>
                        </a:solidFill>
                        <a:effectLst/>
                        <a:latin typeface="Verdana" pitchFamily="34" charset="0"/>
                        <a:ea typeface="MS PGothic" pitchFamily="34" charset="-128"/>
                      </a:endParaRPr>
                    </a:p>
                  </a:txBody>
                  <a:tcPr marL="91445" marR="91445" marT="45695" marB="4569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r>
              <a:tr h="457200">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2"/>
                          </a:solidFill>
                          <a:effectLst/>
                          <a:latin typeface="Verdana" pitchFamily="34" charset="0"/>
                          <a:ea typeface="MS PGothic" pitchFamily="34" charset="-128"/>
                        </a:rPr>
                        <a:t>Network development</a:t>
                      </a:r>
                    </a:p>
                  </a:txBody>
                  <a:tcPr marL="91445" marR="91445" marT="45695" marB="4569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2"/>
                          </a:solidFill>
                          <a:effectLst/>
                          <a:latin typeface="Zapf Dingbats" pitchFamily="3" charset="2"/>
                          <a:ea typeface="MS PGothic" pitchFamily="34" charset="-128"/>
                          <a:sym typeface="Zapf Dingbats" pitchFamily="3" charset="2"/>
                        </a:rPr>
                        <a:t>✗</a:t>
                      </a:r>
                      <a:endParaRPr kumimoji="0" lang="en-US" sz="1800" b="0" i="0" u="none" strike="noStrike" cap="none" normalizeH="0" baseline="0" smtClean="0">
                        <a:ln>
                          <a:noFill/>
                        </a:ln>
                        <a:solidFill>
                          <a:schemeClr val="tx2"/>
                        </a:solidFill>
                        <a:effectLst/>
                        <a:latin typeface="Verdana" pitchFamily="34" charset="0"/>
                        <a:ea typeface="MS PGothic" pitchFamily="34" charset="-128"/>
                      </a:endParaRPr>
                    </a:p>
                  </a:txBody>
                  <a:tcPr marL="91445" marR="91445" marT="45695" marB="4569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2"/>
                          </a:solidFill>
                          <a:effectLst/>
                          <a:latin typeface="Verdana" pitchFamily="34" charset="0"/>
                          <a:ea typeface="MS PGothic" pitchFamily="34" charset="-128"/>
                        </a:rPr>
                        <a:t>DSO in better position to forecast future exit requirements in consultation with its users. It has less incentive to under-book.</a:t>
                      </a:r>
                    </a:p>
                  </a:txBody>
                  <a:tcPr marL="91445" marR="91445" marT="45695" marB="4569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r>
              <a:tr h="82232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2"/>
                          </a:solidFill>
                          <a:effectLst/>
                          <a:latin typeface="Verdana" pitchFamily="34" charset="0"/>
                          <a:ea typeface="MS PGothic" pitchFamily="34" charset="-128"/>
                        </a:rPr>
                        <a:t>Effective competition</a:t>
                      </a:r>
                    </a:p>
                  </a:txBody>
                  <a:tcPr marL="91445" marR="91445" marT="45695" marB="4569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2"/>
                          </a:solidFill>
                          <a:effectLst/>
                          <a:latin typeface="Zapf Dingbats" pitchFamily="3" charset="2"/>
                          <a:ea typeface="MS PGothic" pitchFamily="34" charset="-128"/>
                          <a:sym typeface="Zapf Dingbats" pitchFamily="3" charset="2"/>
                        </a:rPr>
                        <a:t>✗</a:t>
                      </a:r>
                      <a:endParaRPr kumimoji="0" lang="en-US" sz="1800" b="0" i="0" u="none" strike="noStrike" cap="none" normalizeH="0" baseline="0" smtClean="0">
                        <a:ln>
                          <a:noFill/>
                        </a:ln>
                        <a:solidFill>
                          <a:schemeClr val="tx2"/>
                        </a:solidFill>
                        <a:effectLst/>
                        <a:latin typeface="Verdana" pitchFamily="34" charset="0"/>
                        <a:ea typeface="MS PGothic" pitchFamily="34" charset="-128"/>
                      </a:endParaRPr>
                    </a:p>
                  </a:txBody>
                  <a:tcPr marL="91445" marR="91445" marT="45695" marB="4569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2"/>
                          </a:solidFill>
                          <a:effectLst/>
                          <a:latin typeface="Verdana" pitchFamily="34" charset="0"/>
                          <a:ea typeface="MS PGothic" pitchFamily="34" charset="-128"/>
                        </a:rPr>
                        <a:t>Requiring network users to book transmission exit capacity will add complexity to their business.</a:t>
                      </a:r>
                    </a:p>
                    <a:p>
                      <a:pPr marL="0" marR="0" lvl="0" indent="0" algn="l" defTabSz="4572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2"/>
                          </a:solidFill>
                          <a:effectLst/>
                          <a:latin typeface="Verdana" pitchFamily="34" charset="0"/>
                          <a:ea typeface="MS PGothic" pitchFamily="34" charset="-128"/>
                        </a:rPr>
                        <a:t>Simpler to</a:t>
                      </a:r>
                      <a:r>
                        <a:rPr kumimoji="0" lang="en-US" sz="1200" b="0" i="0" u="none" strike="noStrike" cap="none" normalizeH="0" baseline="0" smtClean="0">
                          <a:ln>
                            <a:noFill/>
                          </a:ln>
                          <a:solidFill>
                            <a:schemeClr val="tx2"/>
                          </a:solidFill>
                          <a:effectLst/>
                          <a:latin typeface="Verdana" pitchFamily="34" charset="0"/>
                          <a:ea typeface="MS PGothic" pitchFamily="34" charset="-128"/>
                        </a:rPr>
                        <a:t> manage through the DSOs</a:t>
                      </a:r>
                      <a:r>
                        <a:rPr kumimoji="0" lang="en-GB" sz="1200" b="0" i="0" u="none" strike="noStrike" cap="none" normalizeH="0" baseline="0" smtClean="0">
                          <a:ln>
                            <a:noFill/>
                          </a:ln>
                          <a:solidFill>
                            <a:schemeClr val="tx2"/>
                          </a:solidFill>
                          <a:effectLst/>
                          <a:latin typeface="Verdana" pitchFamily="34" charset="0"/>
                          <a:ea typeface="MS PGothic" pitchFamily="34" charset="-128"/>
                        </a:rPr>
                        <a:t> and avoids any concerns about future capacity hoarding.</a:t>
                      </a:r>
                      <a:endParaRPr kumimoji="0" lang="en-US" sz="1200" b="0" i="0" u="none" strike="noStrike" cap="none" normalizeH="0" baseline="0" smtClean="0">
                        <a:ln>
                          <a:noFill/>
                        </a:ln>
                        <a:solidFill>
                          <a:schemeClr val="tx2"/>
                        </a:solidFill>
                        <a:effectLst/>
                        <a:latin typeface="Verdana" pitchFamily="34" charset="0"/>
                        <a:ea typeface="MS PGothic" pitchFamily="34" charset="-128"/>
                      </a:endParaRPr>
                    </a:p>
                  </a:txBody>
                  <a:tcPr marL="91445" marR="91445" marT="45695" marB="4569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r>
            </a:tbl>
          </a:graphicData>
        </a:graphic>
      </p:graphicFrame>
      <p:sp>
        <p:nvSpPr>
          <p:cNvPr id="30762" name="TextBox 8"/>
          <p:cNvSpPr txBox="1">
            <a:spLocks noChangeArrowheads="1"/>
          </p:cNvSpPr>
          <p:nvPr/>
        </p:nvSpPr>
        <p:spPr bwMode="auto">
          <a:xfrm>
            <a:off x="742950" y="5762625"/>
            <a:ext cx="8299450" cy="276225"/>
          </a:xfrm>
          <a:prstGeom prst="rect">
            <a:avLst/>
          </a:prstGeom>
          <a:noFill/>
          <a:ln w="9525">
            <a:noFill/>
            <a:miter lim="800000"/>
            <a:headEnd/>
            <a:tailEnd/>
          </a:ln>
        </p:spPr>
        <p:txBody>
          <a:bodyPr>
            <a:spAutoFit/>
          </a:bodyPr>
          <a:lstStyle/>
          <a:p>
            <a:pPr algn="ctr" eaLnBrk="0" hangingPunct="0"/>
            <a:r>
              <a:rPr lang="en-GB"/>
              <a:t>Case for direct booking by DN customers seems weak</a:t>
            </a:r>
          </a:p>
        </p:txBody>
      </p:sp>
    </p:spTree>
  </p:cSld>
  <p:clrMapOvr>
    <a:masterClrMapping/>
  </p:clrMapOvr>
  <p:transition spd="med"/>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742950" y="-100013"/>
            <a:ext cx="8420100" cy="1143001"/>
          </a:xfrm>
        </p:spPr>
        <p:txBody>
          <a:bodyPr/>
          <a:lstStyle/>
          <a:p>
            <a:pPr eaLnBrk="1" hangingPunct="1"/>
            <a:r>
              <a:rPr lang="en-US" sz="3200" smtClean="0"/>
              <a:t>Ratchets</a:t>
            </a:r>
          </a:p>
        </p:txBody>
      </p:sp>
      <p:graphicFrame>
        <p:nvGraphicFramePr>
          <p:cNvPr id="7" name="Content Placeholder 6"/>
          <p:cNvGraphicFramePr>
            <a:graphicFrameLocks noGrp="1"/>
          </p:cNvGraphicFramePr>
          <p:nvPr>
            <p:ph idx="1"/>
          </p:nvPr>
        </p:nvGraphicFramePr>
        <p:xfrm>
          <a:off x="849313" y="1600200"/>
          <a:ext cx="8783637" cy="1645920"/>
        </p:xfrm>
        <a:graphic>
          <a:graphicData uri="http://schemas.openxmlformats.org/drawingml/2006/table">
            <a:tbl>
              <a:tblPr/>
              <a:tblGrid>
                <a:gridCol w="1673225"/>
                <a:gridCol w="1639887"/>
                <a:gridCol w="5470525"/>
              </a:tblGrid>
              <a:tr h="21113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2"/>
                          </a:solidFill>
                          <a:effectLst/>
                          <a:latin typeface="Verdana" pitchFamily="34" charset="0"/>
                          <a:ea typeface="MS PGothic" pitchFamily="34" charset="-128"/>
                        </a:rPr>
                        <a:t>Current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GB" sz="1200" b="1" i="0" u="none" strike="noStrike" cap="none" normalizeH="0" baseline="0" smtClean="0">
                          <a:ln>
                            <a:noFill/>
                          </a:ln>
                          <a:solidFill>
                            <a:schemeClr val="tx2"/>
                          </a:solidFill>
                          <a:effectLst/>
                          <a:latin typeface="Verdana" pitchFamily="34" charset="0"/>
                          <a:ea typeface="MS PGothic" pitchFamily="34" charset="-128"/>
                        </a:rPr>
                        <a:t>Alternative</a:t>
                      </a:r>
                      <a:endParaRPr kumimoji="0" lang="en-US" sz="1200" b="1" i="0" u="none" strike="noStrike" cap="none" normalizeH="0" baseline="0" smtClean="0">
                        <a:ln>
                          <a:noFill/>
                        </a:ln>
                        <a:solidFill>
                          <a:schemeClr val="tx2"/>
                        </a:solidFill>
                        <a:effectLst/>
                        <a:latin typeface="Verdana" pitchFamily="34" charset="0"/>
                        <a:ea typeface="MS PGothic"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2"/>
                          </a:solidFill>
                          <a:effectLst/>
                          <a:latin typeface="Verdana" pitchFamily="34" charset="0"/>
                          <a:ea typeface="MS PGothic" pitchFamily="34" charset="-128"/>
                        </a:rPr>
                        <a:t>Exploration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13382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2"/>
                          </a:solidFill>
                          <a:effectLst/>
                          <a:latin typeface="Verdana" pitchFamily="34" charset="0"/>
                          <a:ea typeface="MS PGothic" pitchFamily="34" charset="-128"/>
                        </a:rPr>
                        <a:t>Straightforward</a:t>
                      </a:r>
                      <a:r>
                        <a:rPr kumimoji="0" lang="en-US" sz="1200" b="0" i="0" u="none" strike="noStrike" cap="none" normalizeH="0" baseline="0" smtClean="0">
                          <a:ln>
                            <a:noFill/>
                          </a:ln>
                          <a:solidFill>
                            <a:schemeClr val="tx2"/>
                          </a:solidFill>
                          <a:effectLst/>
                          <a:latin typeface="Verdana" pitchFamily="34" charset="0"/>
                          <a:ea typeface="MS PGothic" pitchFamily="34" charset="-128"/>
                        </a:rPr>
                        <a:t> ratchet applies.</a:t>
                      </a: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2"/>
                        </a:solidFill>
                        <a:effectLst/>
                        <a:latin typeface="Verdana" pitchFamily="34" charset="0"/>
                        <a:ea typeface="MS PGothic" pitchFamily="34" charset="-128"/>
                      </a:endParaRPr>
                    </a:p>
                    <a:p>
                      <a:pPr marL="0" marR="0" lvl="0" indent="0" algn="l" defTabSz="4572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2"/>
                          </a:solidFill>
                          <a:effectLst/>
                          <a:latin typeface="Verdana" pitchFamily="34" charset="0"/>
                          <a:ea typeface="MS PGothic" pitchFamily="34" charset="-128"/>
                        </a:rPr>
                        <a:t>Annual booking increased to actual peak flow during year</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2"/>
                          </a:solidFill>
                          <a:effectLst/>
                          <a:latin typeface="Verdana" pitchFamily="34" charset="0"/>
                          <a:ea typeface="MS PGothic" pitchFamily="34" charset="-128"/>
                        </a:rPr>
                        <a:t>More </a:t>
                      </a:r>
                      <a:r>
                        <a:rPr kumimoji="0" lang="en-GB" sz="1200" b="0" i="0" u="none" strike="noStrike" cap="none" normalizeH="0" baseline="0" smtClean="0">
                          <a:ln>
                            <a:noFill/>
                          </a:ln>
                          <a:solidFill>
                            <a:schemeClr val="tx2"/>
                          </a:solidFill>
                          <a:effectLst/>
                          <a:latin typeface="Verdana" pitchFamily="34" charset="0"/>
                          <a:ea typeface="MS PGothic" pitchFamily="34" charset="-128"/>
                        </a:rPr>
                        <a:t>incentivising </a:t>
                      </a:r>
                      <a:r>
                        <a:rPr kumimoji="0" lang="en-US" sz="1200" b="0" i="0" u="none" strike="noStrike" cap="none" normalizeH="0" baseline="0" smtClean="0">
                          <a:ln>
                            <a:noFill/>
                          </a:ln>
                          <a:solidFill>
                            <a:schemeClr val="tx2"/>
                          </a:solidFill>
                          <a:effectLst/>
                          <a:latin typeface="Verdana" pitchFamily="34" charset="0"/>
                          <a:ea typeface="MS PGothic" pitchFamily="34" charset="-128"/>
                        </a:rPr>
                        <a:t>ratchet and/or over-run charges.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2"/>
                          </a:solidFill>
                          <a:effectLst/>
                          <a:latin typeface="Verdana" pitchFamily="34" charset="0"/>
                          <a:ea typeface="MS PGothic" pitchFamily="34" charset="-128"/>
                        </a:rPr>
                        <a:t>Current regime </a:t>
                      </a:r>
                      <a:r>
                        <a:rPr kumimoji="0" lang="en-US" sz="1200" b="0" i="0" u="none" strike="noStrike" cap="none" normalizeH="0" baseline="0" smtClean="0">
                          <a:ln>
                            <a:noFill/>
                          </a:ln>
                          <a:solidFill>
                            <a:schemeClr val="tx2"/>
                          </a:solidFill>
                          <a:effectLst/>
                          <a:latin typeface="Verdana" pitchFamily="34" charset="0"/>
                          <a:ea typeface="MS PGothic" pitchFamily="34" charset="-128"/>
                        </a:rPr>
                        <a:t>doesn</a:t>
                      </a:r>
                      <a:r>
                        <a:rPr kumimoji="0" lang="ja-JP" altLang="en-US" sz="1200" b="0" i="0" u="none" strike="noStrike" cap="none" normalizeH="0" baseline="0" smtClean="0">
                          <a:ln>
                            <a:noFill/>
                          </a:ln>
                          <a:solidFill>
                            <a:schemeClr val="tx2"/>
                          </a:solidFill>
                          <a:effectLst/>
                          <a:latin typeface="Verdana" pitchFamily="34" charset="0"/>
                          <a:ea typeface="MS PGothic" pitchFamily="34" charset="-128"/>
                        </a:rPr>
                        <a:t>’</a:t>
                      </a:r>
                      <a:r>
                        <a:rPr kumimoji="0" lang="en-US" altLang="ja-JP" sz="1200" b="0" i="0" u="none" strike="noStrike" cap="none" normalizeH="0" baseline="0" smtClean="0">
                          <a:ln>
                            <a:noFill/>
                          </a:ln>
                          <a:solidFill>
                            <a:schemeClr val="tx2"/>
                          </a:solidFill>
                          <a:effectLst/>
                          <a:latin typeface="Verdana" pitchFamily="34" charset="0"/>
                          <a:ea typeface="MS PGothic" pitchFamily="34" charset="-128"/>
                        </a:rPr>
                        <a:t>t incentivise 1 in 20 bookings on which the network has been designed</a:t>
                      </a:r>
                      <a:r>
                        <a:rPr kumimoji="0" lang="en-GB" altLang="ja-JP" sz="1200" b="0" i="0" u="none" strike="noStrike" cap="none" normalizeH="0" baseline="0" smtClean="0">
                          <a:ln>
                            <a:noFill/>
                          </a:ln>
                          <a:solidFill>
                            <a:schemeClr val="tx2"/>
                          </a:solidFill>
                          <a:effectLst/>
                          <a:latin typeface="Verdana" pitchFamily="34" charset="0"/>
                          <a:ea typeface="MS PGothic" pitchFamily="34" charset="-128"/>
                        </a:rPr>
                        <a:t> and encourages "free-riding</a:t>
                      </a:r>
                      <a:r>
                        <a:rPr kumimoji="0" lang="en-GB" altLang="en-US" sz="1200" b="0" i="0" u="none" strike="noStrike" cap="none" normalizeH="0" baseline="0" smtClean="0">
                          <a:ln>
                            <a:noFill/>
                          </a:ln>
                          <a:solidFill>
                            <a:schemeClr val="tx2"/>
                          </a:solidFill>
                          <a:effectLst/>
                          <a:latin typeface="Verdana" pitchFamily="34" charset="0"/>
                          <a:ea typeface="MS PGothic" pitchFamily="34" charset="-128"/>
                        </a:rPr>
                        <a:t>”</a:t>
                      </a:r>
                      <a:r>
                        <a:rPr kumimoji="0" lang="en-GB" altLang="ja-JP" sz="1200" b="0" i="0" u="none" strike="noStrike" cap="none" normalizeH="0" baseline="0" smtClean="0">
                          <a:ln>
                            <a:noFill/>
                          </a:ln>
                          <a:solidFill>
                            <a:schemeClr val="tx2"/>
                          </a:solidFill>
                          <a:effectLst/>
                          <a:latin typeface="Verdana" pitchFamily="34" charset="0"/>
                          <a:ea typeface="MS PGothic" pitchFamily="34" charset="-128"/>
                        </a:rPr>
                        <a:t>.</a:t>
                      </a:r>
                      <a:endParaRPr kumimoji="0" lang="en-US" altLang="ja-JP" sz="1200" b="0" i="0" u="none" strike="noStrike" cap="none" normalizeH="0" baseline="0" smtClean="0">
                        <a:ln>
                          <a:noFill/>
                        </a:ln>
                        <a:solidFill>
                          <a:schemeClr val="tx2"/>
                        </a:solidFill>
                        <a:effectLst/>
                        <a:latin typeface="Verdana" pitchFamily="34" charset="0"/>
                        <a:ea typeface="MS PGothic" pitchFamily="34" charset="-128"/>
                      </a:endParaRPr>
                    </a:p>
                    <a:p>
                      <a:pPr marL="0" marR="0" lvl="0" indent="0" algn="l" defTabSz="4572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2"/>
                          </a:solidFill>
                          <a:effectLst/>
                          <a:latin typeface="Verdana" pitchFamily="34" charset="0"/>
                          <a:ea typeface="MS PGothic" pitchFamily="34" charset="-128"/>
                        </a:rPr>
                        <a:t>Reducing the incidence of ratchet application would improve </a:t>
                      </a:r>
                      <a:r>
                        <a:rPr kumimoji="0" lang="en-GB" sz="1200" b="0" i="0" u="none" strike="noStrike" cap="none" normalizeH="0" baseline="0" smtClean="0">
                          <a:ln>
                            <a:noFill/>
                          </a:ln>
                          <a:solidFill>
                            <a:schemeClr val="tx2"/>
                          </a:solidFill>
                          <a:effectLst/>
                          <a:latin typeface="Verdana" pitchFamily="34" charset="0"/>
                          <a:ea typeface="MS PGothic" pitchFamily="34" charset="-128"/>
                        </a:rPr>
                        <a:t>transmission</a:t>
                      </a:r>
                      <a:r>
                        <a:rPr kumimoji="0" lang="en-US" sz="1200" b="0" i="0" u="none" strike="noStrike" cap="none" normalizeH="0" baseline="0" smtClean="0">
                          <a:ln>
                            <a:noFill/>
                          </a:ln>
                          <a:solidFill>
                            <a:schemeClr val="tx2"/>
                          </a:solidFill>
                          <a:effectLst/>
                          <a:latin typeface="Verdana" pitchFamily="34" charset="0"/>
                          <a:ea typeface="MS PGothic" pitchFamily="34" charset="-128"/>
                        </a:rPr>
                        <a:t> capacity charge setting and reduce reconciliation payments.</a:t>
                      </a:r>
                      <a:endParaRPr kumimoji="0" lang="en-GB" sz="1200" b="0" i="0" u="none" strike="noStrike" cap="none" normalizeH="0" baseline="0" smtClean="0">
                        <a:ln>
                          <a:noFill/>
                        </a:ln>
                        <a:solidFill>
                          <a:schemeClr val="tx2"/>
                        </a:solidFill>
                        <a:effectLst/>
                        <a:latin typeface="Verdana" pitchFamily="34" charset="0"/>
                        <a:ea typeface="MS PGothic" pitchFamily="34" charset="-128"/>
                      </a:endParaRPr>
                    </a:p>
                    <a:p>
                      <a:pPr marL="0" marR="0" lvl="0" indent="0" algn="l" defTabSz="4572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2"/>
                          </a:solidFill>
                          <a:effectLst/>
                          <a:latin typeface="Verdana" pitchFamily="34" charset="0"/>
                          <a:ea typeface="MS PGothic" pitchFamily="34" charset="-128"/>
                        </a:rPr>
                        <a:t>NB For large loads requiring peak hourly capacity, GB regime originally required booking of 24 x hourly peak x 365.</a:t>
                      </a:r>
                      <a:endParaRPr kumimoji="0" lang="en-US" sz="1200" b="0" i="0" u="none" strike="noStrike" cap="none" normalizeH="0" baseline="0" smtClean="0">
                        <a:ln>
                          <a:noFill/>
                        </a:ln>
                        <a:solidFill>
                          <a:schemeClr val="tx2"/>
                        </a:solidFill>
                        <a:effectLst/>
                        <a:latin typeface="Verdana" pitchFamily="34" charset="0"/>
                        <a:ea typeface="MS PGothic"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r>
            </a:tbl>
          </a:graphicData>
        </a:graphic>
      </p:graphicFrame>
      <p:sp>
        <p:nvSpPr>
          <p:cNvPr id="31761" name="Footer Placeholder 3"/>
          <p:cNvSpPr>
            <a:spLocks noGrp="1"/>
          </p:cNvSpPr>
          <p:nvPr>
            <p:ph type="ftr" sz="quarter" idx="11"/>
          </p:nvPr>
        </p:nvSpPr>
        <p:spPr>
          <a:noFill/>
        </p:spPr>
        <p:txBody>
          <a:bodyPr/>
          <a:lstStyle/>
          <a:p>
            <a:endParaRPr lang="en-US"/>
          </a:p>
          <a:p>
            <a:r>
              <a:rPr lang="en-US">
                <a:solidFill>
                  <a:srgbClr val="9FC5C4"/>
                </a:solidFill>
              </a:rPr>
              <a:t>TPA Solutions © 2016</a:t>
            </a:r>
          </a:p>
        </p:txBody>
      </p:sp>
      <p:sp>
        <p:nvSpPr>
          <p:cNvPr id="31762" name="Slide Number Placeholder 4"/>
          <p:cNvSpPr>
            <a:spLocks noGrp="1"/>
          </p:cNvSpPr>
          <p:nvPr>
            <p:ph type="sldNum" sz="quarter" idx="12"/>
          </p:nvPr>
        </p:nvSpPr>
        <p:spPr>
          <a:noFill/>
        </p:spPr>
        <p:txBody>
          <a:bodyPr/>
          <a:lstStyle/>
          <a:p>
            <a:fld id="{41154A56-90BB-4B49-90B0-ACE42DC40538}" type="slidenum">
              <a:rPr lang="en-US"/>
              <a:pPr/>
              <a:t>19</a:t>
            </a:fld>
            <a:endParaRPr lang="en-US"/>
          </a:p>
        </p:txBody>
      </p:sp>
      <p:sp>
        <p:nvSpPr>
          <p:cNvPr id="31763" name="TextBox 5"/>
          <p:cNvSpPr txBox="1">
            <a:spLocks noChangeArrowheads="1"/>
          </p:cNvSpPr>
          <p:nvPr/>
        </p:nvSpPr>
        <p:spPr bwMode="auto">
          <a:xfrm>
            <a:off x="415925" y="6524625"/>
            <a:ext cx="2089150" cy="277813"/>
          </a:xfrm>
          <a:prstGeom prst="rect">
            <a:avLst/>
          </a:prstGeom>
          <a:noFill/>
          <a:ln w="9525">
            <a:noFill/>
            <a:miter lim="800000"/>
            <a:headEnd/>
            <a:tailEnd/>
          </a:ln>
        </p:spPr>
        <p:txBody>
          <a:bodyPr>
            <a:spAutoFit/>
          </a:bodyPr>
          <a:lstStyle/>
          <a:p>
            <a:pPr eaLnBrk="0" hangingPunct="0"/>
            <a:r>
              <a:rPr lang="en-US"/>
              <a:t>Ratchets</a:t>
            </a:r>
          </a:p>
        </p:txBody>
      </p:sp>
      <p:graphicFrame>
        <p:nvGraphicFramePr>
          <p:cNvPr id="3" name="Table 2"/>
          <p:cNvGraphicFramePr>
            <a:graphicFrameLocks noGrp="1"/>
          </p:cNvGraphicFramePr>
          <p:nvPr/>
        </p:nvGraphicFramePr>
        <p:xfrm>
          <a:off x="849313" y="3286125"/>
          <a:ext cx="8783637" cy="3021886"/>
        </p:xfrm>
        <a:graphic>
          <a:graphicData uri="http://schemas.openxmlformats.org/drawingml/2006/table">
            <a:tbl>
              <a:tblPr/>
              <a:tblGrid>
                <a:gridCol w="1687512"/>
                <a:gridCol w="1652588"/>
                <a:gridCol w="5443537"/>
              </a:tblGrid>
              <a:tr h="355600">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chemeClr val="tx2"/>
                          </a:solidFill>
                          <a:effectLst/>
                          <a:latin typeface="Verdana" pitchFamily="34" charset="0"/>
                          <a:ea typeface="MS PGothic" pitchFamily="34" charset="-128"/>
                        </a:rPr>
                        <a:t>Criteria</a:t>
                      </a:r>
                    </a:p>
                  </a:txBody>
                  <a:tcPr marL="91426" marR="91426" marT="48141" marB="4814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chemeClr val="tx2"/>
                          </a:solidFill>
                          <a:effectLst/>
                          <a:latin typeface="Verdana" pitchFamily="34" charset="0"/>
                          <a:ea typeface="MS PGothic" pitchFamily="34" charset="-128"/>
                        </a:rPr>
                        <a:t>Assessment</a:t>
                      </a:r>
                    </a:p>
                  </a:txBody>
                  <a:tcPr marL="91426" marR="91426" marT="48141" marB="4814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chemeClr val="tx2"/>
                          </a:solidFill>
                          <a:effectLst/>
                          <a:latin typeface="Verdana" pitchFamily="34" charset="0"/>
                          <a:ea typeface="MS PGothic" pitchFamily="34" charset="-128"/>
                        </a:rPr>
                        <a:t>Initial position </a:t>
                      </a:r>
                    </a:p>
                  </a:txBody>
                  <a:tcPr marL="91426" marR="91426" marT="48141" marB="4814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86677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smtClean="0">
                          <a:ln>
                            <a:noFill/>
                          </a:ln>
                          <a:solidFill>
                            <a:schemeClr val="tx2"/>
                          </a:solidFill>
                          <a:effectLst/>
                          <a:latin typeface="Verdana" pitchFamily="34" charset="0"/>
                          <a:ea typeface="MS PGothic" pitchFamily="34" charset="-128"/>
                        </a:rPr>
                        <a:t>Cost reflectivity</a:t>
                      </a:r>
                    </a:p>
                  </a:txBody>
                  <a:tcPr marL="91426" marR="91426" marT="48141" marB="4814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2"/>
                          </a:solidFill>
                          <a:effectLst/>
                          <a:latin typeface="Zapf Dingbats" pitchFamily="3" charset="2"/>
                          <a:ea typeface="MS PGothic" pitchFamily="34" charset="-128"/>
                          <a:sym typeface="Zapf Dingbats" pitchFamily="3" charset="2"/>
                        </a:rPr>
                        <a:t>✓</a:t>
                      </a:r>
                      <a:endParaRPr kumimoji="0" lang="en-US" sz="1800" b="0" i="0" u="none" strike="noStrike" cap="none" normalizeH="0" baseline="0" smtClean="0">
                        <a:ln>
                          <a:noFill/>
                        </a:ln>
                        <a:solidFill>
                          <a:schemeClr val="tx2"/>
                        </a:solidFill>
                        <a:effectLst/>
                        <a:latin typeface="Verdana" pitchFamily="34" charset="0"/>
                        <a:ea typeface="MS PGothic" pitchFamily="34" charset="-128"/>
                      </a:endParaRPr>
                    </a:p>
                  </a:txBody>
                  <a:tcPr marL="91426" marR="91426" marT="48141" marB="4814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smtClean="0">
                          <a:ln>
                            <a:noFill/>
                          </a:ln>
                          <a:solidFill>
                            <a:schemeClr val="tx2"/>
                          </a:solidFill>
                          <a:effectLst/>
                          <a:latin typeface="Verdana" pitchFamily="34" charset="0"/>
                          <a:ea typeface="MS PGothic" pitchFamily="34" charset="-128"/>
                        </a:rPr>
                        <a:t>If the network is sized for 1 in 20 peak demand charges should be levied on this basis. Unless specific booking levels are mandated there will be a tendency to under-book unless there is an appropriate incentive.</a:t>
                      </a:r>
                    </a:p>
                  </a:txBody>
                  <a:tcPr marL="91426" marR="91426" marT="48141" marB="4814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r>
              <a:tr h="86677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smtClean="0">
                          <a:ln>
                            <a:noFill/>
                          </a:ln>
                          <a:solidFill>
                            <a:schemeClr val="tx2"/>
                          </a:solidFill>
                          <a:effectLst/>
                          <a:latin typeface="Verdana" pitchFamily="34" charset="0"/>
                          <a:ea typeface="MS PGothic" pitchFamily="34" charset="-128"/>
                        </a:rPr>
                        <a:t>Network development</a:t>
                      </a:r>
                    </a:p>
                  </a:txBody>
                  <a:tcPr marL="91426" marR="91426" marT="48141" marB="4814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2"/>
                          </a:solidFill>
                          <a:effectLst/>
                          <a:latin typeface="Verdana" pitchFamily="34" charset="0"/>
                          <a:ea typeface="MS PGothic" pitchFamily="34" charset="-128"/>
                        </a:rPr>
                        <a:t>≈</a:t>
                      </a:r>
                    </a:p>
                  </a:txBody>
                  <a:tcPr marL="91426" marR="91426" marT="48141" marB="4814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GB" sz="1300" b="0" i="0" u="none" strike="noStrike" cap="none" normalizeH="0" baseline="0" smtClean="0">
                          <a:ln>
                            <a:noFill/>
                          </a:ln>
                          <a:solidFill>
                            <a:schemeClr val="tx2"/>
                          </a:solidFill>
                          <a:effectLst/>
                          <a:latin typeface="Verdana" pitchFamily="34" charset="0"/>
                          <a:ea typeface="MS PGothic" pitchFamily="34" charset="-128"/>
                        </a:rPr>
                        <a:t>It is obviously helpful if capacity b</a:t>
                      </a:r>
                      <a:r>
                        <a:rPr kumimoji="0" lang="en-US" sz="1300" b="0" i="0" u="none" strike="noStrike" cap="none" normalizeH="0" baseline="0" smtClean="0">
                          <a:ln>
                            <a:noFill/>
                          </a:ln>
                          <a:solidFill>
                            <a:schemeClr val="tx2"/>
                          </a:solidFill>
                          <a:effectLst/>
                          <a:latin typeface="Verdana" pitchFamily="34" charset="0"/>
                          <a:ea typeface="MS PGothic" pitchFamily="34" charset="-128"/>
                        </a:rPr>
                        <a:t>ooking information </a:t>
                      </a:r>
                      <a:r>
                        <a:rPr kumimoji="0" lang="en-GB" sz="1300" b="0" i="0" u="none" strike="noStrike" cap="none" normalizeH="0" baseline="0" smtClean="0">
                          <a:ln>
                            <a:noFill/>
                          </a:ln>
                          <a:solidFill>
                            <a:schemeClr val="tx2"/>
                          </a:solidFill>
                          <a:effectLst/>
                          <a:latin typeface="Verdana" pitchFamily="34" charset="0"/>
                          <a:ea typeface="MS PGothic" pitchFamily="34" charset="-128"/>
                        </a:rPr>
                        <a:t>accurately reflects true peak requirements, </a:t>
                      </a:r>
                      <a:r>
                        <a:rPr kumimoji="0" lang="en-US" sz="1300" b="0" i="0" u="none" strike="noStrike" cap="none" normalizeH="0" baseline="0" smtClean="0">
                          <a:ln>
                            <a:noFill/>
                          </a:ln>
                          <a:solidFill>
                            <a:schemeClr val="tx2"/>
                          </a:solidFill>
                          <a:effectLst/>
                          <a:latin typeface="Verdana" pitchFamily="34" charset="0"/>
                          <a:ea typeface="MS PGothic" pitchFamily="34" charset="-128"/>
                        </a:rPr>
                        <a:t>but</a:t>
                      </a:r>
                      <a:r>
                        <a:rPr kumimoji="0" lang="en-GB" sz="1300" b="0" i="0" u="none" strike="noStrike" cap="none" normalizeH="0" baseline="0" smtClean="0">
                          <a:ln>
                            <a:noFill/>
                          </a:ln>
                          <a:solidFill>
                            <a:schemeClr val="tx2"/>
                          </a:solidFill>
                          <a:effectLst/>
                          <a:latin typeface="Verdana" pitchFamily="34" charset="0"/>
                          <a:ea typeface="MS PGothic" pitchFamily="34" charset="-128"/>
                        </a:rPr>
                        <a:t> the TSOs should be able to make judgements based on other knowledge and assumptions (such as customer design capability).</a:t>
                      </a:r>
                      <a:endParaRPr kumimoji="0" lang="en-US" sz="1300" b="0" i="0" u="none" strike="noStrike" cap="none" normalizeH="0" baseline="0" smtClean="0">
                        <a:ln>
                          <a:noFill/>
                        </a:ln>
                        <a:solidFill>
                          <a:schemeClr val="tx2"/>
                        </a:solidFill>
                        <a:effectLst/>
                        <a:latin typeface="Verdana" pitchFamily="34" charset="0"/>
                        <a:ea typeface="MS PGothic" pitchFamily="34" charset="-128"/>
                      </a:endParaRPr>
                    </a:p>
                  </a:txBody>
                  <a:tcPr marL="91426" marR="91426" marT="48141" marB="4814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r>
              <a:tr h="717550">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smtClean="0">
                          <a:ln>
                            <a:noFill/>
                          </a:ln>
                          <a:solidFill>
                            <a:schemeClr val="tx2"/>
                          </a:solidFill>
                          <a:effectLst/>
                          <a:latin typeface="Verdana" pitchFamily="34" charset="0"/>
                          <a:ea typeface="MS PGothic" pitchFamily="34" charset="-128"/>
                        </a:rPr>
                        <a:t>Effective competition</a:t>
                      </a:r>
                    </a:p>
                  </a:txBody>
                  <a:tcPr marL="91426" marR="91426" marT="48141" marB="4814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2"/>
                          </a:solidFill>
                          <a:effectLst/>
                          <a:latin typeface="Zapf Dingbats" pitchFamily="3" charset="2"/>
                          <a:ea typeface="MS PGothic" pitchFamily="34" charset="-128"/>
                          <a:sym typeface="Zapf Dingbats" pitchFamily="3" charset="2"/>
                        </a:rPr>
                        <a:t>✓</a:t>
                      </a:r>
                      <a:endParaRPr kumimoji="0" lang="en-US" sz="1800" b="0" i="0" u="none" strike="noStrike" cap="none" normalizeH="0" baseline="0" smtClean="0">
                        <a:ln>
                          <a:noFill/>
                        </a:ln>
                        <a:solidFill>
                          <a:schemeClr val="tx2"/>
                        </a:solidFill>
                        <a:effectLst/>
                        <a:latin typeface="Verdana" pitchFamily="34" charset="0"/>
                        <a:ea typeface="MS PGothic" pitchFamily="34" charset="-128"/>
                      </a:endParaRPr>
                    </a:p>
                  </a:txBody>
                  <a:tcPr marL="91426" marR="91426" marT="48141" marB="4814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smtClean="0">
                          <a:ln>
                            <a:noFill/>
                          </a:ln>
                          <a:solidFill>
                            <a:schemeClr val="tx2"/>
                          </a:solidFill>
                          <a:effectLst/>
                          <a:latin typeface="Verdana" pitchFamily="34" charset="0"/>
                          <a:ea typeface="MS PGothic" pitchFamily="34" charset="-128"/>
                        </a:rPr>
                        <a:t>Stronger incentives would facilitate greater certainty about timing of cash-flows.</a:t>
                      </a:r>
                      <a:r>
                        <a:rPr kumimoji="0" lang="en-GB" sz="1300" b="0" i="0" u="none" strike="noStrike" cap="none" normalizeH="0" baseline="0" smtClean="0">
                          <a:ln>
                            <a:noFill/>
                          </a:ln>
                          <a:solidFill>
                            <a:schemeClr val="tx2"/>
                          </a:solidFill>
                          <a:effectLst/>
                          <a:latin typeface="Verdana" pitchFamily="34" charset="0"/>
                          <a:ea typeface="MS PGothic" pitchFamily="34" charset="-128"/>
                        </a:rPr>
                        <a:t> Furthermore cross-subsidy should be avoided, especially where free-riding option is only available to certain customers.</a:t>
                      </a:r>
                      <a:endParaRPr kumimoji="0" lang="en-US" sz="1300" b="0" i="0" u="none" strike="noStrike" cap="none" normalizeH="0" baseline="0" smtClean="0">
                        <a:ln>
                          <a:noFill/>
                        </a:ln>
                        <a:solidFill>
                          <a:schemeClr val="tx2"/>
                        </a:solidFill>
                        <a:effectLst/>
                        <a:latin typeface="Verdana" pitchFamily="34" charset="0"/>
                        <a:ea typeface="MS PGothic" pitchFamily="34" charset="-128"/>
                      </a:endParaRPr>
                    </a:p>
                  </a:txBody>
                  <a:tcPr marL="91426" marR="91426" marT="48141" marB="4814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r>
            </a:tbl>
          </a:graphicData>
        </a:graphic>
      </p:graphicFrame>
      <p:sp>
        <p:nvSpPr>
          <p:cNvPr id="31786" name="TextBox 7"/>
          <p:cNvSpPr txBox="1">
            <a:spLocks noChangeArrowheads="1"/>
          </p:cNvSpPr>
          <p:nvPr/>
        </p:nvSpPr>
        <p:spPr bwMode="auto">
          <a:xfrm>
            <a:off x="742950" y="6246813"/>
            <a:ext cx="8299450" cy="277812"/>
          </a:xfrm>
          <a:prstGeom prst="rect">
            <a:avLst/>
          </a:prstGeom>
          <a:noFill/>
          <a:ln w="9525">
            <a:noFill/>
            <a:miter lim="800000"/>
            <a:headEnd/>
            <a:tailEnd/>
          </a:ln>
        </p:spPr>
        <p:txBody>
          <a:bodyPr>
            <a:spAutoFit/>
          </a:bodyPr>
          <a:lstStyle/>
          <a:p>
            <a:pPr algn="ctr" eaLnBrk="0" hangingPunct="0"/>
            <a:r>
              <a:rPr lang="en-GB"/>
              <a:t>Ratchet/over-run regime should be enhanced to provide adequate booking incentives</a:t>
            </a:r>
          </a:p>
        </p:txBody>
      </p:sp>
    </p:spTree>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pPr eaLnBrk="1" hangingPunct="1"/>
            <a:r>
              <a:rPr lang="en-GB" smtClean="0"/>
              <a:t>Contents</a:t>
            </a:r>
          </a:p>
        </p:txBody>
      </p:sp>
      <p:sp>
        <p:nvSpPr>
          <p:cNvPr id="14339" name="Content Placeholder 2"/>
          <p:cNvSpPr>
            <a:spLocks noGrp="1"/>
          </p:cNvSpPr>
          <p:nvPr>
            <p:ph idx="1"/>
          </p:nvPr>
        </p:nvSpPr>
        <p:spPr/>
        <p:txBody>
          <a:bodyPr/>
          <a:lstStyle/>
          <a:p>
            <a:pPr eaLnBrk="1" hangingPunct="1"/>
            <a:r>
              <a:rPr lang="en-GB" sz="2000" smtClean="0"/>
              <a:t>Context</a:t>
            </a:r>
          </a:p>
          <a:p>
            <a:pPr eaLnBrk="1" hangingPunct="1"/>
            <a:r>
              <a:rPr lang="en-GB" sz="2000" smtClean="0"/>
              <a:t>Capacity product, pricing and allowed revenue interactions</a:t>
            </a:r>
          </a:p>
          <a:p>
            <a:pPr eaLnBrk="1" hangingPunct="1"/>
            <a:r>
              <a:rPr lang="en-GB" sz="2000" smtClean="0"/>
              <a:t>Criteria for reform decisions</a:t>
            </a:r>
          </a:p>
          <a:p>
            <a:pPr eaLnBrk="1" hangingPunct="1"/>
            <a:r>
              <a:rPr lang="en-GB" sz="2000" smtClean="0"/>
              <a:t>Short term products</a:t>
            </a:r>
          </a:p>
          <a:p>
            <a:pPr eaLnBrk="1" hangingPunct="1"/>
            <a:r>
              <a:rPr lang="en-GB" sz="2000" smtClean="0"/>
              <a:t>Other issues</a:t>
            </a:r>
          </a:p>
          <a:p>
            <a:pPr lvl="1" eaLnBrk="1" hangingPunct="1"/>
            <a:r>
              <a:rPr lang="en-GB" sz="2000" smtClean="0"/>
              <a:t>Capacity booking responsibilities</a:t>
            </a:r>
          </a:p>
          <a:p>
            <a:pPr lvl="1" eaLnBrk="1" hangingPunct="1"/>
            <a:r>
              <a:rPr lang="en-GB" sz="2000" smtClean="0"/>
              <a:t>Capacity booking platform</a:t>
            </a:r>
          </a:p>
          <a:p>
            <a:pPr lvl="1" eaLnBrk="1" hangingPunct="1"/>
            <a:r>
              <a:rPr lang="en-GB" sz="2000" smtClean="0"/>
              <a:t>Ratchet</a:t>
            </a:r>
          </a:p>
          <a:p>
            <a:pPr eaLnBrk="1" hangingPunct="1"/>
            <a:r>
              <a:rPr lang="en-GB" sz="2000" smtClean="0"/>
              <a:t>Process and next steps </a:t>
            </a:r>
          </a:p>
          <a:p>
            <a:pPr eaLnBrk="1" hangingPunct="1"/>
            <a:endParaRPr lang="en-GB" sz="2400" smtClean="0"/>
          </a:p>
          <a:p>
            <a:pPr lvl="1" eaLnBrk="1" hangingPunct="1"/>
            <a:endParaRPr lang="en-GB" smtClean="0"/>
          </a:p>
        </p:txBody>
      </p:sp>
      <p:sp>
        <p:nvSpPr>
          <p:cNvPr id="14340" name="Footer Placeholder 3"/>
          <p:cNvSpPr>
            <a:spLocks noGrp="1"/>
          </p:cNvSpPr>
          <p:nvPr>
            <p:ph type="ftr" sz="quarter" idx="11"/>
          </p:nvPr>
        </p:nvSpPr>
        <p:spPr>
          <a:noFill/>
        </p:spPr>
        <p:txBody>
          <a:bodyPr/>
          <a:lstStyle/>
          <a:p>
            <a:endParaRPr lang="en-US"/>
          </a:p>
          <a:p>
            <a:r>
              <a:rPr lang="en-US">
                <a:solidFill>
                  <a:srgbClr val="9FC5C4"/>
                </a:solidFill>
              </a:rPr>
              <a:t>TPA Solutions © 2016</a:t>
            </a:r>
          </a:p>
        </p:txBody>
      </p:sp>
      <p:sp>
        <p:nvSpPr>
          <p:cNvPr id="14341" name="Slide Number Placeholder 4"/>
          <p:cNvSpPr>
            <a:spLocks noGrp="1"/>
          </p:cNvSpPr>
          <p:nvPr>
            <p:ph type="sldNum" sz="quarter" idx="12"/>
          </p:nvPr>
        </p:nvSpPr>
        <p:spPr>
          <a:noFill/>
        </p:spPr>
        <p:txBody>
          <a:bodyPr/>
          <a:lstStyle/>
          <a:p>
            <a:endParaRPr lang="en-US"/>
          </a:p>
          <a:p>
            <a:fld id="{DE0D841C-E187-4725-B9D8-0C9DD616B0FA}" type="slidenum">
              <a:rPr lang="en-US"/>
              <a:pPr/>
              <a:t>2</a:t>
            </a:fld>
            <a:endParaRPr lang="en-US"/>
          </a:p>
        </p:txBody>
      </p:sp>
    </p:spTree>
  </p:cSld>
  <p:clrMapOvr>
    <a:masterClrMapping/>
  </p:clrMapOvr>
  <p:transition spd="med"/>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742950" y="-100013"/>
            <a:ext cx="8420100" cy="1143001"/>
          </a:xfrm>
        </p:spPr>
        <p:txBody>
          <a:bodyPr/>
          <a:lstStyle/>
          <a:p>
            <a:pPr eaLnBrk="1" hangingPunct="1"/>
            <a:r>
              <a:rPr lang="en-US" sz="3200" smtClean="0"/>
              <a:t>Capacity Booking Platform</a:t>
            </a:r>
          </a:p>
        </p:txBody>
      </p:sp>
      <p:graphicFrame>
        <p:nvGraphicFramePr>
          <p:cNvPr id="7" name="Content Placeholder 6"/>
          <p:cNvGraphicFramePr>
            <a:graphicFrameLocks noGrp="1"/>
          </p:cNvGraphicFramePr>
          <p:nvPr>
            <p:ph idx="1"/>
          </p:nvPr>
        </p:nvGraphicFramePr>
        <p:xfrm>
          <a:off x="849313" y="1662113"/>
          <a:ext cx="8351837" cy="1161098"/>
        </p:xfrm>
        <a:graphic>
          <a:graphicData uri="http://schemas.openxmlformats.org/drawingml/2006/table">
            <a:tbl>
              <a:tblPr/>
              <a:tblGrid>
                <a:gridCol w="1603375"/>
                <a:gridCol w="1571625"/>
                <a:gridCol w="5176837"/>
              </a:tblGrid>
              <a:tr h="33813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2"/>
                          </a:solidFill>
                          <a:effectLst/>
                          <a:latin typeface="Verdana" pitchFamily="34" charset="0"/>
                          <a:ea typeface="MS PGothic" pitchFamily="34" charset="-128"/>
                        </a:rPr>
                        <a:t>Current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GB" sz="1200" b="1" i="0" u="none" strike="noStrike" cap="none" normalizeH="0" baseline="0" smtClean="0">
                          <a:ln>
                            <a:noFill/>
                          </a:ln>
                          <a:solidFill>
                            <a:schemeClr val="tx2"/>
                          </a:solidFill>
                          <a:effectLst/>
                          <a:latin typeface="Verdana" pitchFamily="34" charset="0"/>
                          <a:ea typeface="MS PGothic" pitchFamily="34" charset="-128"/>
                        </a:rPr>
                        <a:t>Alternative</a:t>
                      </a:r>
                      <a:endParaRPr kumimoji="0" lang="en-US" sz="1200" b="1" i="0" u="none" strike="noStrike" cap="none" normalizeH="0" baseline="0" smtClean="0">
                        <a:ln>
                          <a:noFill/>
                        </a:ln>
                        <a:solidFill>
                          <a:schemeClr val="tx2"/>
                        </a:solidFill>
                        <a:effectLst/>
                        <a:latin typeface="Verdana" pitchFamily="34" charset="0"/>
                        <a:ea typeface="MS PGothic"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2"/>
                          </a:solidFill>
                          <a:effectLst/>
                          <a:latin typeface="Verdana" pitchFamily="34" charset="0"/>
                          <a:ea typeface="MS PGothic" pitchFamily="34" charset="-128"/>
                        </a:rPr>
                        <a:t>Exploration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527050">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2"/>
                          </a:solidFill>
                          <a:effectLst/>
                          <a:latin typeface="Verdana" pitchFamily="34" charset="0"/>
                          <a:ea typeface="MS PGothic" pitchFamily="34" charset="-128"/>
                        </a:rPr>
                        <a:t>Simple booking system between DSO</a:t>
                      </a:r>
                      <a:r>
                        <a:rPr kumimoji="0" lang="ja-JP" altLang="en-US" sz="1200" b="0" i="0" u="none" strike="noStrike" cap="none" normalizeH="0" baseline="0" smtClean="0">
                          <a:ln>
                            <a:noFill/>
                          </a:ln>
                          <a:solidFill>
                            <a:schemeClr val="tx2"/>
                          </a:solidFill>
                          <a:effectLst/>
                          <a:latin typeface="Verdana" pitchFamily="34" charset="0"/>
                          <a:ea typeface="MS PGothic" pitchFamily="34" charset="-128"/>
                        </a:rPr>
                        <a:t>’</a:t>
                      </a:r>
                      <a:r>
                        <a:rPr kumimoji="0" lang="en-US" altLang="ja-JP" sz="1200" b="0" i="0" u="none" strike="noStrike" cap="none" normalizeH="0" baseline="0" smtClean="0">
                          <a:ln>
                            <a:noFill/>
                          </a:ln>
                          <a:solidFill>
                            <a:schemeClr val="tx2"/>
                          </a:solidFill>
                          <a:effectLst/>
                          <a:latin typeface="Verdana" pitchFamily="34" charset="0"/>
                          <a:ea typeface="MS PGothic" pitchFamily="34" charset="-128"/>
                        </a:rPr>
                        <a:t>s, Power Stations and TSO</a:t>
                      </a:r>
                      <a:endParaRPr kumimoji="0" lang="en-US" sz="1200" b="0" i="0" u="none" strike="noStrike" cap="none" normalizeH="0" baseline="0" smtClean="0">
                        <a:ln>
                          <a:noFill/>
                        </a:ln>
                        <a:solidFill>
                          <a:schemeClr val="tx2"/>
                        </a:solidFill>
                        <a:effectLst/>
                        <a:latin typeface="Verdana" pitchFamily="34" charset="0"/>
                        <a:ea typeface="MS PGothic"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2"/>
                          </a:solidFill>
                          <a:effectLst/>
                          <a:latin typeface="Verdana" pitchFamily="34" charset="0"/>
                          <a:ea typeface="MS PGothic" pitchFamily="34" charset="-128"/>
                        </a:rPr>
                        <a:t>PRISMA</a:t>
                      </a:r>
                    </a:p>
                    <a:p>
                      <a:pPr marL="0" marR="0" lvl="0" indent="0" algn="ctr" defTabSz="4572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2"/>
                        </a:solidFill>
                        <a:effectLst/>
                        <a:latin typeface="Verdana" pitchFamily="34" charset="0"/>
                        <a:ea typeface="MS PGothic" pitchFamily="34" charset="-128"/>
                      </a:endParaRPr>
                    </a:p>
                    <a:p>
                      <a:pPr marL="0" marR="0" lvl="0" indent="0" algn="ctr" defTabSz="4572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2"/>
                          </a:solidFill>
                          <a:effectLst/>
                          <a:latin typeface="Verdana" pitchFamily="34" charset="0"/>
                          <a:ea typeface="MS PGothic" pitchFamily="34" charset="-128"/>
                        </a:rPr>
                        <a:t>(as used for entry)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2"/>
                          </a:solidFill>
                          <a:effectLst/>
                          <a:latin typeface="Verdana" pitchFamily="34" charset="0"/>
                          <a:ea typeface="MS PGothic" pitchFamily="34" charset="-128"/>
                        </a:rPr>
                        <a:t>Might save some TSO system development costs if STC were to be introduced, assuming that it would be appropriate for the exit regime to then follow PRISMA standard format as for entry. But cheapest solution is not to introduce STC at exit!</a:t>
                      </a:r>
                      <a:endParaRPr kumimoji="0" lang="en-US" sz="1200" b="0" i="0" u="none" strike="noStrike" cap="none" normalizeH="0" baseline="0" smtClean="0">
                        <a:ln>
                          <a:noFill/>
                        </a:ln>
                        <a:solidFill>
                          <a:schemeClr val="tx2"/>
                        </a:solidFill>
                        <a:effectLst/>
                        <a:latin typeface="Verdana" pitchFamily="34" charset="0"/>
                        <a:ea typeface="MS PGothic"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r>
            </a:tbl>
          </a:graphicData>
        </a:graphic>
      </p:graphicFrame>
      <p:sp>
        <p:nvSpPr>
          <p:cNvPr id="32785" name="Footer Placeholder 3"/>
          <p:cNvSpPr>
            <a:spLocks noGrp="1"/>
          </p:cNvSpPr>
          <p:nvPr>
            <p:ph type="ftr" sz="quarter" idx="11"/>
          </p:nvPr>
        </p:nvSpPr>
        <p:spPr>
          <a:noFill/>
        </p:spPr>
        <p:txBody>
          <a:bodyPr/>
          <a:lstStyle/>
          <a:p>
            <a:endParaRPr lang="en-US"/>
          </a:p>
          <a:p>
            <a:r>
              <a:rPr lang="en-US">
                <a:solidFill>
                  <a:srgbClr val="9FC5C4"/>
                </a:solidFill>
              </a:rPr>
              <a:t>TPA Solutions © 2016</a:t>
            </a:r>
          </a:p>
        </p:txBody>
      </p:sp>
      <p:sp>
        <p:nvSpPr>
          <p:cNvPr id="32786" name="Slide Number Placeholder 4"/>
          <p:cNvSpPr>
            <a:spLocks noGrp="1"/>
          </p:cNvSpPr>
          <p:nvPr>
            <p:ph type="sldNum" sz="quarter" idx="12"/>
          </p:nvPr>
        </p:nvSpPr>
        <p:spPr>
          <a:noFill/>
        </p:spPr>
        <p:txBody>
          <a:bodyPr/>
          <a:lstStyle/>
          <a:p>
            <a:fld id="{5BE4AA80-C97C-433C-B0F2-4F062A9A1319}" type="slidenum">
              <a:rPr lang="en-US"/>
              <a:pPr/>
              <a:t>20</a:t>
            </a:fld>
            <a:endParaRPr lang="en-US"/>
          </a:p>
        </p:txBody>
      </p:sp>
      <p:sp>
        <p:nvSpPr>
          <p:cNvPr id="32787" name="TextBox 5"/>
          <p:cNvSpPr txBox="1">
            <a:spLocks noChangeArrowheads="1"/>
          </p:cNvSpPr>
          <p:nvPr/>
        </p:nvSpPr>
        <p:spPr bwMode="auto">
          <a:xfrm>
            <a:off x="415925" y="6524625"/>
            <a:ext cx="2736850" cy="277813"/>
          </a:xfrm>
          <a:prstGeom prst="rect">
            <a:avLst/>
          </a:prstGeom>
          <a:noFill/>
          <a:ln w="9525">
            <a:noFill/>
            <a:miter lim="800000"/>
            <a:headEnd/>
            <a:tailEnd/>
          </a:ln>
        </p:spPr>
        <p:txBody>
          <a:bodyPr>
            <a:spAutoFit/>
          </a:bodyPr>
          <a:lstStyle/>
          <a:p>
            <a:pPr eaLnBrk="0" hangingPunct="0"/>
            <a:r>
              <a:rPr lang="en-US"/>
              <a:t>Capacity booking platform</a:t>
            </a:r>
          </a:p>
        </p:txBody>
      </p:sp>
      <p:graphicFrame>
        <p:nvGraphicFramePr>
          <p:cNvPr id="3" name="Table 2"/>
          <p:cNvGraphicFramePr>
            <a:graphicFrameLocks noGrp="1"/>
          </p:cNvGraphicFramePr>
          <p:nvPr/>
        </p:nvGraphicFramePr>
        <p:xfrm>
          <a:off x="879475" y="3284538"/>
          <a:ext cx="8353425" cy="2116436"/>
        </p:xfrm>
        <a:graphic>
          <a:graphicData uri="http://schemas.openxmlformats.org/drawingml/2006/table">
            <a:tbl>
              <a:tblPr/>
              <a:tblGrid>
                <a:gridCol w="1604963"/>
                <a:gridCol w="1571625"/>
                <a:gridCol w="5176837"/>
              </a:tblGrid>
              <a:tr h="33813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2"/>
                          </a:solidFill>
                          <a:effectLst/>
                          <a:latin typeface="Verdana" pitchFamily="34" charset="0"/>
                          <a:ea typeface="MS PGothic" pitchFamily="34" charset="-128"/>
                        </a:rPr>
                        <a:t>Criteria</a:t>
                      </a:r>
                    </a:p>
                  </a:txBody>
                  <a:tcPr marL="91445" marR="91445"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2"/>
                          </a:solidFill>
                          <a:effectLst/>
                          <a:latin typeface="Verdana" pitchFamily="34" charset="0"/>
                          <a:ea typeface="MS PGothic" pitchFamily="34" charset="-128"/>
                        </a:rPr>
                        <a:t>Assessment</a:t>
                      </a:r>
                    </a:p>
                  </a:txBody>
                  <a:tcPr marL="91445" marR="91445"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2"/>
                          </a:solidFill>
                          <a:effectLst/>
                          <a:latin typeface="Verdana" pitchFamily="34" charset="0"/>
                          <a:ea typeface="MS PGothic" pitchFamily="34" charset="-128"/>
                        </a:rPr>
                        <a:t>Initial position </a:t>
                      </a:r>
                    </a:p>
                  </a:txBody>
                  <a:tcPr marL="91445" marR="91445"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457200">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2"/>
                          </a:solidFill>
                          <a:effectLst/>
                          <a:latin typeface="Verdana" pitchFamily="34" charset="0"/>
                          <a:ea typeface="MS PGothic" pitchFamily="34" charset="-128"/>
                        </a:rPr>
                        <a:t>Cost reflectivity</a:t>
                      </a:r>
                    </a:p>
                  </a:txBody>
                  <a:tcPr marL="91445" marR="91445"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2"/>
                          </a:solidFill>
                          <a:effectLst/>
                          <a:latin typeface="Verdana" pitchFamily="34" charset="0"/>
                          <a:ea typeface="MS PGothic" pitchFamily="34" charset="-128"/>
                        </a:rPr>
                        <a:t>≈</a:t>
                      </a:r>
                    </a:p>
                  </a:txBody>
                  <a:tcPr marL="91445" marR="91445"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2"/>
                          </a:solidFill>
                          <a:effectLst/>
                          <a:latin typeface="Verdana" pitchFamily="34" charset="0"/>
                          <a:ea typeface="MS PGothic" pitchFamily="34" charset="-128"/>
                        </a:rPr>
                        <a:t>The choice of capacity platform</a:t>
                      </a:r>
                      <a:r>
                        <a:rPr kumimoji="0" lang="en-GB" sz="1200" b="0" i="0" u="none" strike="noStrike" cap="none" normalizeH="0" baseline="0" smtClean="0">
                          <a:ln>
                            <a:noFill/>
                          </a:ln>
                          <a:solidFill>
                            <a:schemeClr val="tx2"/>
                          </a:solidFill>
                          <a:effectLst/>
                          <a:latin typeface="Verdana" pitchFamily="34" charset="0"/>
                          <a:ea typeface="MS PGothic" pitchFamily="34" charset="-128"/>
                        </a:rPr>
                        <a:t> does not influence</a:t>
                      </a:r>
                      <a:r>
                        <a:rPr kumimoji="0" lang="en-US" sz="1200" b="0" i="0" u="none" strike="noStrike" cap="none" normalizeH="0" baseline="0" smtClean="0">
                          <a:ln>
                            <a:noFill/>
                          </a:ln>
                          <a:solidFill>
                            <a:schemeClr val="tx2"/>
                          </a:solidFill>
                          <a:effectLst/>
                          <a:latin typeface="Verdana" pitchFamily="34" charset="0"/>
                          <a:ea typeface="MS PGothic" pitchFamily="34" charset="-128"/>
                        </a:rPr>
                        <a:t> cost reflectivity</a:t>
                      </a:r>
                      <a:r>
                        <a:rPr kumimoji="0" lang="en-GB" sz="1200" b="0" i="0" u="none" strike="noStrike" cap="none" normalizeH="0" baseline="0" smtClean="0">
                          <a:ln>
                            <a:noFill/>
                          </a:ln>
                          <a:solidFill>
                            <a:schemeClr val="tx2"/>
                          </a:solidFill>
                          <a:effectLst/>
                          <a:latin typeface="Verdana" pitchFamily="34" charset="0"/>
                          <a:ea typeface="MS PGothic" pitchFamily="34" charset="-128"/>
                        </a:rPr>
                        <a:t> (but may increase administrative costs)</a:t>
                      </a:r>
                      <a:endParaRPr kumimoji="0" lang="en-US" sz="1200" b="0" i="0" u="none" strike="noStrike" cap="none" normalizeH="0" baseline="0" smtClean="0">
                        <a:ln>
                          <a:noFill/>
                        </a:ln>
                        <a:solidFill>
                          <a:schemeClr val="tx2"/>
                        </a:solidFill>
                        <a:effectLst/>
                        <a:latin typeface="Verdana" pitchFamily="34" charset="0"/>
                        <a:ea typeface="MS PGothic" pitchFamily="34" charset="-128"/>
                      </a:endParaRPr>
                    </a:p>
                  </a:txBody>
                  <a:tcPr marL="91445" marR="91445"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r>
              <a:tr h="457200">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2"/>
                          </a:solidFill>
                          <a:effectLst/>
                          <a:latin typeface="Verdana" pitchFamily="34" charset="0"/>
                          <a:ea typeface="MS PGothic" pitchFamily="34" charset="-128"/>
                        </a:rPr>
                        <a:t>Network development</a:t>
                      </a:r>
                    </a:p>
                  </a:txBody>
                  <a:tcPr marL="91445" marR="91445"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2"/>
                          </a:solidFill>
                          <a:effectLst/>
                          <a:latin typeface="Verdana" pitchFamily="34" charset="0"/>
                          <a:ea typeface="MS PGothic" pitchFamily="34" charset="-128"/>
                        </a:rPr>
                        <a:t>≈</a:t>
                      </a:r>
                    </a:p>
                    <a:p>
                      <a:pPr marL="0" marR="0" lvl="0" indent="0" algn="ctr" defTabSz="4572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Verdana" pitchFamily="34" charset="0"/>
                        <a:ea typeface="MS PGothic" pitchFamily="34" charset="-128"/>
                      </a:endParaRPr>
                    </a:p>
                  </a:txBody>
                  <a:tcPr marL="91445" marR="91445"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2"/>
                          </a:solidFill>
                          <a:effectLst/>
                          <a:latin typeface="Verdana" pitchFamily="34" charset="0"/>
                          <a:ea typeface="MS PGothic" pitchFamily="34" charset="-128"/>
                        </a:rPr>
                        <a:t>The choice of capacity platform </a:t>
                      </a:r>
                      <a:r>
                        <a:rPr kumimoji="0" lang="en-GB" sz="1200" b="0" i="0" u="none" strike="noStrike" cap="none" normalizeH="0" baseline="0" smtClean="0">
                          <a:ln>
                            <a:noFill/>
                          </a:ln>
                          <a:solidFill>
                            <a:schemeClr val="tx2"/>
                          </a:solidFill>
                          <a:effectLst/>
                          <a:latin typeface="Verdana" pitchFamily="34" charset="0"/>
                          <a:ea typeface="MS PGothic" pitchFamily="34" charset="-128"/>
                        </a:rPr>
                        <a:t>does not influence </a:t>
                      </a:r>
                      <a:r>
                        <a:rPr kumimoji="0" lang="en-US" sz="1200" b="0" i="0" u="none" strike="noStrike" cap="none" normalizeH="0" baseline="0" smtClean="0">
                          <a:ln>
                            <a:noFill/>
                          </a:ln>
                          <a:solidFill>
                            <a:schemeClr val="tx2"/>
                          </a:solidFill>
                          <a:effectLst/>
                          <a:latin typeface="Verdana" pitchFamily="34" charset="0"/>
                          <a:ea typeface="MS PGothic" pitchFamily="34" charset="-128"/>
                        </a:rPr>
                        <a:t>network development</a:t>
                      </a:r>
                    </a:p>
                  </a:txBody>
                  <a:tcPr marL="91445" marR="91445"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r>
              <a:tr h="68103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2"/>
                          </a:solidFill>
                          <a:effectLst/>
                          <a:latin typeface="Verdana" pitchFamily="34" charset="0"/>
                          <a:ea typeface="MS PGothic" pitchFamily="34" charset="-128"/>
                        </a:rPr>
                        <a:t>Effective competition</a:t>
                      </a:r>
                    </a:p>
                  </a:txBody>
                  <a:tcPr marL="91445" marR="91445"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2"/>
                          </a:solidFill>
                          <a:effectLst/>
                          <a:latin typeface="Zapf Dingbats" pitchFamily="3" charset="2"/>
                          <a:ea typeface="MS PGothic" pitchFamily="34" charset="-128"/>
                          <a:sym typeface="Zapf Dingbats" pitchFamily="3" charset="2"/>
                        </a:rPr>
                        <a:t>✗</a:t>
                      </a:r>
                      <a:endParaRPr kumimoji="0" lang="en-US" sz="1800" b="0" i="0" u="none" strike="noStrike" cap="none" normalizeH="0" baseline="0" smtClean="0">
                        <a:ln>
                          <a:noFill/>
                        </a:ln>
                        <a:solidFill>
                          <a:schemeClr val="tx2"/>
                        </a:solidFill>
                        <a:effectLst/>
                        <a:latin typeface="Verdana" pitchFamily="34" charset="0"/>
                        <a:ea typeface="MS PGothic" pitchFamily="34" charset="-128"/>
                      </a:endParaRPr>
                    </a:p>
                    <a:p>
                      <a:pPr marL="0" marR="0" lvl="0" indent="0" algn="ctr" defTabSz="4572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Verdana" pitchFamily="34" charset="0"/>
                        <a:ea typeface="MS PGothic" pitchFamily="34" charset="-128"/>
                      </a:endParaRPr>
                    </a:p>
                  </a:txBody>
                  <a:tcPr marL="91445" marR="91445"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2"/>
                          </a:solidFill>
                          <a:effectLst/>
                          <a:latin typeface="Verdana" pitchFamily="34" charset="0"/>
                          <a:ea typeface="MS PGothic" pitchFamily="34" charset="-128"/>
                        </a:rPr>
                        <a:t>Best served by an efficient simple and flexible system.</a:t>
                      </a:r>
                    </a:p>
                  </a:txBody>
                  <a:tcPr marL="91445" marR="91445"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r>
            </a:tbl>
          </a:graphicData>
        </a:graphic>
      </p:graphicFrame>
      <p:sp>
        <p:nvSpPr>
          <p:cNvPr id="32810" name="TextBox 7"/>
          <p:cNvSpPr txBox="1">
            <a:spLocks noChangeArrowheads="1"/>
          </p:cNvSpPr>
          <p:nvPr/>
        </p:nvSpPr>
        <p:spPr bwMode="auto">
          <a:xfrm>
            <a:off x="879475" y="5521325"/>
            <a:ext cx="8283575" cy="461963"/>
          </a:xfrm>
          <a:prstGeom prst="rect">
            <a:avLst/>
          </a:prstGeom>
          <a:noFill/>
          <a:ln w="9525">
            <a:noFill/>
            <a:miter lim="800000"/>
            <a:headEnd/>
            <a:tailEnd/>
          </a:ln>
        </p:spPr>
        <p:txBody>
          <a:bodyPr>
            <a:spAutoFit/>
          </a:bodyPr>
          <a:lstStyle/>
          <a:p>
            <a:pPr algn="ctr" eaLnBrk="0" hangingPunct="0"/>
            <a:r>
              <a:rPr lang="en-GB"/>
              <a:t>Capacity booking platform choice should be subservient to decisions over STC adoption</a:t>
            </a:r>
          </a:p>
          <a:p>
            <a:pPr algn="ctr" eaLnBrk="0" hangingPunct="0"/>
            <a:r>
              <a:rPr lang="en-GB"/>
              <a:t> and capacity booking responsibilities</a:t>
            </a:r>
          </a:p>
        </p:txBody>
      </p:sp>
    </p:spTree>
  </p:cSld>
  <p:clrMapOvr>
    <a:masterClrMapping/>
  </p:clrMapOvr>
  <p:transition spd="med"/>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742950" y="198438"/>
            <a:ext cx="8420100" cy="1143000"/>
          </a:xfrm>
        </p:spPr>
        <p:txBody>
          <a:bodyPr/>
          <a:lstStyle/>
          <a:p>
            <a:pPr eaLnBrk="1" hangingPunct="1"/>
            <a:r>
              <a:rPr lang="en-US" sz="3600" smtClean="0"/>
              <a:t>Process and next steps</a:t>
            </a:r>
          </a:p>
        </p:txBody>
      </p:sp>
      <p:graphicFrame>
        <p:nvGraphicFramePr>
          <p:cNvPr id="6" name="Content Placeholder 5"/>
          <p:cNvGraphicFramePr>
            <a:graphicFrameLocks noGrp="1"/>
          </p:cNvGraphicFramePr>
          <p:nvPr>
            <p:ph idx="1"/>
          </p:nvPr>
        </p:nvGraphicFramePr>
        <p:xfrm>
          <a:off x="742950" y="1981200"/>
          <a:ext cx="8890000" cy="3242310"/>
        </p:xfrm>
        <a:graphic>
          <a:graphicData uri="http://schemas.openxmlformats.org/drawingml/2006/table">
            <a:tbl>
              <a:tblPr/>
              <a:tblGrid>
                <a:gridCol w="2012950"/>
                <a:gridCol w="1444625"/>
                <a:gridCol w="835025"/>
                <a:gridCol w="4597400"/>
              </a:tblGrid>
              <a:tr h="37147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004000"/>
                          </a:solidFill>
                          <a:effectLst/>
                          <a:latin typeface="Verdana" pitchFamily="34" charset="0"/>
                          <a:ea typeface="MS PGothic" pitchFamily="34" charset="-128"/>
                        </a:rPr>
                        <a:t>Step</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004000"/>
                          </a:solidFill>
                          <a:effectLst/>
                          <a:latin typeface="Verdana" pitchFamily="34" charset="0"/>
                          <a:ea typeface="MS PGothic" pitchFamily="34" charset="-128"/>
                        </a:rPr>
                        <a:t>When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004000"/>
                          </a:solidFill>
                          <a:effectLst/>
                          <a:latin typeface="Verdana" pitchFamily="34" charset="0"/>
                          <a:ea typeface="MS PGothic" pitchFamily="34" charset="-128"/>
                        </a:rPr>
                        <a:t>Who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004000"/>
                          </a:solidFill>
                          <a:effectLst/>
                          <a:latin typeface="Verdana" pitchFamily="34" charset="0"/>
                          <a:ea typeface="MS PGothic" pitchFamily="34" charset="-128"/>
                        </a:rPr>
                        <a:t>Comment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37147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4000"/>
                          </a:solidFill>
                          <a:effectLst/>
                          <a:latin typeface="Verdana" pitchFamily="34" charset="0"/>
                          <a:ea typeface="MS PGothic" pitchFamily="34" charset="-128"/>
                        </a:rPr>
                        <a:t>Workshop</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4000"/>
                          </a:solidFill>
                          <a:effectLst/>
                          <a:latin typeface="Verdana" pitchFamily="34" charset="0"/>
                          <a:ea typeface="MS PGothic" pitchFamily="34" charset="-128"/>
                        </a:rPr>
                        <a:t>2 March</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4000"/>
                          </a:solidFill>
                          <a:effectLst/>
                          <a:latin typeface="Verdana" pitchFamily="34" charset="0"/>
                          <a:ea typeface="MS PGothic" pitchFamily="34" charset="-128"/>
                        </a:rPr>
                        <a:t>All</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4000"/>
                          </a:solidFill>
                          <a:effectLst/>
                          <a:latin typeface="Verdana" pitchFamily="34" charset="0"/>
                          <a:ea typeface="MS PGothic" pitchFamily="34" charset="-128"/>
                        </a:rPr>
                        <a:t>Exploration of Exit issues to develop common understanding and initial assessment of case for exit reform</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r>
              <a:tr h="37147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4000"/>
                          </a:solidFill>
                          <a:effectLst/>
                          <a:latin typeface="Verdana" pitchFamily="34" charset="0"/>
                          <a:ea typeface="MS PGothic" pitchFamily="34" charset="-128"/>
                        </a:rPr>
                        <a:t>Reflection/feedback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4000"/>
                          </a:solidFill>
                          <a:effectLst/>
                          <a:latin typeface="Verdana" pitchFamily="34" charset="0"/>
                          <a:ea typeface="MS PGothic" pitchFamily="34" charset="-128"/>
                        </a:rPr>
                        <a:t>by 16 March</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4000"/>
                          </a:solidFill>
                          <a:effectLst/>
                          <a:latin typeface="Verdana" pitchFamily="34" charset="0"/>
                          <a:ea typeface="MS PGothic" pitchFamily="34" charset="-128"/>
                        </a:rPr>
                        <a:t>All</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4000"/>
                          </a:solidFill>
                          <a:effectLst/>
                          <a:latin typeface="Verdana" pitchFamily="34" charset="0"/>
                          <a:ea typeface="MS PGothic" pitchFamily="34" charset="-128"/>
                        </a:rPr>
                        <a:t>Opportunity for further inputs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r>
              <a:tr h="37147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ja-JP" altLang="en-US" sz="1400" b="0" i="0" u="none" strike="noStrike" cap="none" normalizeH="0" baseline="0" smtClean="0">
                          <a:ln>
                            <a:noFill/>
                          </a:ln>
                          <a:solidFill>
                            <a:srgbClr val="004000"/>
                          </a:solidFill>
                          <a:effectLst/>
                          <a:latin typeface="Verdana" pitchFamily="34" charset="0"/>
                          <a:ea typeface="MS PGothic" pitchFamily="34" charset="-128"/>
                        </a:rPr>
                        <a:t>“</a:t>
                      </a:r>
                      <a:r>
                        <a:rPr kumimoji="0" lang="en-US" altLang="ja-JP" sz="1400" b="0" i="0" u="none" strike="noStrike" cap="none" normalizeH="0" baseline="0" smtClean="0">
                          <a:ln>
                            <a:noFill/>
                          </a:ln>
                          <a:solidFill>
                            <a:srgbClr val="004000"/>
                          </a:solidFill>
                          <a:effectLst/>
                          <a:latin typeface="Verdana" pitchFamily="34" charset="0"/>
                          <a:ea typeface="MS PGothic" pitchFamily="34" charset="-128"/>
                        </a:rPr>
                        <a:t>Think piece</a:t>
                      </a:r>
                      <a:r>
                        <a:rPr kumimoji="0" lang="ja-JP" altLang="en-US" sz="1400" b="0" i="0" u="none" strike="noStrike" cap="none" normalizeH="0" baseline="0" smtClean="0">
                          <a:ln>
                            <a:noFill/>
                          </a:ln>
                          <a:solidFill>
                            <a:srgbClr val="004000"/>
                          </a:solidFill>
                          <a:effectLst/>
                          <a:latin typeface="Verdana" pitchFamily="34" charset="0"/>
                          <a:ea typeface="MS PGothic" pitchFamily="34" charset="-128"/>
                        </a:rPr>
                        <a:t>”</a:t>
                      </a:r>
                      <a:r>
                        <a:rPr kumimoji="0" lang="en-US" altLang="ja-JP" sz="1400" b="0" i="0" u="none" strike="noStrike" cap="none" normalizeH="0" baseline="0" smtClean="0">
                          <a:ln>
                            <a:noFill/>
                          </a:ln>
                          <a:solidFill>
                            <a:srgbClr val="004000"/>
                          </a:solidFill>
                          <a:effectLst/>
                          <a:latin typeface="Verdana" pitchFamily="34" charset="0"/>
                          <a:ea typeface="MS PGothic" pitchFamily="34" charset="-128"/>
                        </a:rPr>
                        <a:t> document</a:t>
                      </a:r>
                      <a:endParaRPr kumimoji="0" lang="en-US" sz="1400" b="0" i="0" u="none" strike="noStrike" cap="none" normalizeH="0" baseline="0" smtClean="0">
                        <a:ln>
                          <a:noFill/>
                        </a:ln>
                        <a:solidFill>
                          <a:srgbClr val="004000"/>
                        </a:solidFill>
                        <a:effectLst/>
                        <a:latin typeface="Verdana" pitchFamily="34" charset="0"/>
                        <a:ea typeface="MS PGothic"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4000"/>
                          </a:solidFill>
                          <a:effectLst/>
                          <a:latin typeface="Verdana" pitchFamily="34" charset="0"/>
                          <a:ea typeface="MS PGothic" pitchFamily="34" charset="-128"/>
                        </a:rPr>
                        <a:t>By end March</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4000"/>
                          </a:solidFill>
                          <a:effectLst/>
                          <a:latin typeface="Verdana" pitchFamily="34" charset="0"/>
                          <a:ea typeface="MS PGothic" pitchFamily="34" charset="-128"/>
                        </a:rPr>
                        <a:t>UR</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4000"/>
                          </a:solidFill>
                          <a:effectLst/>
                          <a:latin typeface="Verdana" pitchFamily="34" charset="0"/>
                          <a:ea typeface="MS PGothic" pitchFamily="34" charset="-128"/>
                        </a:rPr>
                        <a:t>To indicate UR </a:t>
                      </a:r>
                      <a:r>
                        <a:rPr kumimoji="0" lang="en-US" sz="1400" b="0" i="0" u="none" strike="noStrike" cap="none" normalizeH="0" baseline="0" dirty="0" smtClean="0">
                          <a:ln>
                            <a:noFill/>
                          </a:ln>
                          <a:solidFill>
                            <a:schemeClr val="tx1"/>
                          </a:solidFill>
                          <a:effectLst/>
                          <a:latin typeface="Verdana" pitchFamily="34" charset="0"/>
                          <a:ea typeface="MS PGothic" pitchFamily="34" charset="-128"/>
                        </a:rPr>
                        <a:t>summary of initial assessment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r>
              <a:tr h="37147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4000"/>
                          </a:solidFill>
                          <a:effectLst/>
                          <a:latin typeface="Verdana" pitchFamily="34" charset="0"/>
                          <a:ea typeface="MS PGothic" pitchFamily="34" charset="-128"/>
                        </a:rPr>
                        <a:t>Stakeholder feedback</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4000"/>
                          </a:solidFill>
                          <a:effectLst/>
                          <a:latin typeface="Verdana" pitchFamily="34" charset="0"/>
                          <a:ea typeface="MS PGothic" pitchFamily="34" charset="-128"/>
                        </a:rPr>
                        <a:t>April</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4000"/>
                          </a:solidFill>
                          <a:effectLst/>
                          <a:latin typeface="Verdana" pitchFamily="34" charset="0"/>
                          <a:ea typeface="MS PGothic" pitchFamily="34" charset="-128"/>
                        </a:rPr>
                        <a:t>Market players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4000"/>
                          </a:solidFill>
                          <a:effectLst/>
                          <a:latin typeface="Verdana" pitchFamily="34" charset="0"/>
                          <a:ea typeface="MS PGothic" pitchFamily="34" charset="-128"/>
                        </a:rPr>
                        <a:t>Opportunity for further written feedback or dialogue with UR/TPA (on either an individual or industry basis)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r>
              <a:tr h="37147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Verdana" pitchFamily="34" charset="0"/>
                          <a:ea typeface="MS PGothic" pitchFamily="34" charset="-128"/>
                        </a:rPr>
                        <a:t>Conclusions from review</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4000"/>
                          </a:solidFill>
                          <a:effectLst/>
                          <a:latin typeface="Verdana" pitchFamily="34" charset="0"/>
                          <a:ea typeface="MS PGothic" pitchFamily="34" charset="-128"/>
                        </a:rPr>
                        <a:t>June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4000"/>
                          </a:solidFill>
                          <a:effectLst/>
                          <a:latin typeface="Verdana" pitchFamily="34" charset="0"/>
                          <a:ea typeface="MS PGothic" pitchFamily="34" charset="-128"/>
                        </a:rPr>
                        <a:t>UR</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Verdana" pitchFamily="34" charset="0"/>
                          <a:ea typeface="MS PGothic" pitchFamily="34" charset="-128"/>
                        </a:rPr>
                        <a:t>UR conclusions and next steps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r>
            </a:tbl>
          </a:graphicData>
        </a:graphic>
      </p:graphicFrame>
      <p:sp>
        <p:nvSpPr>
          <p:cNvPr id="33832" name="Footer Placeholder 3"/>
          <p:cNvSpPr>
            <a:spLocks noGrp="1"/>
          </p:cNvSpPr>
          <p:nvPr>
            <p:ph type="ftr" sz="quarter" idx="11"/>
          </p:nvPr>
        </p:nvSpPr>
        <p:spPr>
          <a:noFill/>
        </p:spPr>
        <p:txBody>
          <a:bodyPr/>
          <a:lstStyle/>
          <a:p>
            <a:endParaRPr lang="en-US"/>
          </a:p>
          <a:p>
            <a:r>
              <a:rPr lang="en-US">
                <a:solidFill>
                  <a:srgbClr val="9FC5C4"/>
                </a:solidFill>
              </a:rPr>
              <a:t>TPA Solutions © 2016</a:t>
            </a:r>
          </a:p>
        </p:txBody>
      </p:sp>
      <p:sp>
        <p:nvSpPr>
          <p:cNvPr id="33833" name="Slide Number Placeholder 4"/>
          <p:cNvSpPr>
            <a:spLocks noGrp="1"/>
          </p:cNvSpPr>
          <p:nvPr>
            <p:ph type="sldNum" sz="quarter" idx="12"/>
          </p:nvPr>
        </p:nvSpPr>
        <p:spPr>
          <a:noFill/>
        </p:spPr>
        <p:txBody>
          <a:bodyPr/>
          <a:lstStyle/>
          <a:p>
            <a:fld id="{17833DFB-9DE4-4F2A-B069-A7E94EE4D6FA}" type="slidenum">
              <a:rPr lang="en-US"/>
              <a:pPr/>
              <a:t>21</a:t>
            </a:fld>
            <a:endParaRPr lang="en-US"/>
          </a:p>
        </p:txBody>
      </p:sp>
    </p:spTree>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pPr eaLnBrk="1" hangingPunct="1"/>
            <a:r>
              <a:rPr lang="en-GB" smtClean="0"/>
              <a:t>Context</a:t>
            </a:r>
          </a:p>
        </p:txBody>
      </p:sp>
      <p:sp>
        <p:nvSpPr>
          <p:cNvPr id="15363" name="Content Placeholder 2"/>
          <p:cNvSpPr>
            <a:spLocks noGrp="1"/>
          </p:cNvSpPr>
          <p:nvPr>
            <p:ph idx="1"/>
          </p:nvPr>
        </p:nvSpPr>
        <p:spPr>
          <a:xfrm>
            <a:off x="742950" y="1981200"/>
            <a:ext cx="9105900" cy="4114800"/>
          </a:xfrm>
        </p:spPr>
        <p:txBody>
          <a:bodyPr/>
          <a:lstStyle/>
          <a:p>
            <a:pPr marL="0" indent="0" eaLnBrk="1" hangingPunct="1">
              <a:buFontTx/>
              <a:buNone/>
            </a:pPr>
            <a:r>
              <a:rPr lang="en-GB" sz="2000" smtClean="0"/>
              <a:t>Fundamental objective:</a:t>
            </a:r>
          </a:p>
          <a:p>
            <a:pPr marL="0" indent="0" eaLnBrk="1" hangingPunct="1">
              <a:buFontTx/>
              <a:buNone/>
            </a:pPr>
            <a:endParaRPr lang="en-GB" sz="2000" smtClean="0"/>
          </a:p>
          <a:p>
            <a:pPr marL="0" indent="0" eaLnBrk="1" hangingPunct="1">
              <a:buFontTx/>
              <a:buNone/>
            </a:pPr>
            <a:r>
              <a:rPr lang="en-GB" sz="2000" smtClean="0"/>
              <a:t>Promote the development and maintenance of an efficient, economic and co-ordinated gas industry in NI</a:t>
            </a:r>
          </a:p>
          <a:p>
            <a:pPr marL="0" indent="0" eaLnBrk="1" hangingPunct="1">
              <a:buFontTx/>
              <a:buNone/>
            </a:pPr>
            <a:endParaRPr lang="en-GB" sz="2000" smtClean="0"/>
          </a:p>
          <a:p>
            <a:pPr marL="0" indent="0" eaLnBrk="1" hangingPunct="1">
              <a:buFontTx/>
              <a:buNone/>
            </a:pPr>
            <a:r>
              <a:rPr lang="is-IS" sz="2000" smtClean="0"/>
              <a:t>… to</a:t>
            </a:r>
          </a:p>
          <a:p>
            <a:pPr marL="0" indent="0" eaLnBrk="1" hangingPunct="1">
              <a:buFontTx/>
              <a:buNone/>
            </a:pPr>
            <a:endParaRPr lang="is-IS" sz="2000" smtClean="0"/>
          </a:p>
          <a:p>
            <a:pPr marL="0" indent="0" eaLnBrk="1" hangingPunct="1"/>
            <a:r>
              <a:rPr lang="en-US" sz="1800" smtClean="0"/>
              <a:t>protect interests of consumers</a:t>
            </a:r>
          </a:p>
          <a:p>
            <a:pPr marL="0" indent="0" eaLnBrk="1" hangingPunct="1"/>
            <a:r>
              <a:rPr lang="en-US" sz="1800" smtClean="0"/>
              <a:t>p</a:t>
            </a:r>
            <a:r>
              <a:rPr lang="is-IS" sz="1800" smtClean="0"/>
              <a:t>romote efficient use of gas</a:t>
            </a:r>
          </a:p>
          <a:p>
            <a:pPr marL="0" indent="0" eaLnBrk="1" hangingPunct="1"/>
            <a:r>
              <a:rPr lang="en-US" sz="1800" smtClean="0"/>
              <a:t>ensure diverse, viable and sustainable long term energy supply</a:t>
            </a:r>
          </a:p>
          <a:p>
            <a:pPr marL="0" indent="0" eaLnBrk="1" hangingPunct="1"/>
            <a:r>
              <a:rPr lang="en-US" sz="1800" smtClean="0"/>
              <a:t>f</a:t>
            </a:r>
            <a:r>
              <a:rPr lang="is-IS" sz="1800" smtClean="0"/>
              <a:t>acilitate competition between persons (supplying and conveying gas)</a:t>
            </a:r>
          </a:p>
          <a:p>
            <a:pPr marL="0" indent="0" eaLnBrk="1" hangingPunct="1"/>
            <a:endParaRPr lang="en-GB" sz="2000" smtClean="0"/>
          </a:p>
        </p:txBody>
      </p:sp>
      <p:sp>
        <p:nvSpPr>
          <p:cNvPr id="15364" name="Footer Placeholder 3"/>
          <p:cNvSpPr>
            <a:spLocks noGrp="1"/>
          </p:cNvSpPr>
          <p:nvPr>
            <p:ph type="ftr" sz="quarter" idx="11"/>
          </p:nvPr>
        </p:nvSpPr>
        <p:spPr>
          <a:noFill/>
        </p:spPr>
        <p:txBody>
          <a:bodyPr/>
          <a:lstStyle/>
          <a:p>
            <a:endParaRPr lang="en-US"/>
          </a:p>
          <a:p>
            <a:r>
              <a:rPr lang="en-US">
                <a:solidFill>
                  <a:srgbClr val="9FC5C4"/>
                </a:solidFill>
              </a:rPr>
              <a:t>TPA Solutions © 2016</a:t>
            </a:r>
          </a:p>
        </p:txBody>
      </p:sp>
      <p:sp>
        <p:nvSpPr>
          <p:cNvPr id="15365" name="Slide Number Placeholder 4"/>
          <p:cNvSpPr>
            <a:spLocks noGrp="1"/>
          </p:cNvSpPr>
          <p:nvPr>
            <p:ph type="sldNum" sz="quarter" idx="12"/>
          </p:nvPr>
        </p:nvSpPr>
        <p:spPr>
          <a:noFill/>
        </p:spPr>
        <p:txBody>
          <a:bodyPr/>
          <a:lstStyle/>
          <a:p>
            <a:fld id="{EF212611-1E8F-466A-BAAA-68D8FB8F00DE}" type="slidenum">
              <a:rPr lang="en-US"/>
              <a:pPr/>
              <a:t>3</a:t>
            </a:fld>
            <a:endParaRPr lang="en-US"/>
          </a:p>
        </p:txBody>
      </p:sp>
    </p:spTree>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742950" y="-100013"/>
            <a:ext cx="8420100" cy="1143001"/>
          </a:xfrm>
        </p:spPr>
        <p:txBody>
          <a:bodyPr/>
          <a:lstStyle/>
          <a:p>
            <a:pPr eaLnBrk="1" hangingPunct="1"/>
            <a:r>
              <a:rPr lang="en-GB" sz="3600" smtClean="0"/>
              <a:t>Exit regime review</a:t>
            </a:r>
          </a:p>
        </p:txBody>
      </p:sp>
      <p:sp>
        <p:nvSpPr>
          <p:cNvPr id="16387" name="Content Placeholder 2"/>
          <p:cNvSpPr>
            <a:spLocks noGrp="1"/>
          </p:cNvSpPr>
          <p:nvPr>
            <p:ph idx="1"/>
          </p:nvPr>
        </p:nvSpPr>
        <p:spPr>
          <a:xfrm>
            <a:off x="4703763" y="1628775"/>
            <a:ext cx="4929187" cy="431800"/>
          </a:xfrm>
          <a:ln>
            <a:solidFill>
              <a:schemeClr val="bg2"/>
            </a:solidFill>
          </a:ln>
        </p:spPr>
        <p:txBody>
          <a:bodyPr/>
          <a:lstStyle/>
          <a:p>
            <a:pPr marL="0" indent="0" eaLnBrk="1" hangingPunct="1">
              <a:buFontTx/>
              <a:buNone/>
            </a:pPr>
            <a:r>
              <a:rPr lang="en-GB" sz="1200" smtClean="0"/>
              <a:t>to harmonise and streamline contracts, administration and operation for gas transmission activities</a:t>
            </a:r>
          </a:p>
          <a:p>
            <a:pPr marL="0" indent="0" eaLnBrk="1" hangingPunct="1">
              <a:buFontTx/>
              <a:buNone/>
            </a:pPr>
            <a:r>
              <a:rPr lang="en-GB" sz="1600" smtClean="0"/>
              <a:t> </a:t>
            </a:r>
          </a:p>
        </p:txBody>
      </p:sp>
      <p:sp>
        <p:nvSpPr>
          <p:cNvPr id="16388" name="Footer Placeholder 3"/>
          <p:cNvSpPr>
            <a:spLocks noGrp="1"/>
          </p:cNvSpPr>
          <p:nvPr>
            <p:ph type="ftr" sz="quarter" idx="11"/>
          </p:nvPr>
        </p:nvSpPr>
        <p:spPr>
          <a:xfrm>
            <a:off x="7793038" y="6416675"/>
            <a:ext cx="2200275" cy="541338"/>
          </a:xfrm>
          <a:noFill/>
        </p:spPr>
        <p:txBody>
          <a:bodyPr/>
          <a:lstStyle/>
          <a:p>
            <a:endParaRPr lang="en-US"/>
          </a:p>
          <a:p>
            <a:r>
              <a:rPr lang="en-US">
                <a:solidFill>
                  <a:srgbClr val="9FC5C4"/>
                </a:solidFill>
              </a:rPr>
              <a:t>TPA Solutions © 2016</a:t>
            </a:r>
          </a:p>
        </p:txBody>
      </p:sp>
      <p:sp>
        <p:nvSpPr>
          <p:cNvPr id="16389" name="Slide Number Placeholder 4"/>
          <p:cNvSpPr>
            <a:spLocks noGrp="1"/>
          </p:cNvSpPr>
          <p:nvPr>
            <p:ph type="sldNum" sz="quarter" idx="12"/>
          </p:nvPr>
        </p:nvSpPr>
        <p:spPr>
          <a:noFill/>
        </p:spPr>
        <p:txBody>
          <a:bodyPr/>
          <a:lstStyle/>
          <a:p>
            <a:fld id="{E91793F0-73F8-4201-84C7-ECCB475B2510}" type="slidenum">
              <a:rPr lang="en-US"/>
              <a:pPr/>
              <a:t>4</a:t>
            </a:fld>
            <a:endParaRPr lang="en-US"/>
          </a:p>
        </p:txBody>
      </p:sp>
      <p:sp>
        <p:nvSpPr>
          <p:cNvPr id="16390" name="Content Placeholder 2"/>
          <p:cNvSpPr txBox="1">
            <a:spLocks/>
          </p:cNvSpPr>
          <p:nvPr/>
        </p:nvSpPr>
        <p:spPr bwMode="auto">
          <a:xfrm>
            <a:off x="415925" y="2133600"/>
            <a:ext cx="3960813" cy="4319588"/>
          </a:xfrm>
          <a:prstGeom prst="rect">
            <a:avLst/>
          </a:prstGeom>
          <a:noFill/>
          <a:ln w="9525">
            <a:solidFill>
              <a:srgbClr val="000000"/>
            </a:solidFill>
            <a:miter lim="800000"/>
            <a:headEnd/>
            <a:tailEnd/>
          </a:ln>
        </p:spPr>
        <p:txBody>
          <a:bodyPr anchor="ctr"/>
          <a:lstStyle/>
          <a:p>
            <a:pPr>
              <a:spcBef>
                <a:spcPct val="20000"/>
              </a:spcBef>
            </a:pPr>
            <a:r>
              <a:rPr lang="en-GB" sz="1400" b="0"/>
              <a:t>Our challenge is to</a:t>
            </a:r>
          </a:p>
          <a:p>
            <a:pPr>
              <a:spcBef>
                <a:spcPct val="20000"/>
              </a:spcBef>
              <a:buFont typeface="Arial" pitchFamily="34" charset="0"/>
              <a:buChar char="•"/>
            </a:pPr>
            <a:r>
              <a:rPr lang="en-GB" sz="1400" b="0"/>
              <a:t>explore if exit regime is </a:t>
            </a:r>
            <a:r>
              <a:rPr lang="en-GB" altLang="en-US" sz="1400" b="0"/>
              <a:t>“</a:t>
            </a:r>
            <a:r>
              <a:rPr lang="en-GB" sz="1400" b="0"/>
              <a:t>fit for purpose</a:t>
            </a:r>
            <a:r>
              <a:rPr lang="en-GB" altLang="en-US" sz="1400" b="0"/>
              <a:t>”</a:t>
            </a:r>
            <a:endParaRPr lang="en-GB" sz="1400" b="0"/>
          </a:p>
          <a:p>
            <a:pPr>
              <a:spcBef>
                <a:spcPct val="20000"/>
              </a:spcBef>
              <a:buFont typeface="Arial" pitchFamily="34" charset="0"/>
              <a:buChar char="•"/>
            </a:pPr>
            <a:r>
              <a:rPr lang="en-GB" sz="1400" b="0"/>
              <a:t>assess potential issues</a:t>
            </a:r>
          </a:p>
          <a:p>
            <a:pPr>
              <a:spcBef>
                <a:spcPct val="20000"/>
              </a:spcBef>
              <a:buFont typeface="Arial" pitchFamily="34" charset="0"/>
              <a:buChar char="•"/>
            </a:pPr>
            <a:r>
              <a:rPr lang="en-GB" sz="1400" b="0"/>
              <a:t>analyse options and potential impacts</a:t>
            </a:r>
          </a:p>
          <a:p>
            <a:pPr>
              <a:spcBef>
                <a:spcPct val="20000"/>
              </a:spcBef>
              <a:buFont typeface="Arial" pitchFamily="34" charset="0"/>
              <a:buChar char="•"/>
            </a:pPr>
            <a:r>
              <a:rPr lang="en-GB" sz="1400" b="0"/>
              <a:t>develop industry understanding </a:t>
            </a:r>
          </a:p>
          <a:p>
            <a:pPr>
              <a:spcBef>
                <a:spcPct val="20000"/>
              </a:spcBef>
              <a:buFont typeface="Arial" pitchFamily="34" charset="0"/>
              <a:buChar char="•"/>
            </a:pPr>
            <a:r>
              <a:rPr lang="en-GB" sz="1400" b="0"/>
              <a:t>understand industry preferences</a:t>
            </a:r>
          </a:p>
          <a:p>
            <a:pPr>
              <a:spcBef>
                <a:spcPts val="375"/>
              </a:spcBef>
              <a:buFont typeface="Arial" pitchFamily="34" charset="0"/>
              <a:buChar char="•"/>
            </a:pPr>
            <a:r>
              <a:rPr lang="en-GB" sz="1400" b="0"/>
              <a:t>recommend a preferred exit regime</a:t>
            </a:r>
          </a:p>
          <a:p>
            <a:pPr>
              <a:spcBef>
                <a:spcPts val="388"/>
              </a:spcBef>
              <a:buFont typeface="Arial" pitchFamily="34" charset="0"/>
              <a:buChar char="•"/>
            </a:pPr>
            <a:r>
              <a:rPr lang="en-GB" sz="1400" b="0"/>
              <a:t>understand timescales for delivery</a:t>
            </a:r>
          </a:p>
          <a:p>
            <a:pPr>
              <a:spcBef>
                <a:spcPts val="388"/>
              </a:spcBef>
              <a:buFont typeface="Arial" pitchFamily="34" charset="0"/>
              <a:buChar char="•"/>
            </a:pPr>
            <a:r>
              <a:rPr lang="en-GB" sz="1400" b="0"/>
              <a:t>deliver licence and code changes where necessary  </a:t>
            </a:r>
          </a:p>
          <a:p>
            <a:pPr>
              <a:spcBef>
                <a:spcPts val="388"/>
              </a:spcBef>
            </a:pPr>
            <a:r>
              <a:rPr lang="en-GB" sz="1400"/>
              <a:t> </a:t>
            </a:r>
          </a:p>
        </p:txBody>
      </p:sp>
      <p:sp>
        <p:nvSpPr>
          <p:cNvPr id="16391" name="Decision 13"/>
          <p:cNvSpPr>
            <a:spLocks noChangeArrowheads="1"/>
          </p:cNvSpPr>
          <p:nvPr/>
        </p:nvSpPr>
        <p:spPr bwMode="auto">
          <a:xfrm>
            <a:off x="4665663" y="2205038"/>
            <a:ext cx="2374900" cy="1008062"/>
          </a:xfrm>
          <a:prstGeom prst="flowChartDecision">
            <a:avLst/>
          </a:prstGeom>
          <a:solidFill>
            <a:schemeClr val="accent1"/>
          </a:solidFill>
          <a:ln w="9525">
            <a:solidFill>
              <a:schemeClr val="tx2"/>
            </a:solidFill>
            <a:round/>
            <a:headEnd/>
            <a:tailEnd/>
          </a:ln>
        </p:spPr>
        <p:txBody>
          <a:bodyPr anchor="ctr"/>
          <a:lstStyle/>
          <a:p>
            <a:pPr eaLnBrk="0" hangingPunct="0">
              <a:buFont typeface="Wingdings" pitchFamily="2" charset="2"/>
              <a:buNone/>
            </a:pPr>
            <a:r>
              <a:rPr lang="en-US"/>
              <a:t>Exit reform </a:t>
            </a:r>
            <a:r>
              <a:rPr lang="en-GB"/>
              <a:t>required</a:t>
            </a:r>
            <a:r>
              <a:rPr lang="en-US"/>
              <a:t>?</a:t>
            </a:r>
          </a:p>
        </p:txBody>
      </p:sp>
      <p:cxnSp>
        <p:nvCxnSpPr>
          <p:cNvPr id="16392" name="Straight Arrow Connector 19"/>
          <p:cNvCxnSpPr>
            <a:cxnSpLocks noChangeShapeType="1"/>
            <a:stCxn id="16391" idx="3"/>
          </p:cNvCxnSpPr>
          <p:nvPr/>
        </p:nvCxnSpPr>
        <p:spPr bwMode="auto">
          <a:xfrm>
            <a:off x="7040563" y="2708275"/>
            <a:ext cx="1800225" cy="0"/>
          </a:xfrm>
          <a:prstGeom prst="straightConnector1">
            <a:avLst/>
          </a:prstGeom>
          <a:noFill/>
          <a:ln w="25400">
            <a:solidFill>
              <a:srgbClr val="008000"/>
            </a:solidFill>
            <a:round/>
            <a:headEnd/>
            <a:tailEnd type="arrow" w="med" len="med"/>
          </a:ln>
        </p:spPr>
      </p:cxnSp>
      <p:sp>
        <p:nvSpPr>
          <p:cNvPr id="16393" name="TextBox 22"/>
          <p:cNvSpPr txBox="1">
            <a:spLocks noChangeArrowheads="1"/>
          </p:cNvSpPr>
          <p:nvPr/>
        </p:nvSpPr>
        <p:spPr bwMode="auto">
          <a:xfrm>
            <a:off x="8121650" y="2349500"/>
            <a:ext cx="431800" cy="276225"/>
          </a:xfrm>
          <a:prstGeom prst="rect">
            <a:avLst/>
          </a:prstGeom>
          <a:noFill/>
          <a:ln w="9525">
            <a:noFill/>
            <a:miter lim="800000"/>
            <a:headEnd/>
            <a:tailEnd/>
          </a:ln>
        </p:spPr>
        <p:txBody>
          <a:bodyPr>
            <a:spAutoFit/>
          </a:bodyPr>
          <a:lstStyle/>
          <a:p>
            <a:pPr eaLnBrk="0" hangingPunct="0"/>
            <a:r>
              <a:rPr lang="en-US">
                <a:solidFill>
                  <a:srgbClr val="008000"/>
                </a:solidFill>
              </a:rPr>
              <a:t>No</a:t>
            </a:r>
          </a:p>
        </p:txBody>
      </p:sp>
      <p:sp>
        <p:nvSpPr>
          <p:cNvPr id="16394" name="Decision 23"/>
          <p:cNvSpPr>
            <a:spLocks noChangeArrowheads="1"/>
          </p:cNvSpPr>
          <p:nvPr/>
        </p:nvSpPr>
        <p:spPr bwMode="auto">
          <a:xfrm>
            <a:off x="4665663" y="3500438"/>
            <a:ext cx="2374900" cy="1008062"/>
          </a:xfrm>
          <a:prstGeom prst="flowChartDecision">
            <a:avLst/>
          </a:prstGeom>
          <a:solidFill>
            <a:schemeClr val="accent1"/>
          </a:solidFill>
          <a:ln w="9525">
            <a:solidFill>
              <a:schemeClr val="tx2"/>
            </a:solidFill>
            <a:round/>
            <a:headEnd/>
            <a:tailEnd/>
          </a:ln>
        </p:spPr>
        <p:txBody>
          <a:bodyPr lIns="0" rIns="0" anchor="ctr"/>
          <a:lstStyle/>
          <a:p>
            <a:pPr algn="ctr" eaLnBrk="0" hangingPunct="0">
              <a:buFont typeface="Wingdings" pitchFamily="2" charset="2"/>
              <a:buNone/>
            </a:pPr>
            <a:r>
              <a:rPr lang="en-US" sz="1100"/>
              <a:t>Reform desirable and possible by Oct 2017?</a:t>
            </a:r>
          </a:p>
        </p:txBody>
      </p:sp>
      <p:sp>
        <p:nvSpPr>
          <p:cNvPr id="16395" name="Process 24"/>
          <p:cNvSpPr>
            <a:spLocks noChangeArrowheads="1"/>
          </p:cNvSpPr>
          <p:nvPr/>
        </p:nvSpPr>
        <p:spPr bwMode="auto">
          <a:xfrm>
            <a:off x="5097463" y="4797425"/>
            <a:ext cx="1511300" cy="719138"/>
          </a:xfrm>
          <a:prstGeom prst="flowChartProcess">
            <a:avLst/>
          </a:prstGeom>
          <a:solidFill>
            <a:schemeClr val="accent1"/>
          </a:solidFill>
          <a:ln w="9525">
            <a:solidFill>
              <a:schemeClr val="tx1"/>
            </a:solidFill>
            <a:round/>
            <a:headEnd/>
            <a:tailEnd/>
          </a:ln>
        </p:spPr>
        <p:txBody>
          <a:bodyPr anchor="ctr"/>
          <a:lstStyle/>
          <a:p>
            <a:pPr algn="ctr" eaLnBrk="0" hangingPunct="0">
              <a:buFont typeface="Wingdings" pitchFamily="2" charset="2"/>
              <a:buNone/>
            </a:pPr>
            <a:r>
              <a:rPr lang="en-US"/>
              <a:t>Deliver reform by Oct 2017</a:t>
            </a:r>
          </a:p>
        </p:txBody>
      </p:sp>
      <p:sp>
        <p:nvSpPr>
          <p:cNvPr id="27" name="Rounded Rectangle 26"/>
          <p:cNvSpPr/>
          <p:nvPr/>
        </p:nvSpPr>
        <p:spPr bwMode="auto">
          <a:xfrm>
            <a:off x="415925" y="1628775"/>
            <a:ext cx="4321175" cy="431800"/>
          </a:xfrm>
          <a:prstGeom prst="roundRect">
            <a:avLst/>
          </a:prstGeom>
          <a:solidFill>
            <a:schemeClr val="accent5"/>
          </a:solidFill>
          <a:ln w="1651" cap="flat" cmpd="sng" algn="ctr">
            <a:solidFill>
              <a:schemeClr val="tx1"/>
            </a:solidFill>
            <a:prstDash val="solid"/>
            <a:round/>
            <a:headEnd type="none" w="med" len="med"/>
            <a:tailEnd type="none" w="med" len="med"/>
          </a:ln>
          <a:effectLst/>
          <a:extLst/>
        </p:spPr>
        <p:txBody>
          <a:bodyPr lIns="0" tIns="0" rIns="0" bIns="0" anchor="ctr"/>
          <a:lstStyle/>
          <a:p>
            <a:pPr eaLnBrk="0" hangingPunct="0">
              <a:spcBef>
                <a:spcPct val="20000"/>
              </a:spcBef>
              <a:defRPr/>
            </a:pPr>
            <a:r>
              <a:rPr lang="en-US" sz="1400" b="0" dirty="0">
                <a:ea typeface="ＭＳ Ｐゴシック" panose="020B0600070205080204" pitchFamily="34" charset="-128"/>
              </a:rPr>
              <a:t>Single network code for Oct 2017 delivery </a:t>
            </a:r>
          </a:p>
        </p:txBody>
      </p:sp>
      <p:sp>
        <p:nvSpPr>
          <p:cNvPr id="16397" name="Process 28"/>
          <p:cNvSpPr>
            <a:spLocks noChangeArrowheads="1"/>
          </p:cNvSpPr>
          <p:nvPr/>
        </p:nvSpPr>
        <p:spPr bwMode="auto">
          <a:xfrm>
            <a:off x="7977188" y="4797425"/>
            <a:ext cx="1584325" cy="719138"/>
          </a:xfrm>
          <a:prstGeom prst="flowChartProcess">
            <a:avLst/>
          </a:prstGeom>
          <a:solidFill>
            <a:schemeClr val="accent1"/>
          </a:solidFill>
          <a:ln w="9525">
            <a:solidFill>
              <a:schemeClr val="tx1"/>
            </a:solidFill>
            <a:round/>
            <a:headEnd/>
            <a:tailEnd/>
          </a:ln>
        </p:spPr>
        <p:txBody>
          <a:bodyPr anchor="ctr"/>
          <a:lstStyle/>
          <a:p>
            <a:pPr algn="ctr" eaLnBrk="0" hangingPunct="0">
              <a:buFont typeface="Wingdings" pitchFamily="2" charset="2"/>
              <a:buNone/>
            </a:pPr>
            <a:r>
              <a:rPr lang="en-US"/>
              <a:t>Single code by Oct 2017</a:t>
            </a:r>
          </a:p>
        </p:txBody>
      </p:sp>
      <p:cxnSp>
        <p:nvCxnSpPr>
          <p:cNvPr id="16398" name="Straight Arrow Connector 29"/>
          <p:cNvCxnSpPr>
            <a:cxnSpLocks noChangeShapeType="1"/>
            <a:stCxn id="16391" idx="2"/>
            <a:endCxn id="16394" idx="0"/>
          </p:cNvCxnSpPr>
          <p:nvPr/>
        </p:nvCxnSpPr>
        <p:spPr bwMode="auto">
          <a:xfrm>
            <a:off x="5853113" y="3213100"/>
            <a:ext cx="0" cy="287338"/>
          </a:xfrm>
          <a:prstGeom prst="straightConnector1">
            <a:avLst/>
          </a:prstGeom>
          <a:noFill/>
          <a:ln w="25400">
            <a:solidFill>
              <a:srgbClr val="008000"/>
            </a:solidFill>
            <a:round/>
            <a:headEnd/>
            <a:tailEnd type="arrow" w="med" len="med"/>
          </a:ln>
        </p:spPr>
      </p:cxnSp>
      <p:sp>
        <p:nvSpPr>
          <p:cNvPr id="16399" name="TextBox 32"/>
          <p:cNvSpPr txBox="1">
            <a:spLocks noChangeArrowheads="1"/>
          </p:cNvSpPr>
          <p:nvPr/>
        </p:nvSpPr>
        <p:spPr bwMode="auto">
          <a:xfrm>
            <a:off x="5384800" y="3213100"/>
            <a:ext cx="504825" cy="276225"/>
          </a:xfrm>
          <a:prstGeom prst="rect">
            <a:avLst/>
          </a:prstGeom>
          <a:noFill/>
          <a:ln w="9525">
            <a:noFill/>
            <a:miter lim="800000"/>
            <a:headEnd/>
            <a:tailEnd/>
          </a:ln>
        </p:spPr>
        <p:txBody>
          <a:bodyPr>
            <a:spAutoFit/>
          </a:bodyPr>
          <a:lstStyle/>
          <a:p>
            <a:pPr eaLnBrk="0" hangingPunct="0"/>
            <a:r>
              <a:rPr lang="en-US">
                <a:solidFill>
                  <a:srgbClr val="008000"/>
                </a:solidFill>
              </a:rPr>
              <a:t>Yes</a:t>
            </a:r>
          </a:p>
        </p:txBody>
      </p:sp>
      <p:cxnSp>
        <p:nvCxnSpPr>
          <p:cNvPr id="16400" name="Straight Arrow Connector 33"/>
          <p:cNvCxnSpPr>
            <a:cxnSpLocks noChangeShapeType="1"/>
            <a:stCxn id="16394" idx="2"/>
            <a:endCxn id="16395" idx="0"/>
          </p:cNvCxnSpPr>
          <p:nvPr/>
        </p:nvCxnSpPr>
        <p:spPr bwMode="auto">
          <a:xfrm>
            <a:off x="5853113" y="4508500"/>
            <a:ext cx="0" cy="288925"/>
          </a:xfrm>
          <a:prstGeom prst="straightConnector1">
            <a:avLst/>
          </a:prstGeom>
          <a:noFill/>
          <a:ln w="25400">
            <a:solidFill>
              <a:srgbClr val="008000"/>
            </a:solidFill>
            <a:round/>
            <a:headEnd/>
            <a:tailEnd type="arrow" w="med" len="med"/>
          </a:ln>
        </p:spPr>
      </p:cxnSp>
      <p:cxnSp>
        <p:nvCxnSpPr>
          <p:cNvPr id="16401" name="Straight Arrow Connector 45"/>
          <p:cNvCxnSpPr>
            <a:cxnSpLocks noChangeShapeType="1"/>
            <a:stCxn id="16395" idx="3"/>
            <a:endCxn id="16397" idx="1"/>
          </p:cNvCxnSpPr>
          <p:nvPr/>
        </p:nvCxnSpPr>
        <p:spPr bwMode="auto">
          <a:xfrm>
            <a:off x="6608763" y="5157788"/>
            <a:ext cx="1368425" cy="0"/>
          </a:xfrm>
          <a:prstGeom prst="straightConnector1">
            <a:avLst/>
          </a:prstGeom>
          <a:noFill/>
          <a:ln w="25400">
            <a:solidFill>
              <a:srgbClr val="008000"/>
            </a:solidFill>
            <a:round/>
            <a:headEnd/>
            <a:tailEnd type="arrow" w="med" len="med"/>
          </a:ln>
        </p:spPr>
      </p:cxnSp>
      <p:cxnSp>
        <p:nvCxnSpPr>
          <p:cNvPr id="16402" name="Straight Arrow Connector 48"/>
          <p:cNvCxnSpPr>
            <a:cxnSpLocks noChangeShapeType="1"/>
            <a:stCxn id="16394" idx="3"/>
          </p:cNvCxnSpPr>
          <p:nvPr/>
        </p:nvCxnSpPr>
        <p:spPr bwMode="auto">
          <a:xfrm>
            <a:off x="7040563" y="4005263"/>
            <a:ext cx="1800225" cy="0"/>
          </a:xfrm>
          <a:prstGeom prst="straightConnector1">
            <a:avLst/>
          </a:prstGeom>
          <a:noFill/>
          <a:ln w="25400">
            <a:solidFill>
              <a:srgbClr val="008000"/>
            </a:solidFill>
            <a:round/>
            <a:headEnd/>
            <a:tailEnd type="arrow" w="med" len="med"/>
          </a:ln>
        </p:spPr>
      </p:cxnSp>
      <p:sp>
        <p:nvSpPr>
          <p:cNvPr id="16403" name="TextBox 49"/>
          <p:cNvSpPr txBox="1">
            <a:spLocks noChangeArrowheads="1"/>
          </p:cNvSpPr>
          <p:nvPr/>
        </p:nvSpPr>
        <p:spPr bwMode="auto">
          <a:xfrm>
            <a:off x="6824663" y="3716338"/>
            <a:ext cx="431800" cy="277812"/>
          </a:xfrm>
          <a:prstGeom prst="rect">
            <a:avLst/>
          </a:prstGeom>
          <a:noFill/>
          <a:ln w="9525">
            <a:noFill/>
            <a:miter lim="800000"/>
            <a:headEnd/>
            <a:tailEnd/>
          </a:ln>
        </p:spPr>
        <p:txBody>
          <a:bodyPr>
            <a:spAutoFit/>
          </a:bodyPr>
          <a:lstStyle/>
          <a:p>
            <a:pPr eaLnBrk="0" hangingPunct="0"/>
            <a:r>
              <a:rPr lang="en-US">
                <a:solidFill>
                  <a:srgbClr val="008000"/>
                </a:solidFill>
              </a:rPr>
              <a:t>No</a:t>
            </a:r>
          </a:p>
        </p:txBody>
      </p:sp>
      <p:cxnSp>
        <p:nvCxnSpPr>
          <p:cNvPr id="16404" name="Straight Arrow Connector 50"/>
          <p:cNvCxnSpPr>
            <a:cxnSpLocks noChangeShapeType="1"/>
          </p:cNvCxnSpPr>
          <p:nvPr/>
        </p:nvCxnSpPr>
        <p:spPr bwMode="auto">
          <a:xfrm>
            <a:off x="8840788" y="2708275"/>
            <a:ext cx="0" cy="2089150"/>
          </a:xfrm>
          <a:prstGeom prst="straightConnector1">
            <a:avLst/>
          </a:prstGeom>
          <a:noFill/>
          <a:ln w="25400">
            <a:solidFill>
              <a:srgbClr val="008000"/>
            </a:solidFill>
            <a:round/>
            <a:headEnd/>
            <a:tailEnd type="arrow" w="med" len="med"/>
          </a:ln>
        </p:spPr>
      </p:cxnSp>
      <p:sp>
        <p:nvSpPr>
          <p:cNvPr id="16405" name="Rectangle 53"/>
          <p:cNvSpPr>
            <a:spLocks noChangeArrowheads="1"/>
          </p:cNvSpPr>
          <p:nvPr/>
        </p:nvSpPr>
        <p:spPr bwMode="auto">
          <a:xfrm>
            <a:off x="4592638" y="2133600"/>
            <a:ext cx="5040312" cy="4319588"/>
          </a:xfrm>
          <a:prstGeom prst="rect">
            <a:avLst/>
          </a:prstGeom>
          <a:noFill/>
          <a:ln w="9525">
            <a:solidFill>
              <a:schemeClr val="tx1"/>
            </a:solidFill>
            <a:round/>
            <a:headEnd/>
            <a:tailEnd/>
          </a:ln>
        </p:spPr>
        <p:txBody>
          <a:bodyPr anchor="ctr"/>
          <a:lstStyle/>
          <a:p>
            <a:pPr eaLnBrk="0" hangingPunct="0">
              <a:buFont typeface="Wingdings" pitchFamily="2" charset="2"/>
              <a:buNone/>
            </a:pPr>
            <a:endParaRPr lang="en-US"/>
          </a:p>
        </p:txBody>
      </p:sp>
      <p:sp>
        <p:nvSpPr>
          <p:cNvPr id="16406" name="TextBox 54"/>
          <p:cNvSpPr txBox="1">
            <a:spLocks noChangeArrowheads="1"/>
          </p:cNvSpPr>
          <p:nvPr/>
        </p:nvSpPr>
        <p:spPr bwMode="auto">
          <a:xfrm>
            <a:off x="5384800" y="4519613"/>
            <a:ext cx="504825" cy="277812"/>
          </a:xfrm>
          <a:prstGeom prst="rect">
            <a:avLst/>
          </a:prstGeom>
          <a:noFill/>
          <a:ln w="9525">
            <a:noFill/>
            <a:miter lim="800000"/>
            <a:headEnd/>
            <a:tailEnd/>
          </a:ln>
        </p:spPr>
        <p:txBody>
          <a:bodyPr>
            <a:spAutoFit/>
          </a:bodyPr>
          <a:lstStyle/>
          <a:p>
            <a:pPr eaLnBrk="0" hangingPunct="0"/>
            <a:r>
              <a:rPr lang="en-US">
                <a:solidFill>
                  <a:srgbClr val="008000"/>
                </a:solidFill>
              </a:rPr>
              <a:t>Yes</a:t>
            </a:r>
          </a:p>
        </p:txBody>
      </p:sp>
      <p:sp>
        <p:nvSpPr>
          <p:cNvPr id="16407" name="Process 27"/>
          <p:cNvSpPr>
            <a:spLocks noChangeArrowheads="1"/>
          </p:cNvSpPr>
          <p:nvPr/>
        </p:nvSpPr>
        <p:spPr bwMode="auto">
          <a:xfrm>
            <a:off x="7400925" y="3573463"/>
            <a:ext cx="1008063" cy="863600"/>
          </a:xfrm>
          <a:prstGeom prst="flowChartProcess">
            <a:avLst/>
          </a:prstGeom>
          <a:solidFill>
            <a:schemeClr val="accent1"/>
          </a:solidFill>
          <a:ln w="9525">
            <a:solidFill>
              <a:schemeClr val="tx1"/>
            </a:solidFill>
            <a:round/>
            <a:headEnd/>
            <a:tailEnd/>
          </a:ln>
        </p:spPr>
        <p:txBody>
          <a:bodyPr anchor="ctr"/>
          <a:lstStyle/>
          <a:p>
            <a:pPr algn="ctr" eaLnBrk="0" hangingPunct="0">
              <a:buFont typeface="Wingdings" pitchFamily="2" charset="2"/>
              <a:buNone/>
            </a:pPr>
            <a:r>
              <a:rPr lang="en-US" sz="1000"/>
              <a:t>Define timetable for Exit Reform</a:t>
            </a:r>
          </a:p>
        </p:txBody>
      </p:sp>
    </p:spTree>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742950" y="260350"/>
            <a:ext cx="8420100" cy="1143000"/>
          </a:xfrm>
        </p:spPr>
        <p:txBody>
          <a:bodyPr/>
          <a:lstStyle/>
          <a:p>
            <a:pPr eaLnBrk="1" hangingPunct="1"/>
            <a:r>
              <a:rPr lang="en-US" sz="3600" smtClean="0"/>
              <a:t>Understanding interactions</a:t>
            </a:r>
          </a:p>
        </p:txBody>
      </p:sp>
      <p:sp>
        <p:nvSpPr>
          <p:cNvPr id="17411" name="Footer Placeholder 3"/>
          <p:cNvSpPr>
            <a:spLocks noGrp="1"/>
          </p:cNvSpPr>
          <p:nvPr>
            <p:ph type="ftr" sz="quarter" idx="11"/>
          </p:nvPr>
        </p:nvSpPr>
        <p:spPr>
          <a:noFill/>
        </p:spPr>
        <p:txBody>
          <a:bodyPr/>
          <a:lstStyle/>
          <a:p>
            <a:endParaRPr lang="en-US"/>
          </a:p>
          <a:p>
            <a:r>
              <a:rPr lang="en-US">
                <a:solidFill>
                  <a:srgbClr val="9FC5C4"/>
                </a:solidFill>
              </a:rPr>
              <a:t>TPA Solutions © 2016</a:t>
            </a:r>
          </a:p>
        </p:txBody>
      </p:sp>
      <p:sp>
        <p:nvSpPr>
          <p:cNvPr id="17412" name="Slide Number Placeholder 4"/>
          <p:cNvSpPr>
            <a:spLocks noGrp="1"/>
          </p:cNvSpPr>
          <p:nvPr>
            <p:ph type="sldNum" sz="quarter" idx="12"/>
          </p:nvPr>
        </p:nvSpPr>
        <p:spPr>
          <a:noFill/>
        </p:spPr>
        <p:txBody>
          <a:bodyPr/>
          <a:lstStyle/>
          <a:p>
            <a:fld id="{D842B647-1289-4E6F-BA0E-8E2BBF6A8B0C}" type="slidenum">
              <a:rPr lang="en-US"/>
              <a:pPr/>
              <a:t>5</a:t>
            </a:fld>
            <a:endParaRPr lang="en-US"/>
          </a:p>
        </p:txBody>
      </p:sp>
      <p:sp>
        <p:nvSpPr>
          <p:cNvPr id="9" name="Left Arrow 8"/>
          <p:cNvSpPr/>
          <p:nvPr/>
        </p:nvSpPr>
        <p:spPr bwMode="auto">
          <a:xfrm>
            <a:off x="2649538" y="2133600"/>
            <a:ext cx="503237" cy="431800"/>
          </a:xfrm>
          <a:prstGeom prst="leftArrow">
            <a:avLst/>
          </a:prstGeom>
          <a:solidFill>
            <a:schemeClr val="accent5"/>
          </a:solidFill>
          <a:ln w="9525" cap="flat" cmpd="sng" algn="ctr">
            <a:solidFill>
              <a:srgbClr val="CCFFCC"/>
            </a:solidFill>
            <a:prstDash val="solid"/>
            <a:round/>
            <a:headEnd type="none" w="med" len="med"/>
            <a:tailEnd type="none" w="med" len="med"/>
          </a:ln>
          <a:effectLst/>
        </p:spPr>
        <p:txBody>
          <a:bodyPr anchor="ctr"/>
          <a:lstStyle/>
          <a:p>
            <a:pPr eaLnBrk="0" hangingPunct="0">
              <a:buFont typeface="Wingdings" charset="2"/>
              <a:buNone/>
              <a:defRPr/>
            </a:pPr>
            <a:endParaRPr lang="en-US">
              <a:latin typeface="Verdana" charset="0"/>
              <a:ea typeface="ＭＳ Ｐゴシック" panose="020B0600070205080204" pitchFamily="34" charset="-128"/>
            </a:endParaRPr>
          </a:p>
        </p:txBody>
      </p:sp>
      <p:sp>
        <p:nvSpPr>
          <p:cNvPr id="10" name="Rounded Rectangle 9"/>
          <p:cNvSpPr/>
          <p:nvPr/>
        </p:nvSpPr>
        <p:spPr bwMode="auto">
          <a:xfrm>
            <a:off x="415925" y="1628775"/>
            <a:ext cx="2233613" cy="2447925"/>
          </a:xfrm>
          <a:prstGeom prst="roundRect">
            <a:avLst/>
          </a:prstGeom>
          <a:solidFill>
            <a:schemeClr val="accent5"/>
          </a:solidFill>
          <a:ln w="1651" cap="flat" cmpd="sng" algn="ctr">
            <a:solidFill>
              <a:schemeClr val="tx1"/>
            </a:solidFill>
            <a:prstDash val="solid"/>
            <a:round/>
            <a:headEnd type="none" w="med" len="med"/>
            <a:tailEnd type="none" w="med" len="med"/>
          </a:ln>
          <a:effectLst/>
          <a:extLst/>
        </p:spPr>
        <p:txBody>
          <a:bodyPr lIns="0" tIns="0" rIns="0" bIns="0" anchor="ctr"/>
          <a:lstStyle/>
          <a:p>
            <a:pPr eaLnBrk="0" hangingPunct="0">
              <a:spcBef>
                <a:spcPct val="20000"/>
              </a:spcBef>
              <a:defRPr/>
            </a:pPr>
            <a:r>
              <a:rPr lang="en-US" sz="1400" b="0" dirty="0">
                <a:ea typeface="ＭＳ Ｐゴシック" panose="020B0600070205080204" pitchFamily="34" charset="-128"/>
              </a:rPr>
              <a:t>e.g. </a:t>
            </a:r>
          </a:p>
          <a:p>
            <a:pPr eaLnBrk="0" hangingPunct="0">
              <a:spcBef>
                <a:spcPct val="20000"/>
              </a:spcBef>
              <a:defRPr/>
            </a:pPr>
            <a:r>
              <a:rPr lang="en-US" sz="1400" b="0" dirty="0">
                <a:ea typeface="ＭＳ Ｐゴシック" panose="020B0600070205080204" pitchFamily="34" charset="-128"/>
              </a:rPr>
              <a:t>Redistributions for NI gas users created by:</a:t>
            </a:r>
          </a:p>
          <a:p>
            <a:pPr marL="285750" indent="-285750" eaLnBrk="0" hangingPunct="0">
              <a:spcBef>
                <a:spcPct val="20000"/>
              </a:spcBef>
              <a:buFont typeface="Arial"/>
              <a:buChar char="•"/>
              <a:defRPr/>
            </a:pPr>
            <a:r>
              <a:rPr lang="en-US" sz="1400" b="0" dirty="0">
                <a:ea typeface="ＭＳ Ｐゴシック" panose="020B0600070205080204" pitchFamily="34" charset="-128"/>
              </a:rPr>
              <a:t>Product and pricing changes</a:t>
            </a:r>
          </a:p>
          <a:p>
            <a:pPr marL="285750" indent="-285750" eaLnBrk="0" hangingPunct="0">
              <a:spcBef>
                <a:spcPct val="20000"/>
              </a:spcBef>
              <a:buFont typeface="Arial"/>
              <a:buChar char="•"/>
              <a:defRPr/>
            </a:pPr>
            <a:r>
              <a:rPr lang="en-US" sz="1400" b="0" dirty="0">
                <a:ea typeface="ＭＳ Ｐゴシック" panose="020B0600070205080204" pitchFamily="34" charset="-128"/>
              </a:rPr>
              <a:t>Different booking requirements</a:t>
            </a:r>
          </a:p>
        </p:txBody>
      </p:sp>
      <p:sp>
        <p:nvSpPr>
          <p:cNvPr id="11" name="Left Arrow 10"/>
          <p:cNvSpPr/>
          <p:nvPr/>
        </p:nvSpPr>
        <p:spPr bwMode="auto">
          <a:xfrm rot="10800000">
            <a:off x="7113588" y="2205038"/>
            <a:ext cx="503237" cy="431800"/>
          </a:xfrm>
          <a:prstGeom prst="leftArrow">
            <a:avLst/>
          </a:prstGeom>
          <a:solidFill>
            <a:schemeClr val="accent5"/>
          </a:solidFill>
          <a:ln w="9525" cap="flat" cmpd="sng" algn="ctr">
            <a:solidFill>
              <a:srgbClr val="CCFFCC"/>
            </a:solidFill>
            <a:prstDash val="solid"/>
            <a:round/>
            <a:headEnd type="none" w="med" len="med"/>
            <a:tailEnd type="none" w="med" len="med"/>
          </a:ln>
          <a:effectLst/>
        </p:spPr>
        <p:txBody>
          <a:bodyPr anchor="ctr"/>
          <a:lstStyle/>
          <a:p>
            <a:pPr eaLnBrk="0" hangingPunct="0">
              <a:buFont typeface="Wingdings" charset="2"/>
              <a:buNone/>
              <a:defRPr/>
            </a:pPr>
            <a:endParaRPr lang="en-US">
              <a:latin typeface="Verdana" charset="0"/>
              <a:ea typeface="ＭＳ Ｐゴシック" panose="020B0600070205080204" pitchFamily="34" charset="-128"/>
            </a:endParaRPr>
          </a:p>
        </p:txBody>
      </p:sp>
      <p:sp>
        <p:nvSpPr>
          <p:cNvPr id="12" name="Rounded Rectangle 11"/>
          <p:cNvSpPr/>
          <p:nvPr/>
        </p:nvSpPr>
        <p:spPr bwMode="auto">
          <a:xfrm>
            <a:off x="7616825" y="1628775"/>
            <a:ext cx="2232025" cy="2447925"/>
          </a:xfrm>
          <a:prstGeom prst="roundRect">
            <a:avLst/>
          </a:prstGeom>
          <a:solidFill>
            <a:schemeClr val="accent5"/>
          </a:solidFill>
          <a:ln w="1651" cap="flat" cmpd="sng" algn="ctr">
            <a:solidFill>
              <a:schemeClr val="tx1"/>
            </a:solidFill>
            <a:prstDash val="solid"/>
            <a:round/>
            <a:headEnd type="none" w="med" len="med"/>
            <a:tailEnd type="none" w="med" len="med"/>
          </a:ln>
          <a:effectLst/>
          <a:extLst/>
        </p:spPr>
        <p:txBody>
          <a:bodyPr lIns="0" tIns="0" rIns="0" bIns="0" anchor="ctr"/>
          <a:lstStyle/>
          <a:p>
            <a:pPr eaLnBrk="0" hangingPunct="0">
              <a:spcBef>
                <a:spcPct val="20000"/>
              </a:spcBef>
              <a:defRPr/>
            </a:pPr>
            <a:r>
              <a:rPr lang="en-US" sz="1400" b="0" dirty="0">
                <a:ea typeface="ＭＳ Ｐゴシック" panose="020B0600070205080204" pitchFamily="34" charset="-128"/>
              </a:rPr>
              <a:t>e.g. Do redistributions have further indirect influence via NI electricity prices</a:t>
            </a:r>
          </a:p>
        </p:txBody>
      </p:sp>
      <p:sp>
        <p:nvSpPr>
          <p:cNvPr id="13" name="Left Arrow 12"/>
          <p:cNvSpPr/>
          <p:nvPr/>
        </p:nvSpPr>
        <p:spPr bwMode="auto">
          <a:xfrm rot="16200000">
            <a:off x="4917281" y="4185444"/>
            <a:ext cx="503238" cy="431800"/>
          </a:xfrm>
          <a:prstGeom prst="leftArrow">
            <a:avLst/>
          </a:prstGeom>
          <a:solidFill>
            <a:schemeClr val="accent5"/>
          </a:solidFill>
          <a:ln w="9525" cap="flat" cmpd="sng" algn="ctr">
            <a:solidFill>
              <a:srgbClr val="CCFFCC"/>
            </a:solidFill>
            <a:prstDash val="solid"/>
            <a:round/>
            <a:headEnd type="none" w="med" len="med"/>
            <a:tailEnd type="none" w="med" len="med"/>
          </a:ln>
          <a:effectLst/>
        </p:spPr>
        <p:txBody>
          <a:bodyPr anchor="ctr"/>
          <a:lstStyle/>
          <a:p>
            <a:pPr eaLnBrk="0" hangingPunct="0">
              <a:buFont typeface="Wingdings" charset="2"/>
              <a:buNone/>
              <a:defRPr/>
            </a:pPr>
            <a:endParaRPr lang="en-US">
              <a:latin typeface="Verdana" charset="0"/>
              <a:ea typeface="ＭＳ Ｐゴシック" panose="020B0600070205080204" pitchFamily="34" charset="-128"/>
            </a:endParaRPr>
          </a:p>
        </p:txBody>
      </p:sp>
      <p:sp>
        <p:nvSpPr>
          <p:cNvPr id="14" name="Rounded Rectangle 13"/>
          <p:cNvSpPr/>
          <p:nvPr/>
        </p:nvSpPr>
        <p:spPr bwMode="auto">
          <a:xfrm>
            <a:off x="3297238" y="4716463"/>
            <a:ext cx="3743325" cy="873125"/>
          </a:xfrm>
          <a:prstGeom prst="roundRect">
            <a:avLst/>
          </a:prstGeom>
          <a:solidFill>
            <a:schemeClr val="accent5"/>
          </a:solidFill>
          <a:ln w="1651" cap="flat" cmpd="sng" algn="ctr">
            <a:solidFill>
              <a:schemeClr val="tx1"/>
            </a:solidFill>
            <a:prstDash val="solid"/>
            <a:round/>
            <a:headEnd type="none" w="med" len="med"/>
            <a:tailEnd type="none" w="med" len="med"/>
          </a:ln>
          <a:effectLst/>
          <a:extLst/>
        </p:spPr>
        <p:txBody>
          <a:bodyPr lIns="0" tIns="0" rIns="0" bIns="0" anchor="ctr"/>
          <a:lstStyle/>
          <a:p>
            <a:pPr eaLnBrk="0" hangingPunct="0">
              <a:spcBef>
                <a:spcPct val="20000"/>
              </a:spcBef>
              <a:defRPr/>
            </a:pPr>
            <a:r>
              <a:rPr lang="en-US" sz="1400" b="0" dirty="0">
                <a:ea typeface="ＭＳ Ｐゴシック" panose="020B0600070205080204" pitchFamily="34" charset="-128"/>
              </a:rPr>
              <a:t>e.g. Do current SEM arrangements have potential to create perverse outcomes for both </a:t>
            </a:r>
            <a:r>
              <a:rPr lang="en-US" sz="1400" b="0" dirty="0" err="1">
                <a:ea typeface="ＭＳ Ｐゴシック" panose="020B0600070205080204" pitchFamily="34" charset="-128"/>
              </a:rPr>
              <a:t>RoI</a:t>
            </a:r>
            <a:r>
              <a:rPr lang="en-US" sz="1400" b="0" dirty="0">
                <a:ea typeface="ＭＳ Ｐゴシック" panose="020B0600070205080204" pitchFamily="34" charset="-128"/>
              </a:rPr>
              <a:t> and NI consumers if short term capacity is made available? </a:t>
            </a:r>
          </a:p>
        </p:txBody>
      </p:sp>
      <p:pic>
        <p:nvPicPr>
          <p:cNvPr id="17419" name="Picture 2" descr="UR_Context_interactions.png"/>
          <p:cNvPicPr>
            <a:picLocks noChangeAspect="1"/>
          </p:cNvPicPr>
          <p:nvPr/>
        </p:nvPicPr>
        <p:blipFill>
          <a:blip r:embed="rId3"/>
          <a:srcRect/>
          <a:stretch>
            <a:fillRect/>
          </a:stretch>
        </p:blipFill>
        <p:spPr bwMode="auto">
          <a:xfrm>
            <a:off x="3224213" y="1679575"/>
            <a:ext cx="3860800" cy="2470150"/>
          </a:xfrm>
          <a:prstGeom prst="rect">
            <a:avLst/>
          </a:prstGeom>
          <a:noFill/>
          <a:ln w="9525">
            <a:noFill/>
            <a:miter lim="800000"/>
            <a:headEnd/>
            <a:tailEnd/>
          </a:ln>
        </p:spPr>
      </p:pic>
      <p:sp>
        <p:nvSpPr>
          <p:cNvPr id="17420" name="Oval 14"/>
          <p:cNvSpPr>
            <a:spLocks noChangeArrowheads="1"/>
          </p:cNvSpPr>
          <p:nvPr/>
        </p:nvSpPr>
        <p:spPr bwMode="auto">
          <a:xfrm>
            <a:off x="5673725" y="3716338"/>
            <a:ext cx="1439863" cy="504825"/>
          </a:xfrm>
          <a:prstGeom prst="ellipse">
            <a:avLst/>
          </a:prstGeom>
          <a:noFill/>
          <a:ln w="9525">
            <a:solidFill>
              <a:schemeClr val="tx1"/>
            </a:solidFill>
            <a:round/>
            <a:headEnd/>
            <a:tailEnd/>
          </a:ln>
        </p:spPr>
        <p:txBody>
          <a:bodyPr anchor="ctr"/>
          <a:lstStyle/>
          <a:p>
            <a:pPr eaLnBrk="0" hangingPunct="0">
              <a:buFont typeface="Wingdings" pitchFamily="2" charset="2"/>
              <a:buNone/>
            </a:pPr>
            <a:endParaRPr lang="en-US"/>
          </a:p>
        </p:txBody>
      </p:sp>
      <p:cxnSp>
        <p:nvCxnSpPr>
          <p:cNvPr id="17421" name="Straight Connector 16"/>
          <p:cNvCxnSpPr>
            <a:cxnSpLocks noChangeShapeType="1"/>
            <a:stCxn id="17420" idx="5"/>
          </p:cNvCxnSpPr>
          <p:nvPr/>
        </p:nvCxnSpPr>
        <p:spPr bwMode="auto">
          <a:xfrm>
            <a:off x="6902450" y="4146550"/>
            <a:ext cx="858838" cy="146050"/>
          </a:xfrm>
          <a:prstGeom prst="line">
            <a:avLst/>
          </a:prstGeom>
          <a:noFill/>
          <a:ln w="9525">
            <a:solidFill>
              <a:schemeClr val="tx1"/>
            </a:solidFill>
            <a:round/>
            <a:headEnd/>
            <a:tailEnd/>
          </a:ln>
        </p:spPr>
      </p:cxnSp>
      <p:sp>
        <p:nvSpPr>
          <p:cNvPr id="17422" name="TextBox 17"/>
          <p:cNvSpPr txBox="1">
            <a:spLocks noChangeArrowheads="1"/>
          </p:cNvSpPr>
          <p:nvPr/>
        </p:nvSpPr>
        <p:spPr bwMode="auto">
          <a:xfrm>
            <a:off x="7689850" y="4221163"/>
            <a:ext cx="2159000" cy="1384300"/>
          </a:xfrm>
          <a:prstGeom prst="rect">
            <a:avLst/>
          </a:prstGeom>
          <a:noFill/>
          <a:ln w="9525">
            <a:solidFill>
              <a:schemeClr val="tx1"/>
            </a:solidFill>
            <a:miter lim="800000"/>
            <a:headEnd/>
            <a:tailEnd/>
          </a:ln>
        </p:spPr>
        <p:txBody>
          <a:bodyPr>
            <a:spAutoFit/>
          </a:bodyPr>
          <a:lstStyle/>
          <a:p>
            <a:pPr eaLnBrk="0" hangingPunct="0"/>
            <a:r>
              <a:rPr lang="en-US" b="0"/>
              <a:t>European requirements are mainly related to cross border matters e.g. there is no requirement to have short term capacity products beyond interconnection points</a:t>
            </a:r>
          </a:p>
        </p:txBody>
      </p:sp>
      <p:sp>
        <p:nvSpPr>
          <p:cNvPr id="17423" name="TextBox 15"/>
          <p:cNvSpPr txBox="1">
            <a:spLocks noChangeArrowheads="1"/>
          </p:cNvSpPr>
          <p:nvPr/>
        </p:nvSpPr>
        <p:spPr bwMode="auto">
          <a:xfrm>
            <a:off x="1712913" y="5805488"/>
            <a:ext cx="6624637" cy="276225"/>
          </a:xfrm>
          <a:prstGeom prst="rect">
            <a:avLst/>
          </a:prstGeom>
          <a:noFill/>
          <a:ln w="9525">
            <a:noFill/>
            <a:miter lim="800000"/>
            <a:headEnd/>
            <a:tailEnd/>
          </a:ln>
        </p:spPr>
        <p:txBody>
          <a:bodyPr>
            <a:spAutoFit/>
          </a:bodyPr>
          <a:lstStyle/>
          <a:p>
            <a:pPr algn="ctr" eaLnBrk="0" hangingPunct="0"/>
            <a:r>
              <a:rPr lang="en-US"/>
              <a:t>Rules in different regimes and jurisdictions have ramifications elsewhere</a:t>
            </a:r>
          </a:p>
        </p:txBody>
      </p:sp>
      <p:sp>
        <p:nvSpPr>
          <p:cNvPr id="17424" name="TextBox 18"/>
          <p:cNvSpPr txBox="1">
            <a:spLocks noChangeArrowheads="1"/>
          </p:cNvSpPr>
          <p:nvPr/>
        </p:nvSpPr>
        <p:spPr bwMode="auto">
          <a:xfrm>
            <a:off x="1712913" y="6176963"/>
            <a:ext cx="6624637" cy="276225"/>
          </a:xfrm>
          <a:prstGeom prst="rect">
            <a:avLst/>
          </a:prstGeom>
          <a:noFill/>
          <a:ln w="9525">
            <a:noFill/>
            <a:miter lim="800000"/>
            <a:headEnd/>
            <a:tailEnd/>
          </a:ln>
        </p:spPr>
        <p:txBody>
          <a:bodyPr>
            <a:spAutoFit/>
          </a:bodyPr>
          <a:lstStyle/>
          <a:p>
            <a:pPr algn="ctr" eaLnBrk="0" hangingPunct="0"/>
            <a:r>
              <a:rPr lang="en-US"/>
              <a:t>Increasing challenge to assess interactions to ensure coherence</a:t>
            </a:r>
          </a:p>
        </p:txBody>
      </p:sp>
    </p:spTree>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488950" y="260350"/>
            <a:ext cx="7920038" cy="1143000"/>
          </a:xfrm>
        </p:spPr>
        <p:txBody>
          <a:bodyPr/>
          <a:lstStyle/>
          <a:p>
            <a:pPr eaLnBrk="1" hangingPunct="1"/>
            <a:r>
              <a:rPr lang="en-US" sz="3200" smtClean="0"/>
              <a:t>Capacity product, pricing and allowed revenue interactions (1)</a:t>
            </a:r>
          </a:p>
        </p:txBody>
      </p:sp>
      <p:sp>
        <p:nvSpPr>
          <p:cNvPr id="18435" name="Footer Placeholder 3"/>
          <p:cNvSpPr>
            <a:spLocks noGrp="1"/>
          </p:cNvSpPr>
          <p:nvPr>
            <p:ph type="ftr" sz="quarter" idx="11"/>
          </p:nvPr>
        </p:nvSpPr>
        <p:spPr>
          <a:noFill/>
        </p:spPr>
        <p:txBody>
          <a:bodyPr/>
          <a:lstStyle/>
          <a:p>
            <a:endParaRPr lang="en-US"/>
          </a:p>
          <a:p>
            <a:r>
              <a:rPr lang="en-US">
                <a:solidFill>
                  <a:srgbClr val="9FC5C4"/>
                </a:solidFill>
              </a:rPr>
              <a:t>TPA Solutions © 2016</a:t>
            </a:r>
          </a:p>
        </p:txBody>
      </p:sp>
      <p:sp>
        <p:nvSpPr>
          <p:cNvPr id="18436" name="Slide Number Placeholder 4"/>
          <p:cNvSpPr>
            <a:spLocks noGrp="1"/>
          </p:cNvSpPr>
          <p:nvPr>
            <p:ph type="sldNum" sz="quarter" idx="12"/>
          </p:nvPr>
        </p:nvSpPr>
        <p:spPr>
          <a:xfrm>
            <a:off x="3079750" y="6572250"/>
            <a:ext cx="2063750" cy="457200"/>
          </a:xfrm>
          <a:noFill/>
        </p:spPr>
        <p:txBody>
          <a:bodyPr/>
          <a:lstStyle/>
          <a:p>
            <a:fld id="{A402C675-1FBB-4888-AED2-A9442EA2DA7B}" type="slidenum">
              <a:rPr lang="en-US"/>
              <a:pPr/>
              <a:t>6</a:t>
            </a:fld>
            <a:endParaRPr lang="en-US"/>
          </a:p>
        </p:txBody>
      </p:sp>
      <p:sp>
        <p:nvSpPr>
          <p:cNvPr id="18437" name="TextBox 5"/>
          <p:cNvSpPr txBox="1">
            <a:spLocks noChangeArrowheads="1"/>
          </p:cNvSpPr>
          <p:nvPr/>
        </p:nvSpPr>
        <p:spPr bwMode="auto">
          <a:xfrm>
            <a:off x="415925" y="6597650"/>
            <a:ext cx="3600450" cy="276225"/>
          </a:xfrm>
          <a:prstGeom prst="rect">
            <a:avLst/>
          </a:prstGeom>
          <a:noFill/>
          <a:ln w="9525">
            <a:noFill/>
            <a:miter lim="800000"/>
            <a:headEnd/>
            <a:tailEnd/>
          </a:ln>
        </p:spPr>
        <p:txBody>
          <a:bodyPr>
            <a:spAutoFit/>
          </a:bodyPr>
          <a:lstStyle/>
          <a:p>
            <a:pPr eaLnBrk="0" hangingPunct="0"/>
            <a:r>
              <a:rPr lang="en-US" b="0"/>
              <a:t>Simplified view to explain key concepts</a:t>
            </a:r>
          </a:p>
        </p:txBody>
      </p:sp>
      <p:sp>
        <p:nvSpPr>
          <p:cNvPr id="18438" name="Rounded Rectangle 11"/>
          <p:cNvSpPr>
            <a:spLocks noChangeArrowheads="1"/>
          </p:cNvSpPr>
          <p:nvPr/>
        </p:nvSpPr>
        <p:spPr bwMode="auto">
          <a:xfrm>
            <a:off x="488950" y="1628775"/>
            <a:ext cx="2447925" cy="863600"/>
          </a:xfrm>
          <a:prstGeom prst="roundRect">
            <a:avLst>
              <a:gd name="adj" fmla="val 16667"/>
            </a:avLst>
          </a:prstGeom>
          <a:solidFill>
            <a:schemeClr val="accent1"/>
          </a:solidFill>
          <a:ln w="1651">
            <a:solidFill>
              <a:schemeClr val="tx1"/>
            </a:solidFill>
            <a:round/>
            <a:headEnd/>
            <a:tailEnd/>
          </a:ln>
        </p:spPr>
        <p:txBody>
          <a:bodyPr lIns="0" tIns="0" rIns="0" bIns="0" anchor="ctr"/>
          <a:lstStyle/>
          <a:p>
            <a:pPr algn="ctr" eaLnBrk="0" hangingPunct="0">
              <a:spcBef>
                <a:spcPct val="20000"/>
              </a:spcBef>
            </a:pPr>
            <a:r>
              <a:rPr lang="en-US" sz="1400"/>
              <a:t>TSO allowed revenues</a:t>
            </a:r>
            <a:endParaRPr lang="en-US" sz="1400" b="0">
              <a:solidFill>
                <a:srgbClr val="3366FF"/>
              </a:solidFill>
              <a:latin typeface="Arial" pitchFamily="34" charset="0"/>
            </a:endParaRPr>
          </a:p>
        </p:txBody>
      </p:sp>
      <p:sp>
        <p:nvSpPr>
          <p:cNvPr id="13" name="Rounded Rectangle 12"/>
          <p:cNvSpPr/>
          <p:nvPr/>
        </p:nvSpPr>
        <p:spPr bwMode="auto">
          <a:xfrm>
            <a:off x="2936875" y="1628775"/>
            <a:ext cx="6696075" cy="863600"/>
          </a:xfrm>
          <a:prstGeom prst="roundRect">
            <a:avLst/>
          </a:prstGeom>
          <a:solidFill>
            <a:schemeClr val="accent5"/>
          </a:solidFill>
          <a:ln w="1651" cap="flat" cmpd="sng" algn="ctr">
            <a:solidFill>
              <a:schemeClr val="tx1"/>
            </a:solidFill>
            <a:prstDash val="solid"/>
            <a:round/>
            <a:headEnd type="none" w="med" len="med"/>
            <a:tailEnd type="none" w="med" len="med"/>
          </a:ln>
          <a:effectLst/>
          <a:extLst/>
        </p:spPr>
        <p:txBody>
          <a:bodyPr lIns="0" tIns="0" rIns="0" bIns="0" anchor="ctr"/>
          <a:lstStyle/>
          <a:p>
            <a:pPr algn="ctr" eaLnBrk="0" hangingPunct="0">
              <a:spcBef>
                <a:spcPct val="20000"/>
              </a:spcBef>
              <a:defRPr/>
            </a:pPr>
            <a:r>
              <a:rPr lang="en-US" sz="1400" b="0" dirty="0">
                <a:ea typeface="ＭＳ Ｐゴシック" panose="020B0600070205080204" pitchFamily="34" charset="-128"/>
              </a:rPr>
              <a:t>Mainly fixed costs associated with network sizing to meet peak demand requirements </a:t>
            </a:r>
            <a:endParaRPr lang="en-US" sz="1400" b="0" dirty="0">
              <a:solidFill>
                <a:srgbClr val="3366FF"/>
              </a:solidFill>
              <a:latin typeface="Arial" panose="020B0604020202020204" pitchFamily="34" charset="0"/>
              <a:ea typeface="ＭＳ Ｐゴシック" panose="020B0600070205080204" pitchFamily="34" charset="-128"/>
              <a:cs typeface="Times New Roman" panose="02020603050405020304" pitchFamily="18" charset="0"/>
            </a:endParaRPr>
          </a:p>
        </p:txBody>
      </p:sp>
      <p:sp>
        <p:nvSpPr>
          <p:cNvPr id="18440" name="TextBox 13"/>
          <p:cNvSpPr txBox="1">
            <a:spLocks noChangeArrowheads="1"/>
          </p:cNvSpPr>
          <p:nvPr/>
        </p:nvSpPr>
        <p:spPr bwMode="auto">
          <a:xfrm>
            <a:off x="1497013" y="2492375"/>
            <a:ext cx="360362" cy="277813"/>
          </a:xfrm>
          <a:prstGeom prst="rect">
            <a:avLst/>
          </a:prstGeom>
          <a:noFill/>
          <a:ln w="9525">
            <a:noFill/>
            <a:miter lim="800000"/>
            <a:headEnd/>
            <a:tailEnd/>
          </a:ln>
        </p:spPr>
        <p:txBody>
          <a:bodyPr>
            <a:spAutoFit/>
          </a:bodyPr>
          <a:lstStyle/>
          <a:p>
            <a:pPr eaLnBrk="0" hangingPunct="0"/>
            <a:r>
              <a:rPr lang="en-US"/>
              <a:t>=</a:t>
            </a:r>
          </a:p>
        </p:txBody>
      </p:sp>
      <p:sp>
        <p:nvSpPr>
          <p:cNvPr id="18441" name="Rounded Rectangle 14"/>
          <p:cNvSpPr>
            <a:spLocks noChangeArrowheads="1"/>
          </p:cNvSpPr>
          <p:nvPr/>
        </p:nvSpPr>
        <p:spPr bwMode="auto">
          <a:xfrm>
            <a:off x="488950" y="2852738"/>
            <a:ext cx="2447925" cy="576262"/>
          </a:xfrm>
          <a:prstGeom prst="roundRect">
            <a:avLst>
              <a:gd name="adj" fmla="val 16667"/>
            </a:avLst>
          </a:prstGeom>
          <a:solidFill>
            <a:schemeClr val="accent1"/>
          </a:solidFill>
          <a:ln w="1651">
            <a:solidFill>
              <a:schemeClr val="tx1"/>
            </a:solidFill>
            <a:round/>
            <a:headEnd/>
            <a:tailEnd/>
          </a:ln>
        </p:spPr>
        <p:txBody>
          <a:bodyPr lIns="0" tIns="0" rIns="0" bIns="0" anchor="ctr"/>
          <a:lstStyle/>
          <a:p>
            <a:pPr algn="ctr" eaLnBrk="0" hangingPunct="0">
              <a:spcBef>
                <a:spcPct val="20000"/>
              </a:spcBef>
            </a:pPr>
            <a:r>
              <a:rPr lang="en-US" sz="1400"/>
              <a:t>Capacity revenue</a:t>
            </a:r>
            <a:endParaRPr lang="en-US" sz="1400" b="0">
              <a:solidFill>
                <a:srgbClr val="3366FF"/>
              </a:solidFill>
              <a:latin typeface="Arial" pitchFamily="34" charset="0"/>
            </a:endParaRPr>
          </a:p>
        </p:txBody>
      </p:sp>
      <p:sp>
        <p:nvSpPr>
          <p:cNvPr id="18442" name="Rounded Rectangle 15"/>
          <p:cNvSpPr>
            <a:spLocks noChangeArrowheads="1"/>
          </p:cNvSpPr>
          <p:nvPr/>
        </p:nvSpPr>
        <p:spPr bwMode="auto">
          <a:xfrm>
            <a:off x="488950" y="3716338"/>
            <a:ext cx="2447925" cy="576262"/>
          </a:xfrm>
          <a:prstGeom prst="roundRect">
            <a:avLst>
              <a:gd name="adj" fmla="val 16667"/>
            </a:avLst>
          </a:prstGeom>
          <a:solidFill>
            <a:schemeClr val="accent1"/>
          </a:solidFill>
          <a:ln w="1651">
            <a:solidFill>
              <a:schemeClr val="tx1"/>
            </a:solidFill>
            <a:round/>
            <a:headEnd/>
            <a:tailEnd/>
          </a:ln>
        </p:spPr>
        <p:txBody>
          <a:bodyPr lIns="0" tIns="0" rIns="0" bIns="0" anchor="ctr"/>
          <a:lstStyle/>
          <a:p>
            <a:pPr algn="ctr" eaLnBrk="0" hangingPunct="0">
              <a:spcBef>
                <a:spcPct val="20000"/>
              </a:spcBef>
            </a:pPr>
            <a:r>
              <a:rPr lang="en-US" sz="1400"/>
              <a:t>Commodity revenue</a:t>
            </a:r>
            <a:endParaRPr lang="en-US" sz="1400" b="0">
              <a:solidFill>
                <a:srgbClr val="3366FF"/>
              </a:solidFill>
              <a:latin typeface="Arial" pitchFamily="34" charset="0"/>
            </a:endParaRPr>
          </a:p>
        </p:txBody>
      </p:sp>
      <p:sp>
        <p:nvSpPr>
          <p:cNvPr id="18443" name="TextBox 16"/>
          <p:cNvSpPr txBox="1">
            <a:spLocks noChangeArrowheads="1"/>
          </p:cNvSpPr>
          <p:nvPr/>
        </p:nvSpPr>
        <p:spPr bwMode="auto">
          <a:xfrm>
            <a:off x="1497013" y="3440113"/>
            <a:ext cx="360362" cy="276225"/>
          </a:xfrm>
          <a:prstGeom prst="rect">
            <a:avLst/>
          </a:prstGeom>
          <a:noFill/>
          <a:ln w="9525">
            <a:noFill/>
            <a:miter lim="800000"/>
            <a:headEnd/>
            <a:tailEnd/>
          </a:ln>
        </p:spPr>
        <p:txBody>
          <a:bodyPr>
            <a:spAutoFit/>
          </a:bodyPr>
          <a:lstStyle/>
          <a:p>
            <a:pPr eaLnBrk="0" hangingPunct="0"/>
            <a:r>
              <a:rPr lang="en-US"/>
              <a:t>+</a:t>
            </a:r>
          </a:p>
        </p:txBody>
      </p:sp>
      <p:sp>
        <p:nvSpPr>
          <p:cNvPr id="18" name="Rounded Rectangle 17"/>
          <p:cNvSpPr/>
          <p:nvPr/>
        </p:nvSpPr>
        <p:spPr bwMode="auto">
          <a:xfrm>
            <a:off x="2936875" y="2852738"/>
            <a:ext cx="6696075" cy="576262"/>
          </a:xfrm>
          <a:prstGeom prst="roundRect">
            <a:avLst/>
          </a:prstGeom>
          <a:solidFill>
            <a:schemeClr val="accent5"/>
          </a:solidFill>
          <a:ln w="1651" cap="flat" cmpd="sng" algn="ctr">
            <a:solidFill>
              <a:schemeClr val="tx1"/>
            </a:solidFill>
            <a:prstDash val="solid"/>
            <a:round/>
            <a:headEnd type="none" w="med" len="med"/>
            <a:tailEnd type="none" w="med" len="med"/>
          </a:ln>
          <a:effectLst/>
          <a:extLst/>
        </p:spPr>
        <p:txBody>
          <a:bodyPr lIns="0" tIns="0" rIns="0" bIns="0" anchor="ctr"/>
          <a:lstStyle/>
          <a:p>
            <a:pPr algn="ctr" eaLnBrk="0" hangingPunct="0">
              <a:spcBef>
                <a:spcPct val="20000"/>
              </a:spcBef>
              <a:defRPr/>
            </a:pPr>
            <a:r>
              <a:rPr lang="en-US" sz="1400" b="0" dirty="0">
                <a:ea typeface="ＭＳ Ｐゴシック" panose="020B0600070205080204" pitchFamily="34" charset="-128"/>
              </a:rPr>
              <a:t>Payments for capacity booked providing an option to flow gas</a:t>
            </a:r>
            <a:endParaRPr lang="en-US" sz="1400" b="0" dirty="0">
              <a:solidFill>
                <a:srgbClr val="3366FF"/>
              </a:solidFill>
              <a:latin typeface="Arial" panose="020B0604020202020204" pitchFamily="34" charset="0"/>
              <a:ea typeface="ＭＳ Ｐゴシック" panose="020B0600070205080204" pitchFamily="34" charset="-128"/>
              <a:cs typeface="Times New Roman" panose="02020603050405020304" pitchFamily="18" charset="0"/>
            </a:endParaRPr>
          </a:p>
        </p:txBody>
      </p:sp>
      <p:sp>
        <p:nvSpPr>
          <p:cNvPr id="19" name="Rounded Rectangle 18"/>
          <p:cNvSpPr/>
          <p:nvPr/>
        </p:nvSpPr>
        <p:spPr bwMode="auto">
          <a:xfrm>
            <a:off x="2936875" y="3716338"/>
            <a:ext cx="6696075" cy="576262"/>
          </a:xfrm>
          <a:prstGeom prst="roundRect">
            <a:avLst/>
          </a:prstGeom>
          <a:solidFill>
            <a:schemeClr val="accent5"/>
          </a:solidFill>
          <a:ln w="1651" cap="flat" cmpd="sng" algn="ctr">
            <a:solidFill>
              <a:schemeClr val="tx1"/>
            </a:solidFill>
            <a:prstDash val="solid"/>
            <a:round/>
            <a:headEnd type="none" w="med" len="med"/>
            <a:tailEnd type="none" w="med" len="med"/>
          </a:ln>
          <a:effectLst/>
          <a:extLst/>
        </p:spPr>
        <p:txBody>
          <a:bodyPr lIns="0" tIns="0" rIns="0" bIns="0" anchor="ctr"/>
          <a:lstStyle/>
          <a:p>
            <a:pPr algn="ctr" eaLnBrk="0" hangingPunct="0">
              <a:spcBef>
                <a:spcPct val="20000"/>
              </a:spcBef>
              <a:defRPr/>
            </a:pPr>
            <a:r>
              <a:rPr lang="en-US" sz="1400" b="0" dirty="0">
                <a:ea typeface="ＭＳ Ｐゴシック" panose="020B0600070205080204" pitchFamily="34" charset="-128"/>
              </a:rPr>
              <a:t>Additional payments associated with actual gas flows on network</a:t>
            </a:r>
            <a:endParaRPr lang="en-US" sz="1400" b="0" dirty="0">
              <a:solidFill>
                <a:srgbClr val="3366FF"/>
              </a:solidFill>
              <a:latin typeface="Arial" panose="020B0604020202020204" pitchFamily="34" charset="0"/>
              <a:ea typeface="ＭＳ Ｐゴシック" panose="020B0600070205080204" pitchFamily="34" charset="-128"/>
              <a:cs typeface="Times New Roman" panose="02020603050405020304" pitchFamily="18" charset="0"/>
            </a:endParaRPr>
          </a:p>
        </p:txBody>
      </p:sp>
      <p:sp>
        <p:nvSpPr>
          <p:cNvPr id="20" name="TextBox 19"/>
          <p:cNvSpPr txBox="1"/>
          <p:nvPr/>
        </p:nvSpPr>
        <p:spPr>
          <a:xfrm>
            <a:off x="560388" y="4508500"/>
            <a:ext cx="9072562" cy="831850"/>
          </a:xfrm>
          <a:prstGeom prst="rect">
            <a:avLst/>
          </a:prstGeom>
          <a:noFill/>
          <a:ln>
            <a:solidFill>
              <a:schemeClr val="bg2"/>
            </a:solidFill>
          </a:ln>
        </p:spPr>
        <p:txBody>
          <a:bodyPr>
            <a:spAutoFit/>
          </a:bodyPr>
          <a:lstStyle/>
          <a:p>
            <a:pPr eaLnBrk="0" hangingPunct="0">
              <a:defRPr/>
            </a:pPr>
            <a:r>
              <a:rPr lang="en-US" sz="1600" b="0" dirty="0">
                <a:ea typeface="ＭＳ Ｐゴシック" panose="020B0600070205080204" pitchFamily="34" charset="-128"/>
              </a:rPr>
              <a:t>Policy decisions include:</a:t>
            </a:r>
          </a:p>
          <a:p>
            <a:pPr marL="171450" indent="-171450" eaLnBrk="0" hangingPunct="0">
              <a:buFont typeface="Arial"/>
              <a:buChar char="•"/>
              <a:defRPr/>
            </a:pPr>
            <a:r>
              <a:rPr lang="en-US" sz="1600" b="0" dirty="0">
                <a:ea typeface="ＭＳ Ｐゴシック" panose="020B0600070205080204" pitchFamily="34" charset="-128"/>
              </a:rPr>
              <a:t>the split of revenue between capacity (reservation) and commodity (usage charges)</a:t>
            </a:r>
          </a:p>
          <a:p>
            <a:pPr marL="171450" indent="-171450" eaLnBrk="0" hangingPunct="0">
              <a:buFont typeface="Arial"/>
              <a:buChar char="•"/>
              <a:defRPr/>
            </a:pPr>
            <a:r>
              <a:rPr lang="en-US" sz="1600" b="0" dirty="0">
                <a:ea typeface="ＭＳ Ｐゴシック" panose="020B0600070205080204" pitchFamily="34" charset="-128"/>
              </a:rPr>
              <a:t>the booking arrangements for capacity</a:t>
            </a:r>
          </a:p>
        </p:txBody>
      </p:sp>
      <p:sp>
        <p:nvSpPr>
          <p:cNvPr id="18447" name="TextBox 21"/>
          <p:cNvSpPr txBox="1">
            <a:spLocks noChangeArrowheads="1"/>
          </p:cNvSpPr>
          <p:nvPr/>
        </p:nvSpPr>
        <p:spPr bwMode="auto">
          <a:xfrm>
            <a:off x="606425" y="5565775"/>
            <a:ext cx="9074150" cy="338138"/>
          </a:xfrm>
          <a:prstGeom prst="rect">
            <a:avLst/>
          </a:prstGeom>
          <a:noFill/>
          <a:ln w="9525">
            <a:solidFill>
              <a:schemeClr val="bg2"/>
            </a:solidFill>
            <a:miter lim="800000"/>
            <a:headEnd/>
            <a:tailEnd/>
          </a:ln>
        </p:spPr>
        <p:txBody>
          <a:bodyPr>
            <a:spAutoFit/>
          </a:bodyPr>
          <a:lstStyle/>
          <a:p>
            <a:pPr algn="ctr" eaLnBrk="0" hangingPunct="0"/>
            <a:r>
              <a:rPr lang="en-US" sz="1600"/>
              <a:t>Pricing and product definition are inseparable because revenues are fixed</a:t>
            </a:r>
          </a:p>
        </p:txBody>
      </p:sp>
      <p:sp>
        <p:nvSpPr>
          <p:cNvPr id="18448" name="TextBox 20"/>
          <p:cNvSpPr txBox="1">
            <a:spLocks noChangeArrowheads="1"/>
          </p:cNvSpPr>
          <p:nvPr/>
        </p:nvSpPr>
        <p:spPr bwMode="auto">
          <a:xfrm>
            <a:off x="560388" y="6092825"/>
            <a:ext cx="9072562" cy="307975"/>
          </a:xfrm>
          <a:prstGeom prst="rect">
            <a:avLst/>
          </a:prstGeom>
          <a:noFill/>
          <a:ln w="9525">
            <a:noFill/>
            <a:miter lim="800000"/>
            <a:headEnd/>
            <a:tailEnd/>
          </a:ln>
        </p:spPr>
        <p:txBody>
          <a:bodyPr>
            <a:spAutoFit/>
          </a:bodyPr>
          <a:lstStyle/>
          <a:p>
            <a:pPr algn="ctr" eaLnBrk="0" hangingPunct="0"/>
            <a:r>
              <a:rPr lang="en-US" sz="1400"/>
              <a:t>Pricing/product choices create different transmission costs across usage classes</a:t>
            </a:r>
          </a:p>
        </p:txBody>
      </p:sp>
    </p:spTree>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488950" y="260350"/>
            <a:ext cx="7920038" cy="1143000"/>
          </a:xfrm>
        </p:spPr>
        <p:txBody>
          <a:bodyPr/>
          <a:lstStyle/>
          <a:p>
            <a:pPr eaLnBrk="1" hangingPunct="1"/>
            <a:r>
              <a:rPr lang="en-US" sz="3200" smtClean="0"/>
              <a:t>Capacity product, pricing and allowed revenue interactions (2)</a:t>
            </a:r>
          </a:p>
        </p:txBody>
      </p:sp>
      <p:sp>
        <p:nvSpPr>
          <p:cNvPr id="19459" name="Footer Placeholder 3"/>
          <p:cNvSpPr>
            <a:spLocks noGrp="1"/>
          </p:cNvSpPr>
          <p:nvPr>
            <p:ph type="ftr" sz="quarter" idx="11"/>
          </p:nvPr>
        </p:nvSpPr>
        <p:spPr>
          <a:noFill/>
        </p:spPr>
        <p:txBody>
          <a:bodyPr/>
          <a:lstStyle/>
          <a:p>
            <a:endParaRPr lang="en-US"/>
          </a:p>
          <a:p>
            <a:r>
              <a:rPr lang="en-US">
                <a:solidFill>
                  <a:srgbClr val="9FC5C4"/>
                </a:solidFill>
              </a:rPr>
              <a:t>TPA Solutions © 2016</a:t>
            </a:r>
          </a:p>
        </p:txBody>
      </p:sp>
      <p:sp>
        <p:nvSpPr>
          <p:cNvPr id="19460" name="Slide Number Placeholder 4"/>
          <p:cNvSpPr>
            <a:spLocks noGrp="1"/>
          </p:cNvSpPr>
          <p:nvPr>
            <p:ph type="sldNum" sz="quarter" idx="12"/>
          </p:nvPr>
        </p:nvSpPr>
        <p:spPr>
          <a:xfrm>
            <a:off x="3079750" y="6572250"/>
            <a:ext cx="2063750" cy="457200"/>
          </a:xfrm>
          <a:noFill/>
        </p:spPr>
        <p:txBody>
          <a:bodyPr/>
          <a:lstStyle/>
          <a:p>
            <a:fld id="{A53B32D8-29AF-46EB-BB43-4037C85DD62C}" type="slidenum">
              <a:rPr lang="en-US"/>
              <a:pPr/>
              <a:t>7</a:t>
            </a:fld>
            <a:endParaRPr lang="en-US"/>
          </a:p>
        </p:txBody>
      </p:sp>
      <p:sp>
        <p:nvSpPr>
          <p:cNvPr id="19461" name="TextBox 5"/>
          <p:cNvSpPr txBox="1">
            <a:spLocks noChangeArrowheads="1"/>
          </p:cNvSpPr>
          <p:nvPr/>
        </p:nvSpPr>
        <p:spPr bwMode="auto">
          <a:xfrm>
            <a:off x="415925" y="6597650"/>
            <a:ext cx="3600450" cy="276225"/>
          </a:xfrm>
          <a:prstGeom prst="rect">
            <a:avLst/>
          </a:prstGeom>
          <a:noFill/>
          <a:ln w="9525">
            <a:noFill/>
            <a:miter lim="800000"/>
            <a:headEnd/>
            <a:tailEnd/>
          </a:ln>
        </p:spPr>
        <p:txBody>
          <a:bodyPr>
            <a:spAutoFit/>
          </a:bodyPr>
          <a:lstStyle/>
          <a:p>
            <a:pPr eaLnBrk="0" hangingPunct="0"/>
            <a:r>
              <a:rPr lang="en-US" b="0"/>
              <a:t>Simplified view to explain key concepts</a:t>
            </a:r>
          </a:p>
        </p:txBody>
      </p:sp>
      <p:sp>
        <p:nvSpPr>
          <p:cNvPr id="19462" name="Rounded Rectangle 14"/>
          <p:cNvSpPr>
            <a:spLocks noChangeArrowheads="1"/>
          </p:cNvSpPr>
          <p:nvPr/>
        </p:nvSpPr>
        <p:spPr bwMode="auto">
          <a:xfrm>
            <a:off x="488950" y="1916113"/>
            <a:ext cx="1871663" cy="720725"/>
          </a:xfrm>
          <a:prstGeom prst="roundRect">
            <a:avLst>
              <a:gd name="adj" fmla="val 16667"/>
            </a:avLst>
          </a:prstGeom>
          <a:solidFill>
            <a:schemeClr val="accent1"/>
          </a:solidFill>
          <a:ln w="1651">
            <a:solidFill>
              <a:schemeClr val="tx1"/>
            </a:solidFill>
            <a:round/>
            <a:headEnd/>
            <a:tailEnd/>
          </a:ln>
        </p:spPr>
        <p:txBody>
          <a:bodyPr lIns="0" tIns="0" rIns="0" bIns="0" anchor="ctr"/>
          <a:lstStyle/>
          <a:p>
            <a:pPr algn="ctr" eaLnBrk="0" hangingPunct="0">
              <a:spcBef>
                <a:spcPct val="20000"/>
              </a:spcBef>
            </a:pPr>
            <a:r>
              <a:rPr lang="en-US" sz="1400"/>
              <a:t>Capacity product and pricing</a:t>
            </a:r>
            <a:endParaRPr lang="en-US" sz="1400" b="0">
              <a:solidFill>
                <a:srgbClr val="3366FF"/>
              </a:solidFill>
              <a:latin typeface="Arial" pitchFamily="34" charset="0"/>
            </a:endParaRPr>
          </a:p>
        </p:txBody>
      </p:sp>
      <p:sp>
        <p:nvSpPr>
          <p:cNvPr id="18" name="Rounded Rectangle 17"/>
          <p:cNvSpPr/>
          <p:nvPr/>
        </p:nvSpPr>
        <p:spPr bwMode="auto">
          <a:xfrm>
            <a:off x="2360613" y="1916113"/>
            <a:ext cx="7345362" cy="720725"/>
          </a:xfrm>
          <a:prstGeom prst="roundRect">
            <a:avLst/>
          </a:prstGeom>
          <a:solidFill>
            <a:schemeClr val="accent5"/>
          </a:solidFill>
          <a:ln w="1651" cap="flat" cmpd="sng" algn="ctr">
            <a:solidFill>
              <a:schemeClr val="tx1"/>
            </a:solidFill>
            <a:prstDash val="solid"/>
            <a:round/>
            <a:headEnd type="none" w="med" len="med"/>
            <a:tailEnd type="none" w="med" len="med"/>
          </a:ln>
          <a:effectLst/>
          <a:extLst/>
        </p:spPr>
        <p:txBody>
          <a:bodyPr lIns="0" tIns="0" rIns="0" bIns="0" anchor="ctr"/>
          <a:lstStyle/>
          <a:p>
            <a:pPr marL="285750" indent="-285750" eaLnBrk="0" hangingPunct="0">
              <a:spcBef>
                <a:spcPct val="20000"/>
              </a:spcBef>
              <a:buFont typeface="Arial"/>
              <a:buChar char="•"/>
              <a:defRPr/>
            </a:pPr>
            <a:r>
              <a:rPr lang="en-US" sz="1300" b="0" dirty="0">
                <a:ea typeface="ＭＳ Ｐゴシック" panose="020B0600070205080204" pitchFamily="34" charset="-128"/>
              </a:rPr>
              <a:t>Capacity bookings for users should be proportional to their contribution to peak</a:t>
            </a:r>
          </a:p>
          <a:p>
            <a:pPr marL="285750" indent="-285750" eaLnBrk="0" hangingPunct="0">
              <a:spcBef>
                <a:spcPct val="20000"/>
              </a:spcBef>
              <a:buFont typeface="Arial"/>
              <a:buChar char="•"/>
              <a:defRPr/>
            </a:pPr>
            <a:r>
              <a:rPr lang="en-US" sz="1300" b="0" dirty="0">
                <a:ea typeface="ＭＳ Ｐゴシック" panose="020B0600070205080204" pitchFamily="34" charset="-128"/>
              </a:rPr>
              <a:t>Capacity option must be held throughout the year</a:t>
            </a:r>
            <a:endParaRPr lang="en-US" sz="1100" b="0" dirty="0">
              <a:ea typeface="ＭＳ Ｐゴシック" panose="020B0600070205080204" pitchFamily="34" charset="-128"/>
            </a:endParaRPr>
          </a:p>
          <a:p>
            <a:pPr marL="285750" indent="-285750" eaLnBrk="0" hangingPunct="0">
              <a:spcBef>
                <a:spcPct val="20000"/>
              </a:spcBef>
              <a:buFont typeface="Arial"/>
              <a:buChar char="•"/>
              <a:defRPr/>
            </a:pPr>
            <a:r>
              <a:rPr lang="en-US" sz="1300" b="0" dirty="0">
                <a:ea typeface="ＭＳ Ｐゴシック" panose="020B0600070205080204" pitchFamily="34" charset="-128"/>
              </a:rPr>
              <a:t>Capacity price reflects the cost of peak provision (assuming flat annual booking) </a:t>
            </a:r>
          </a:p>
        </p:txBody>
      </p:sp>
      <p:sp>
        <p:nvSpPr>
          <p:cNvPr id="19464" name="TextBox 2"/>
          <p:cNvSpPr txBox="1">
            <a:spLocks noChangeArrowheads="1"/>
          </p:cNvSpPr>
          <p:nvPr/>
        </p:nvSpPr>
        <p:spPr bwMode="auto">
          <a:xfrm>
            <a:off x="488950" y="1557338"/>
            <a:ext cx="2519363" cy="307975"/>
          </a:xfrm>
          <a:prstGeom prst="rect">
            <a:avLst/>
          </a:prstGeom>
          <a:noFill/>
          <a:ln w="9525">
            <a:noFill/>
            <a:miter lim="800000"/>
            <a:headEnd/>
            <a:tailEnd/>
          </a:ln>
        </p:spPr>
        <p:txBody>
          <a:bodyPr>
            <a:spAutoFit/>
          </a:bodyPr>
          <a:lstStyle/>
          <a:p>
            <a:pPr eaLnBrk="0" hangingPunct="0"/>
            <a:r>
              <a:rPr lang="en-US" sz="1400"/>
              <a:t>The traditional view</a:t>
            </a:r>
          </a:p>
        </p:txBody>
      </p:sp>
      <p:cxnSp>
        <p:nvCxnSpPr>
          <p:cNvPr id="19465" name="Straight Arrow Connector 7"/>
          <p:cNvCxnSpPr>
            <a:cxnSpLocks noChangeShapeType="1"/>
          </p:cNvCxnSpPr>
          <p:nvPr/>
        </p:nvCxnSpPr>
        <p:spPr bwMode="auto">
          <a:xfrm>
            <a:off x="1281113" y="4911725"/>
            <a:ext cx="2808287" cy="0"/>
          </a:xfrm>
          <a:prstGeom prst="straightConnector1">
            <a:avLst/>
          </a:prstGeom>
          <a:noFill/>
          <a:ln w="9525">
            <a:solidFill>
              <a:schemeClr val="tx1"/>
            </a:solidFill>
            <a:round/>
            <a:headEnd/>
            <a:tailEnd type="arrow" w="med" len="med"/>
          </a:ln>
        </p:spPr>
      </p:cxnSp>
      <p:cxnSp>
        <p:nvCxnSpPr>
          <p:cNvPr id="19466" name="Straight Arrow Connector 9"/>
          <p:cNvCxnSpPr>
            <a:cxnSpLocks noChangeShapeType="1"/>
          </p:cNvCxnSpPr>
          <p:nvPr/>
        </p:nvCxnSpPr>
        <p:spPr bwMode="auto">
          <a:xfrm flipV="1">
            <a:off x="1281113" y="3182938"/>
            <a:ext cx="0" cy="1728787"/>
          </a:xfrm>
          <a:prstGeom prst="straightConnector1">
            <a:avLst/>
          </a:prstGeom>
          <a:noFill/>
          <a:ln w="9525">
            <a:solidFill>
              <a:schemeClr val="tx1"/>
            </a:solidFill>
            <a:round/>
            <a:headEnd/>
            <a:tailEnd type="arrow" w="med" len="med"/>
          </a:ln>
        </p:spPr>
      </p:cxnSp>
      <p:sp>
        <p:nvSpPr>
          <p:cNvPr id="19467" name="TextBox 10"/>
          <p:cNvSpPr txBox="1">
            <a:spLocks noChangeArrowheads="1"/>
          </p:cNvSpPr>
          <p:nvPr/>
        </p:nvSpPr>
        <p:spPr bwMode="auto">
          <a:xfrm>
            <a:off x="415925" y="3111500"/>
            <a:ext cx="865188" cy="400050"/>
          </a:xfrm>
          <a:prstGeom prst="rect">
            <a:avLst/>
          </a:prstGeom>
          <a:noFill/>
          <a:ln w="9525">
            <a:noFill/>
            <a:miter lim="800000"/>
            <a:headEnd/>
            <a:tailEnd/>
          </a:ln>
        </p:spPr>
        <p:txBody>
          <a:bodyPr>
            <a:spAutoFit/>
          </a:bodyPr>
          <a:lstStyle/>
          <a:p>
            <a:pPr algn="r" eaLnBrk="0" hangingPunct="0"/>
            <a:r>
              <a:rPr lang="en-US" sz="1000"/>
              <a:t>Daily demand</a:t>
            </a:r>
          </a:p>
        </p:txBody>
      </p:sp>
      <p:sp>
        <p:nvSpPr>
          <p:cNvPr id="19468" name="TextBox 20"/>
          <p:cNvSpPr txBox="1">
            <a:spLocks noChangeArrowheads="1"/>
          </p:cNvSpPr>
          <p:nvPr/>
        </p:nvSpPr>
        <p:spPr bwMode="auto">
          <a:xfrm>
            <a:off x="1136650" y="4849813"/>
            <a:ext cx="431800" cy="277812"/>
          </a:xfrm>
          <a:prstGeom prst="rect">
            <a:avLst/>
          </a:prstGeom>
          <a:noFill/>
          <a:ln w="9525">
            <a:noFill/>
            <a:miter lim="800000"/>
            <a:headEnd/>
            <a:tailEnd/>
          </a:ln>
        </p:spPr>
        <p:txBody>
          <a:bodyPr>
            <a:spAutoFit/>
          </a:bodyPr>
          <a:lstStyle/>
          <a:p>
            <a:pPr eaLnBrk="0" hangingPunct="0"/>
            <a:r>
              <a:rPr lang="en-US"/>
              <a:t>1</a:t>
            </a:r>
          </a:p>
        </p:txBody>
      </p:sp>
      <p:sp>
        <p:nvSpPr>
          <p:cNvPr id="19469" name="TextBox 22"/>
          <p:cNvSpPr txBox="1">
            <a:spLocks noChangeArrowheads="1"/>
          </p:cNvSpPr>
          <p:nvPr/>
        </p:nvSpPr>
        <p:spPr bwMode="auto">
          <a:xfrm>
            <a:off x="3584575" y="4849813"/>
            <a:ext cx="504825" cy="277812"/>
          </a:xfrm>
          <a:prstGeom prst="rect">
            <a:avLst/>
          </a:prstGeom>
          <a:noFill/>
          <a:ln w="9525">
            <a:noFill/>
            <a:miter lim="800000"/>
            <a:headEnd/>
            <a:tailEnd/>
          </a:ln>
        </p:spPr>
        <p:txBody>
          <a:bodyPr>
            <a:spAutoFit/>
          </a:bodyPr>
          <a:lstStyle/>
          <a:p>
            <a:pPr eaLnBrk="0" hangingPunct="0"/>
            <a:r>
              <a:rPr lang="en-US"/>
              <a:t>365</a:t>
            </a:r>
          </a:p>
        </p:txBody>
      </p:sp>
      <p:sp>
        <p:nvSpPr>
          <p:cNvPr id="19470" name="TextBox 23"/>
          <p:cNvSpPr txBox="1">
            <a:spLocks noChangeArrowheads="1"/>
          </p:cNvSpPr>
          <p:nvPr/>
        </p:nvSpPr>
        <p:spPr bwMode="auto">
          <a:xfrm>
            <a:off x="2360613" y="4983163"/>
            <a:ext cx="647700" cy="246062"/>
          </a:xfrm>
          <a:prstGeom prst="rect">
            <a:avLst/>
          </a:prstGeom>
          <a:noFill/>
          <a:ln w="9525">
            <a:noFill/>
            <a:miter lim="800000"/>
            <a:headEnd/>
            <a:tailEnd/>
          </a:ln>
        </p:spPr>
        <p:txBody>
          <a:bodyPr>
            <a:spAutoFit/>
          </a:bodyPr>
          <a:lstStyle/>
          <a:p>
            <a:pPr eaLnBrk="0" hangingPunct="0"/>
            <a:r>
              <a:rPr lang="en-US" sz="1000"/>
              <a:t>day</a:t>
            </a:r>
          </a:p>
        </p:txBody>
      </p:sp>
      <p:sp>
        <p:nvSpPr>
          <p:cNvPr id="19471" name="TextBox 24"/>
          <p:cNvSpPr txBox="1">
            <a:spLocks noChangeArrowheads="1"/>
          </p:cNvSpPr>
          <p:nvPr/>
        </p:nvSpPr>
        <p:spPr bwMode="auto">
          <a:xfrm>
            <a:off x="704850" y="3398838"/>
            <a:ext cx="647700" cy="276225"/>
          </a:xfrm>
          <a:prstGeom prst="rect">
            <a:avLst/>
          </a:prstGeom>
          <a:noFill/>
          <a:ln w="9525">
            <a:noFill/>
            <a:miter lim="800000"/>
            <a:headEnd/>
            <a:tailEnd/>
          </a:ln>
        </p:spPr>
        <p:txBody>
          <a:bodyPr>
            <a:spAutoFit/>
          </a:bodyPr>
          <a:lstStyle/>
          <a:p>
            <a:pPr eaLnBrk="0" hangingPunct="0"/>
            <a:r>
              <a:rPr lang="en-US"/>
              <a:t>peak</a:t>
            </a:r>
          </a:p>
        </p:txBody>
      </p:sp>
      <p:sp>
        <p:nvSpPr>
          <p:cNvPr id="19472" name="Rectangle 25"/>
          <p:cNvSpPr>
            <a:spLocks noChangeArrowheads="1"/>
          </p:cNvSpPr>
          <p:nvPr/>
        </p:nvSpPr>
        <p:spPr bwMode="auto">
          <a:xfrm>
            <a:off x="1281113" y="4622800"/>
            <a:ext cx="2592387" cy="288925"/>
          </a:xfrm>
          <a:prstGeom prst="rect">
            <a:avLst/>
          </a:prstGeom>
          <a:solidFill>
            <a:schemeClr val="accent1"/>
          </a:solidFill>
          <a:ln w="9525">
            <a:noFill/>
            <a:round/>
            <a:headEnd/>
            <a:tailEnd/>
          </a:ln>
        </p:spPr>
        <p:txBody>
          <a:bodyPr anchor="ctr"/>
          <a:lstStyle/>
          <a:p>
            <a:pPr eaLnBrk="0" hangingPunct="0">
              <a:buFont typeface="Wingdings" pitchFamily="2" charset="2"/>
              <a:buNone/>
            </a:pPr>
            <a:endParaRPr lang="en-US"/>
          </a:p>
        </p:txBody>
      </p:sp>
      <p:sp>
        <p:nvSpPr>
          <p:cNvPr id="19473" name="Right Triangle 26"/>
          <p:cNvSpPr>
            <a:spLocks noChangeArrowheads="1"/>
          </p:cNvSpPr>
          <p:nvPr/>
        </p:nvSpPr>
        <p:spPr bwMode="auto">
          <a:xfrm>
            <a:off x="1281113" y="3543300"/>
            <a:ext cx="2592387" cy="1079500"/>
          </a:xfrm>
          <a:prstGeom prst="rtTriangle">
            <a:avLst/>
          </a:prstGeom>
          <a:solidFill>
            <a:schemeClr val="accent1"/>
          </a:solidFill>
          <a:ln w="9525">
            <a:noFill/>
            <a:round/>
            <a:headEnd/>
            <a:tailEnd/>
          </a:ln>
        </p:spPr>
        <p:txBody>
          <a:bodyPr anchor="ctr"/>
          <a:lstStyle/>
          <a:p>
            <a:pPr eaLnBrk="0" hangingPunct="0">
              <a:buFont typeface="Wingdings" pitchFamily="2" charset="2"/>
              <a:buNone/>
            </a:pPr>
            <a:endParaRPr lang="en-US"/>
          </a:p>
        </p:txBody>
      </p:sp>
      <p:sp>
        <p:nvSpPr>
          <p:cNvPr id="19474" name="TextBox 27"/>
          <p:cNvSpPr txBox="1">
            <a:spLocks noChangeArrowheads="1"/>
          </p:cNvSpPr>
          <p:nvPr/>
        </p:nvSpPr>
        <p:spPr bwMode="auto">
          <a:xfrm>
            <a:off x="1497013" y="2822575"/>
            <a:ext cx="2087562" cy="277813"/>
          </a:xfrm>
          <a:prstGeom prst="rect">
            <a:avLst/>
          </a:prstGeom>
          <a:noFill/>
          <a:ln w="9525">
            <a:noFill/>
            <a:miter lim="800000"/>
            <a:headEnd/>
            <a:tailEnd/>
          </a:ln>
        </p:spPr>
        <p:txBody>
          <a:bodyPr>
            <a:spAutoFit/>
          </a:bodyPr>
          <a:lstStyle/>
          <a:p>
            <a:pPr eaLnBrk="0" hangingPunct="0"/>
            <a:r>
              <a:rPr lang="en-US"/>
              <a:t>Low load factor sector</a:t>
            </a:r>
          </a:p>
        </p:txBody>
      </p:sp>
      <p:cxnSp>
        <p:nvCxnSpPr>
          <p:cNvPr id="19475" name="Straight Connector 29"/>
          <p:cNvCxnSpPr>
            <a:cxnSpLocks noChangeShapeType="1"/>
            <a:stCxn id="19473" idx="0"/>
          </p:cNvCxnSpPr>
          <p:nvPr/>
        </p:nvCxnSpPr>
        <p:spPr bwMode="auto">
          <a:xfrm>
            <a:off x="1281113" y="3543300"/>
            <a:ext cx="2592387" cy="0"/>
          </a:xfrm>
          <a:prstGeom prst="line">
            <a:avLst/>
          </a:prstGeom>
          <a:noFill/>
          <a:ln w="25400">
            <a:solidFill>
              <a:schemeClr val="bg2"/>
            </a:solidFill>
            <a:round/>
            <a:headEnd/>
            <a:tailEnd/>
          </a:ln>
        </p:spPr>
      </p:cxnSp>
      <p:cxnSp>
        <p:nvCxnSpPr>
          <p:cNvPr id="19476" name="Straight Connector 31"/>
          <p:cNvCxnSpPr>
            <a:cxnSpLocks noChangeShapeType="1"/>
            <a:stCxn id="19473" idx="4"/>
          </p:cNvCxnSpPr>
          <p:nvPr/>
        </p:nvCxnSpPr>
        <p:spPr bwMode="auto">
          <a:xfrm flipV="1">
            <a:off x="3873500" y="3543300"/>
            <a:ext cx="0" cy="1079500"/>
          </a:xfrm>
          <a:prstGeom prst="line">
            <a:avLst/>
          </a:prstGeom>
          <a:noFill/>
          <a:ln w="9525">
            <a:solidFill>
              <a:schemeClr val="tx1"/>
            </a:solidFill>
            <a:round/>
            <a:headEnd/>
            <a:tailEnd/>
          </a:ln>
        </p:spPr>
      </p:cxnSp>
      <p:cxnSp>
        <p:nvCxnSpPr>
          <p:cNvPr id="19477" name="Straight Arrow Connector 33"/>
          <p:cNvCxnSpPr>
            <a:cxnSpLocks noChangeShapeType="1"/>
          </p:cNvCxnSpPr>
          <p:nvPr/>
        </p:nvCxnSpPr>
        <p:spPr bwMode="auto">
          <a:xfrm>
            <a:off x="5673725" y="4911725"/>
            <a:ext cx="2808288" cy="0"/>
          </a:xfrm>
          <a:prstGeom prst="straightConnector1">
            <a:avLst/>
          </a:prstGeom>
          <a:noFill/>
          <a:ln w="9525">
            <a:solidFill>
              <a:schemeClr val="tx1"/>
            </a:solidFill>
            <a:round/>
            <a:headEnd/>
            <a:tailEnd type="arrow" w="med" len="med"/>
          </a:ln>
        </p:spPr>
      </p:cxnSp>
      <p:cxnSp>
        <p:nvCxnSpPr>
          <p:cNvPr id="19478" name="Straight Arrow Connector 34"/>
          <p:cNvCxnSpPr>
            <a:cxnSpLocks noChangeShapeType="1"/>
          </p:cNvCxnSpPr>
          <p:nvPr/>
        </p:nvCxnSpPr>
        <p:spPr bwMode="auto">
          <a:xfrm flipV="1">
            <a:off x="5673725" y="3182938"/>
            <a:ext cx="0" cy="1728787"/>
          </a:xfrm>
          <a:prstGeom prst="straightConnector1">
            <a:avLst/>
          </a:prstGeom>
          <a:noFill/>
          <a:ln w="9525">
            <a:solidFill>
              <a:schemeClr val="tx1"/>
            </a:solidFill>
            <a:round/>
            <a:headEnd/>
            <a:tailEnd type="arrow" w="med" len="med"/>
          </a:ln>
        </p:spPr>
      </p:cxnSp>
      <p:sp>
        <p:nvSpPr>
          <p:cNvPr id="19479" name="TextBox 35"/>
          <p:cNvSpPr txBox="1">
            <a:spLocks noChangeArrowheads="1"/>
          </p:cNvSpPr>
          <p:nvPr/>
        </p:nvSpPr>
        <p:spPr bwMode="auto">
          <a:xfrm>
            <a:off x="5529263" y="4849813"/>
            <a:ext cx="431800" cy="277812"/>
          </a:xfrm>
          <a:prstGeom prst="rect">
            <a:avLst/>
          </a:prstGeom>
          <a:noFill/>
          <a:ln w="9525">
            <a:noFill/>
            <a:miter lim="800000"/>
            <a:headEnd/>
            <a:tailEnd/>
          </a:ln>
        </p:spPr>
        <p:txBody>
          <a:bodyPr>
            <a:spAutoFit/>
          </a:bodyPr>
          <a:lstStyle/>
          <a:p>
            <a:pPr eaLnBrk="0" hangingPunct="0"/>
            <a:r>
              <a:rPr lang="en-US"/>
              <a:t>1</a:t>
            </a:r>
          </a:p>
        </p:txBody>
      </p:sp>
      <p:sp>
        <p:nvSpPr>
          <p:cNvPr id="19480" name="TextBox 36"/>
          <p:cNvSpPr txBox="1">
            <a:spLocks noChangeArrowheads="1"/>
          </p:cNvSpPr>
          <p:nvPr/>
        </p:nvSpPr>
        <p:spPr bwMode="auto">
          <a:xfrm>
            <a:off x="7977188" y="4849813"/>
            <a:ext cx="504825" cy="277812"/>
          </a:xfrm>
          <a:prstGeom prst="rect">
            <a:avLst/>
          </a:prstGeom>
          <a:noFill/>
          <a:ln w="9525">
            <a:noFill/>
            <a:miter lim="800000"/>
            <a:headEnd/>
            <a:tailEnd/>
          </a:ln>
        </p:spPr>
        <p:txBody>
          <a:bodyPr>
            <a:spAutoFit/>
          </a:bodyPr>
          <a:lstStyle/>
          <a:p>
            <a:pPr eaLnBrk="0" hangingPunct="0"/>
            <a:r>
              <a:rPr lang="en-US"/>
              <a:t>365</a:t>
            </a:r>
          </a:p>
        </p:txBody>
      </p:sp>
      <p:sp>
        <p:nvSpPr>
          <p:cNvPr id="19481" name="TextBox 37"/>
          <p:cNvSpPr txBox="1">
            <a:spLocks noChangeArrowheads="1"/>
          </p:cNvSpPr>
          <p:nvPr/>
        </p:nvSpPr>
        <p:spPr bwMode="auto">
          <a:xfrm>
            <a:off x="6753225" y="4983163"/>
            <a:ext cx="647700" cy="246062"/>
          </a:xfrm>
          <a:prstGeom prst="rect">
            <a:avLst/>
          </a:prstGeom>
          <a:noFill/>
          <a:ln w="9525">
            <a:noFill/>
            <a:miter lim="800000"/>
            <a:headEnd/>
            <a:tailEnd/>
          </a:ln>
        </p:spPr>
        <p:txBody>
          <a:bodyPr>
            <a:spAutoFit/>
          </a:bodyPr>
          <a:lstStyle/>
          <a:p>
            <a:pPr eaLnBrk="0" hangingPunct="0"/>
            <a:r>
              <a:rPr lang="en-US" sz="1000"/>
              <a:t>day</a:t>
            </a:r>
          </a:p>
        </p:txBody>
      </p:sp>
      <p:sp>
        <p:nvSpPr>
          <p:cNvPr id="19482" name="TextBox 38"/>
          <p:cNvSpPr txBox="1">
            <a:spLocks noChangeArrowheads="1"/>
          </p:cNvSpPr>
          <p:nvPr/>
        </p:nvSpPr>
        <p:spPr bwMode="auto">
          <a:xfrm>
            <a:off x="5097463" y="3182938"/>
            <a:ext cx="647700" cy="276225"/>
          </a:xfrm>
          <a:prstGeom prst="rect">
            <a:avLst/>
          </a:prstGeom>
          <a:noFill/>
          <a:ln w="9525">
            <a:noFill/>
            <a:miter lim="800000"/>
            <a:headEnd/>
            <a:tailEnd/>
          </a:ln>
        </p:spPr>
        <p:txBody>
          <a:bodyPr>
            <a:spAutoFit/>
          </a:bodyPr>
          <a:lstStyle/>
          <a:p>
            <a:pPr eaLnBrk="0" hangingPunct="0"/>
            <a:r>
              <a:rPr lang="en-US"/>
              <a:t>peak</a:t>
            </a:r>
          </a:p>
        </p:txBody>
      </p:sp>
      <p:sp>
        <p:nvSpPr>
          <p:cNvPr id="19483" name="Rectangle 39"/>
          <p:cNvSpPr>
            <a:spLocks noChangeArrowheads="1"/>
          </p:cNvSpPr>
          <p:nvPr/>
        </p:nvSpPr>
        <p:spPr bwMode="auto">
          <a:xfrm>
            <a:off x="5673725" y="3975100"/>
            <a:ext cx="2592388" cy="936625"/>
          </a:xfrm>
          <a:prstGeom prst="rect">
            <a:avLst/>
          </a:prstGeom>
          <a:solidFill>
            <a:schemeClr val="accent1"/>
          </a:solidFill>
          <a:ln w="9525">
            <a:noFill/>
            <a:round/>
            <a:headEnd/>
            <a:tailEnd/>
          </a:ln>
        </p:spPr>
        <p:txBody>
          <a:bodyPr anchor="ctr"/>
          <a:lstStyle/>
          <a:p>
            <a:pPr eaLnBrk="0" hangingPunct="0">
              <a:buFont typeface="Wingdings" pitchFamily="2" charset="2"/>
              <a:buNone/>
            </a:pPr>
            <a:endParaRPr lang="en-US"/>
          </a:p>
        </p:txBody>
      </p:sp>
      <p:sp>
        <p:nvSpPr>
          <p:cNvPr id="19484" name="Right Triangle 40"/>
          <p:cNvSpPr>
            <a:spLocks noChangeArrowheads="1"/>
          </p:cNvSpPr>
          <p:nvPr/>
        </p:nvSpPr>
        <p:spPr bwMode="auto">
          <a:xfrm>
            <a:off x="5673725" y="3327400"/>
            <a:ext cx="2592388" cy="647700"/>
          </a:xfrm>
          <a:prstGeom prst="rtTriangle">
            <a:avLst/>
          </a:prstGeom>
          <a:solidFill>
            <a:schemeClr val="accent1"/>
          </a:solidFill>
          <a:ln w="9525">
            <a:noFill/>
            <a:round/>
            <a:headEnd/>
            <a:tailEnd/>
          </a:ln>
        </p:spPr>
        <p:txBody>
          <a:bodyPr anchor="ctr"/>
          <a:lstStyle/>
          <a:p>
            <a:pPr eaLnBrk="0" hangingPunct="0">
              <a:buFont typeface="Wingdings" pitchFamily="2" charset="2"/>
              <a:buNone/>
            </a:pPr>
            <a:endParaRPr lang="en-US"/>
          </a:p>
        </p:txBody>
      </p:sp>
      <p:sp>
        <p:nvSpPr>
          <p:cNvPr id="19485" name="TextBox 41"/>
          <p:cNvSpPr txBox="1">
            <a:spLocks noChangeArrowheads="1"/>
          </p:cNvSpPr>
          <p:nvPr/>
        </p:nvSpPr>
        <p:spPr bwMode="auto">
          <a:xfrm>
            <a:off x="5889625" y="2822575"/>
            <a:ext cx="2232025" cy="277813"/>
          </a:xfrm>
          <a:prstGeom prst="rect">
            <a:avLst/>
          </a:prstGeom>
          <a:noFill/>
          <a:ln w="9525">
            <a:noFill/>
            <a:miter lim="800000"/>
            <a:headEnd/>
            <a:tailEnd/>
          </a:ln>
        </p:spPr>
        <p:txBody>
          <a:bodyPr>
            <a:spAutoFit/>
          </a:bodyPr>
          <a:lstStyle/>
          <a:p>
            <a:pPr eaLnBrk="0" hangingPunct="0"/>
            <a:r>
              <a:rPr lang="en-US"/>
              <a:t>High load factor sector</a:t>
            </a:r>
          </a:p>
        </p:txBody>
      </p:sp>
      <p:cxnSp>
        <p:nvCxnSpPr>
          <p:cNvPr id="19486" name="Straight Connector 42"/>
          <p:cNvCxnSpPr>
            <a:cxnSpLocks noChangeShapeType="1"/>
          </p:cNvCxnSpPr>
          <p:nvPr/>
        </p:nvCxnSpPr>
        <p:spPr bwMode="auto">
          <a:xfrm>
            <a:off x="5673725" y="3327400"/>
            <a:ext cx="2592388" cy="0"/>
          </a:xfrm>
          <a:prstGeom prst="line">
            <a:avLst/>
          </a:prstGeom>
          <a:noFill/>
          <a:ln w="25400">
            <a:solidFill>
              <a:schemeClr val="bg2"/>
            </a:solidFill>
            <a:round/>
            <a:headEnd/>
            <a:tailEnd/>
          </a:ln>
        </p:spPr>
      </p:cxnSp>
      <p:cxnSp>
        <p:nvCxnSpPr>
          <p:cNvPr id="19487" name="Straight Connector 43"/>
          <p:cNvCxnSpPr>
            <a:cxnSpLocks noChangeShapeType="1"/>
            <a:stCxn id="19484" idx="4"/>
          </p:cNvCxnSpPr>
          <p:nvPr/>
        </p:nvCxnSpPr>
        <p:spPr bwMode="auto">
          <a:xfrm flipV="1">
            <a:off x="8266113" y="3327400"/>
            <a:ext cx="0" cy="647700"/>
          </a:xfrm>
          <a:prstGeom prst="line">
            <a:avLst/>
          </a:prstGeom>
          <a:noFill/>
          <a:ln w="9525">
            <a:solidFill>
              <a:schemeClr val="tx1"/>
            </a:solidFill>
            <a:round/>
            <a:headEnd/>
            <a:tailEnd/>
          </a:ln>
        </p:spPr>
      </p:cxnSp>
      <p:cxnSp>
        <p:nvCxnSpPr>
          <p:cNvPr id="19488" name="Straight Arrow Connector 48"/>
          <p:cNvCxnSpPr>
            <a:cxnSpLocks noChangeShapeType="1"/>
            <a:stCxn id="19493" idx="1"/>
          </p:cNvCxnSpPr>
          <p:nvPr/>
        </p:nvCxnSpPr>
        <p:spPr bwMode="auto">
          <a:xfrm flipH="1" flipV="1">
            <a:off x="3152775" y="4119563"/>
            <a:ext cx="936625" cy="87312"/>
          </a:xfrm>
          <a:prstGeom prst="straightConnector1">
            <a:avLst/>
          </a:prstGeom>
          <a:noFill/>
          <a:ln w="9525">
            <a:solidFill>
              <a:schemeClr val="tx1"/>
            </a:solidFill>
            <a:round/>
            <a:headEnd/>
            <a:tailEnd type="arrow" w="med" len="med"/>
          </a:ln>
        </p:spPr>
      </p:cxnSp>
      <p:sp>
        <p:nvSpPr>
          <p:cNvPr id="19489" name="TextBox 51"/>
          <p:cNvSpPr txBox="1">
            <a:spLocks noChangeArrowheads="1"/>
          </p:cNvSpPr>
          <p:nvPr/>
        </p:nvSpPr>
        <p:spPr bwMode="auto">
          <a:xfrm>
            <a:off x="2000250" y="3327400"/>
            <a:ext cx="2089150" cy="246063"/>
          </a:xfrm>
          <a:prstGeom prst="rect">
            <a:avLst/>
          </a:prstGeom>
          <a:noFill/>
          <a:ln w="9525">
            <a:noFill/>
            <a:miter lim="800000"/>
            <a:headEnd/>
            <a:tailEnd/>
          </a:ln>
        </p:spPr>
        <p:txBody>
          <a:bodyPr>
            <a:spAutoFit/>
          </a:bodyPr>
          <a:lstStyle/>
          <a:p>
            <a:pPr eaLnBrk="0" hangingPunct="0"/>
            <a:r>
              <a:rPr lang="en-US" sz="1000"/>
              <a:t>Annual capacity booking</a:t>
            </a:r>
          </a:p>
        </p:txBody>
      </p:sp>
      <p:sp>
        <p:nvSpPr>
          <p:cNvPr id="19490" name="TextBox 52"/>
          <p:cNvSpPr txBox="1">
            <a:spLocks noChangeArrowheads="1"/>
          </p:cNvSpPr>
          <p:nvPr/>
        </p:nvSpPr>
        <p:spPr bwMode="auto">
          <a:xfrm>
            <a:off x="1928813" y="4335463"/>
            <a:ext cx="1439862" cy="276225"/>
          </a:xfrm>
          <a:prstGeom prst="rect">
            <a:avLst/>
          </a:prstGeom>
          <a:noFill/>
          <a:ln w="9525">
            <a:noFill/>
            <a:miter lim="800000"/>
            <a:headEnd/>
            <a:tailEnd/>
          </a:ln>
        </p:spPr>
        <p:txBody>
          <a:bodyPr>
            <a:spAutoFit/>
          </a:bodyPr>
          <a:lstStyle/>
          <a:p>
            <a:pPr eaLnBrk="0" hangingPunct="0"/>
            <a:r>
              <a:rPr lang="en-US"/>
              <a:t>utilisation</a:t>
            </a:r>
          </a:p>
        </p:txBody>
      </p:sp>
      <p:sp>
        <p:nvSpPr>
          <p:cNvPr id="19491" name="TextBox 53"/>
          <p:cNvSpPr txBox="1">
            <a:spLocks noChangeArrowheads="1"/>
          </p:cNvSpPr>
          <p:nvPr/>
        </p:nvSpPr>
        <p:spPr bwMode="auto">
          <a:xfrm>
            <a:off x="6465888" y="3081338"/>
            <a:ext cx="2087562" cy="246062"/>
          </a:xfrm>
          <a:prstGeom prst="rect">
            <a:avLst/>
          </a:prstGeom>
          <a:noFill/>
          <a:ln w="9525">
            <a:noFill/>
            <a:miter lim="800000"/>
            <a:headEnd/>
            <a:tailEnd/>
          </a:ln>
        </p:spPr>
        <p:txBody>
          <a:bodyPr>
            <a:spAutoFit/>
          </a:bodyPr>
          <a:lstStyle/>
          <a:p>
            <a:pPr eaLnBrk="0" hangingPunct="0"/>
            <a:r>
              <a:rPr lang="en-US" sz="1000"/>
              <a:t>Annual capacity booking</a:t>
            </a:r>
          </a:p>
        </p:txBody>
      </p:sp>
      <p:sp>
        <p:nvSpPr>
          <p:cNvPr id="19492" name="TextBox 54"/>
          <p:cNvSpPr txBox="1">
            <a:spLocks noChangeArrowheads="1"/>
          </p:cNvSpPr>
          <p:nvPr/>
        </p:nvSpPr>
        <p:spPr bwMode="auto">
          <a:xfrm>
            <a:off x="6392863" y="4365625"/>
            <a:ext cx="1439862" cy="276225"/>
          </a:xfrm>
          <a:prstGeom prst="rect">
            <a:avLst/>
          </a:prstGeom>
          <a:noFill/>
          <a:ln w="9525">
            <a:noFill/>
            <a:miter lim="800000"/>
            <a:headEnd/>
            <a:tailEnd/>
          </a:ln>
        </p:spPr>
        <p:txBody>
          <a:bodyPr>
            <a:spAutoFit/>
          </a:bodyPr>
          <a:lstStyle/>
          <a:p>
            <a:pPr eaLnBrk="0" hangingPunct="0"/>
            <a:r>
              <a:rPr lang="en-US"/>
              <a:t>utilisation</a:t>
            </a:r>
          </a:p>
        </p:txBody>
      </p:sp>
      <p:sp>
        <p:nvSpPr>
          <p:cNvPr id="19493" name="TextBox 55"/>
          <p:cNvSpPr txBox="1">
            <a:spLocks noChangeArrowheads="1"/>
          </p:cNvSpPr>
          <p:nvPr/>
        </p:nvSpPr>
        <p:spPr bwMode="auto">
          <a:xfrm>
            <a:off x="4089400" y="3606800"/>
            <a:ext cx="1368425" cy="1200150"/>
          </a:xfrm>
          <a:prstGeom prst="rect">
            <a:avLst/>
          </a:prstGeom>
          <a:noFill/>
          <a:ln w="9525">
            <a:solidFill>
              <a:schemeClr val="tx1">
                <a:alpha val="98822"/>
              </a:schemeClr>
            </a:solidFill>
            <a:miter lim="800000"/>
            <a:headEnd/>
            <a:tailEnd/>
          </a:ln>
        </p:spPr>
        <p:txBody>
          <a:bodyPr>
            <a:spAutoFit/>
          </a:bodyPr>
          <a:lstStyle/>
          <a:p>
            <a:pPr algn="ctr" eaLnBrk="0" hangingPunct="0"/>
            <a:r>
              <a:rPr lang="ja-JP" altLang="en-US"/>
              <a:t>“</a:t>
            </a:r>
            <a:r>
              <a:rPr lang="en-US" altLang="ja-JP"/>
              <a:t>unexercised capacity option contributes to revenue recovery</a:t>
            </a:r>
            <a:r>
              <a:rPr lang="ja-JP" altLang="en-US"/>
              <a:t>”</a:t>
            </a:r>
            <a:endParaRPr lang="en-US"/>
          </a:p>
        </p:txBody>
      </p:sp>
      <p:cxnSp>
        <p:nvCxnSpPr>
          <p:cNvPr id="19494" name="Straight Arrow Connector 59"/>
          <p:cNvCxnSpPr>
            <a:cxnSpLocks noChangeShapeType="1"/>
            <a:stCxn id="19493" idx="3"/>
          </p:cNvCxnSpPr>
          <p:nvPr/>
        </p:nvCxnSpPr>
        <p:spPr bwMode="auto">
          <a:xfrm flipV="1">
            <a:off x="5457825" y="3543300"/>
            <a:ext cx="2087563" cy="663575"/>
          </a:xfrm>
          <a:prstGeom prst="straightConnector1">
            <a:avLst/>
          </a:prstGeom>
          <a:noFill/>
          <a:ln w="9525">
            <a:solidFill>
              <a:schemeClr val="tx1"/>
            </a:solidFill>
            <a:round/>
            <a:headEnd/>
            <a:tailEnd type="arrow" w="med" len="med"/>
          </a:ln>
        </p:spPr>
      </p:cxnSp>
      <p:sp>
        <p:nvSpPr>
          <p:cNvPr id="19495" name="TextBox 60"/>
          <p:cNvSpPr txBox="1">
            <a:spLocks noChangeArrowheads="1"/>
          </p:cNvSpPr>
          <p:nvPr/>
        </p:nvSpPr>
        <p:spPr bwMode="auto">
          <a:xfrm>
            <a:off x="776288" y="5672138"/>
            <a:ext cx="8280400" cy="277812"/>
          </a:xfrm>
          <a:prstGeom prst="rect">
            <a:avLst/>
          </a:prstGeom>
          <a:noFill/>
          <a:ln w="9525">
            <a:noFill/>
            <a:miter lim="800000"/>
            <a:headEnd/>
            <a:tailEnd/>
          </a:ln>
        </p:spPr>
        <p:txBody>
          <a:bodyPr>
            <a:spAutoFit/>
          </a:bodyPr>
          <a:lstStyle/>
          <a:p>
            <a:pPr eaLnBrk="0" hangingPunct="0"/>
            <a:r>
              <a:rPr lang="en-US"/>
              <a:t>Per unit of throughput low load factor customers pay a higher cost for transmission capacity</a:t>
            </a:r>
          </a:p>
        </p:txBody>
      </p:sp>
    </p:spTree>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488950" y="260350"/>
            <a:ext cx="7920038" cy="1143000"/>
          </a:xfrm>
        </p:spPr>
        <p:txBody>
          <a:bodyPr/>
          <a:lstStyle/>
          <a:p>
            <a:pPr eaLnBrk="1" hangingPunct="1"/>
            <a:r>
              <a:rPr lang="en-US" sz="3200" smtClean="0"/>
              <a:t>Capacity product, pricing and allowed revenue interactions (3)</a:t>
            </a:r>
          </a:p>
        </p:txBody>
      </p:sp>
      <p:sp>
        <p:nvSpPr>
          <p:cNvPr id="20483" name="Footer Placeholder 3"/>
          <p:cNvSpPr>
            <a:spLocks noGrp="1"/>
          </p:cNvSpPr>
          <p:nvPr>
            <p:ph type="ftr" sz="quarter" idx="11"/>
          </p:nvPr>
        </p:nvSpPr>
        <p:spPr>
          <a:noFill/>
        </p:spPr>
        <p:txBody>
          <a:bodyPr/>
          <a:lstStyle/>
          <a:p>
            <a:endParaRPr lang="en-US"/>
          </a:p>
          <a:p>
            <a:r>
              <a:rPr lang="en-US">
                <a:solidFill>
                  <a:srgbClr val="9FC5C4"/>
                </a:solidFill>
              </a:rPr>
              <a:t>TPA Solutions © 2016</a:t>
            </a:r>
          </a:p>
        </p:txBody>
      </p:sp>
      <p:sp>
        <p:nvSpPr>
          <p:cNvPr id="20484" name="Slide Number Placeholder 4"/>
          <p:cNvSpPr>
            <a:spLocks noGrp="1"/>
          </p:cNvSpPr>
          <p:nvPr>
            <p:ph type="sldNum" sz="quarter" idx="12"/>
          </p:nvPr>
        </p:nvSpPr>
        <p:spPr>
          <a:xfrm>
            <a:off x="3079750" y="6572250"/>
            <a:ext cx="2063750" cy="457200"/>
          </a:xfrm>
          <a:noFill/>
        </p:spPr>
        <p:txBody>
          <a:bodyPr/>
          <a:lstStyle/>
          <a:p>
            <a:fld id="{25ED3D57-9236-472A-BC07-21FEA787E1E3}" type="slidenum">
              <a:rPr lang="en-US"/>
              <a:pPr/>
              <a:t>8</a:t>
            </a:fld>
            <a:endParaRPr lang="en-US"/>
          </a:p>
        </p:txBody>
      </p:sp>
      <p:sp>
        <p:nvSpPr>
          <p:cNvPr id="20485" name="TextBox 5"/>
          <p:cNvSpPr txBox="1">
            <a:spLocks noChangeArrowheads="1"/>
          </p:cNvSpPr>
          <p:nvPr/>
        </p:nvSpPr>
        <p:spPr bwMode="auto">
          <a:xfrm>
            <a:off x="415925" y="6597650"/>
            <a:ext cx="3600450" cy="276225"/>
          </a:xfrm>
          <a:prstGeom prst="rect">
            <a:avLst/>
          </a:prstGeom>
          <a:noFill/>
          <a:ln w="9525">
            <a:noFill/>
            <a:miter lim="800000"/>
            <a:headEnd/>
            <a:tailEnd/>
          </a:ln>
        </p:spPr>
        <p:txBody>
          <a:bodyPr>
            <a:spAutoFit/>
          </a:bodyPr>
          <a:lstStyle/>
          <a:p>
            <a:pPr eaLnBrk="0" hangingPunct="0"/>
            <a:r>
              <a:rPr lang="en-US" b="0"/>
              <a:t>Simplified view to explain key concepts</a:t>
            </a:r>
          </a:p>
        </p:txBody>
      </p:sp>
      <p:sp>
        <p:nvSpPr>
          <p:cNvPr id="20486" name="Rounded Rectangle 14"/>
          <p:cNvSpPr>
            <a:spLocks noChangeArrowheads="1"/>
          </p:cNvSpPr>
          <p:nvPr/>
        </p:nvSpPr>
        <p:spPr bwMode="auto">
          <a:xfrm>
            <a:off x="488950" y="1773238"/>
            <a:ext cx="1871663" cy="719137"/>
          </a:xfrm>
          <a:prstGeom prst="roundRect">
            <a:avLst>
              <a:gd name="adj" fmla="val 16667"/>
            </a:avLst>
          </a:prstGeom>
          <a:solidFill>
            <a:schemeClr val="accent1"/>
          </a:solidFill>
          <a:ln w="1651">
            <a:solidFill>
              <a:schemeClr val="tx1"/>
            </a:solidFill>
            <a:round/>
            <a:headEnd/>
            <a:tailEnd/>
          </a:ln>
        </p:spPr>
        <p:txBody>
          <a:bodyPr lIns="0" tIns="0" rIns="0" bIns="0" anchor="ctr"/>
          <a:lstStyle/>
          <a:p>
            <a:pPr algn="ctr" eaLnBrk="0" hangingPunct="0">
              <a:spcBef>
                <a:spcPct val="20000"/>
              </a:spcBef>
            </a:pPr>
            <a:r>
              <a:rPr lang="en-US" sz="1400"/>
              <a:t>Capacity product and pricing</a:t>
            </a:r>
            <a:endParaRPr lang="en-US" sz="1400" b="0">
              <a:solidFill>
                <a:srgbClr val="3366FF"/>
              </a:solidFill>
              <a:latin typeface="Arial" pitchFamily="34" charset="0"/>
            </a:endParaRPr>
          </a:p>
        </p:txBody>
      </p:sp>
      <p:sp>
        <p:nvSpPr>
          <p:cNvPr id="18" name="Rounded Rectangle 17"/>
          <p:cNvSpPr/>
          <p:nvPr/>
        </p:nvSpPr>
        <p:spPr bwMode="auto">
          <a:xfrm>
            <a:off x="2360613" y="1773238"/>
            <a:ext cx="7345362" cy="719137"/>
          </a:xfrm>
          <a:prstGeom prst="roundRect">
            <a:avLst/>
          </a:prstGeom>
          <a:solidFill>
            <a:schemeClr val="accent5"/>
          </a:solidFill>
          <a:ln w="1651" cap="flat" cmpd="sng" algn="ctr">
            <a:solidFill>
              <a:schemeClr val="tx1"/>
            </a:solidFill>
            <a:prstDash val="solid"/>
            <a:round/>
            <a:headEnd type="none" w="med" len="med"/>
            <a:tailEnd type="none" w="med" len="med"/>
          </a:ln>
          <a:effectLst/>
          <a:extLst/>
        </p:spPr>
        <p:txBody>
          <a:bodyPr lIns="0" tIns="0" rIns="0" bIns="0" anchor="ctr"/>
          <a:lstStyle/>
          <a:p>
            <a:pPr marL="285750" indent="-285750" eaLnBrk="0" hangingPunct="0">
              <a:spcBef>
                <a:spcPct val="20000"/>
              </a:spcBef>
              <a:buFont typeface="Arial"/>
              <a:buChar char="•"/>
              <a:defRPr/>
            </a:pPr>
            <a:r>
              <a:rPr lang="en-US" sz="1400" b="0" dirty="0">
                <a:ea typeface="ＭＳ Ｐゴシック" panose="020B0600070205080204" pitchFamily="34" charset="-128"/>
              </a:rPr>
              <a:t>Requirements to book annual capacity (and failure of secondary market) may deprive some market players of commercial opportunities</a:t>
            </a:r>
          </a:p>
          <a:p>
            <a:pPr marL="285750" indent="-285750" eaLnBrk="0" hangingPunct="0">
              <a:spcBef>
                <a:spcPct val="20000"/>
              </a:spcBef>
              <a:buFont typeface="Arial"/>
              <a:buChar char="•"/>
              <a:defRPr/>
            </a:pPr>
            <a:r>
              <a:rPr lang="en-US" sz="1400" b="0" dirty="0">
                <a:ea typeface="ＭＳ Ｐゴシック" panose="020B0600070205080204" pitchFamily="34" charset="-128"/>
              </a:rPr>
              <a:t>Short term products should therefore be available as an alternative</a:t>
            </a:r>
          </a:p>
        </p:txBody>
      </p:sp>
      <p:sp>
        <p:nvSpPr>
          <p:cNvPr id="20488" name="TextBox 2"/>
          <p:cNvSpPr txBox="1">
            <a:spLocks noChangeArrowheads="1"/>
          </p:cNvSpPr>
          <p:nvPr/>
        </p:nvSpPr>
        <p:spPr bwMode="auto">
          <a:xfrm>
            <a:off x="488950" y="1412875"/>
            <a:ext cx="2519363" cy="307975"/>
          </a:xfrm>
          <a:prstGeom prst="rect">
            <a:avLst/>
          </a:prstGeom>
          <a:noFill/>
          <a:ln w="9525">
            <a:noFill/>
            <a:miter lim="800000"/>
            <a:headEnd/>
            <a:tailEnd/>
          </a:ln>
        </p:spPr>
        <p:txBody>
          <a:bodyPr>
            <a:spAutoFit/>
          </a:bodyPr>
          <a:lstStyle/>
          <a:p>
            <a:pPr eaLnBrk="0" hangingPunct="0"/>
            <a:r>
              <a:rPr lang="en-US" sz="1400"/>
              <a:t>An alternative view</a:t>
            </a:r>
          </a:p>
        </p:txBody>
      </p:sp>
      <p:cxnSp>
        <p:nvCxnSpPr>
          <p:cNvPr id="20489" name="Straight Arrow Connector 7"/>
          <p:cNvCxnSpPr>
            <a:cxnSpLocks noChangeShapeType="1"/>
          </p:cNvCxnSpPr>
          <p:nvPr/>
        </p:nvCxnSpPr>
        <p:spPr bwMode="auto">
          <a:xfrm>
            <a:off x="1281113" y="5516563"/>
            <a:ext cx="2808287" cy="0"/>
          </a:xfrm>
          <a:prstGeom prst="straightConnector1">
            <a:avLst/>
          </a:prstGeom>
          <a:noFill/>
          <a:ln w="9525">
            <a:solidFill>
              <a:schemeClr val="tx1"/>
            </a:solidFill>
            <a:round/>
            <a:headEnd/>
            <a:tailEnd type="arrow" w="med" len="med"/>
          </a:ln>
        </p:spPr>
      </p:cxnSp>
      <p:cxnSp>
        <p:nvCxnSpPr>
          <p:cNvPr id="20490" name="Straight Arrow Connector 9"/>
          <p:cNvCxnSpPr>
            <a:cxnSpLocks noChangeShapeType="1"/>
          </p:cNvCxnSpPr>
          <p:nvPr/>
        </p:nvCxnSpPr>
        <p:spPr bwMode="auto">
          <a:xfrm flipV="1">
            <a:off x="1281113" y="3789363"/>
            <a:ext cx="0" cy="1727200"/>
          </a:xfrm>
          <a:prstGeom prst="straightConnector1">
            <a:avLst/>
          </a:prstGeom>
          <a:noFill/>
          <a:ln w="9525">
            <a:solidFill>
              <a:schemeClr val="tx1"/>
            </a:solidFill>
            <a:round/>
            <a:headEnd/>
            <a:tailEnd type="arrow" w="med" len="med"/>
          </a:ln>
        </p:spPr>
      </p:cxnSp>
      <p:sp>
        <p:nvSpPr>
          <p:cNvPr id="20491" name="TextBox 10"/>
          <p:cNvSpPr txBox="1">
            <a:spLocks noChangeArrowheads="1"/>
          </p:cNvSpPr>
          <p:nvPr/>
        </p:nvSpPr>
        <p:spPr bwMode="auto">
          <a:xfrm>
            <a:off x="415925" y="3357563"/>
            <a:ext cx="865188" cy="400050"/>
          </a:xfrm>
          <a:prstGeom prst="rect">
            <a:avLst/>
          </a:prstGeom>
          <a:noFill/>
          <a:ln w="9525">
            <a:noFill/>
            <a:miter lim="800000"/>
            <a:headEnd/>
            <a:tailEnd/>
          </a:ln>
        </p:spPr>
        <p:txBody>
          <a:bodyPr>
            <a:spAutoFit/>
          </a:bodyPr>
          <a:lstStyle/>
          <a:p>
            <a:pPr algn="r" eaLnBrk="0" hangingPunct="0"/>
            <a:r>
              <a:rPr lang="en-US" sz="1000"/>
              <a:t>Daily demand</a:t>
            </a:r>
          </a:p>
        </p:txBody>
      </p:sp>
      <p:sp>
        <p:nvSpPr>
          <p:cNvPr id="20492" name="TextBox 20"/>
          <p:cNvSpPr txBox="1">
            <a:spLocks noChangeArrowheads="1"/>
          </p:cNvSpPr>
          <p:nvPr/>
        </p:nvSpPr>
        <p:spPr bwMode="auto">
          <a:xfrm>
            <a:off x="1136650" y="5456238"/>
            <a:ext cx="431800" cy="276225"/>
          </a:xfrm>
          <a:prstGeom prst="rect">
            <a:avLst/>
          </a:prstGeom>
          <a:noFill/>
          <a:ln w="9525">
            <a:noFill/>
            <a:miter lim="800000"/>
            <a:headEnd/>
            <a:tailEnd/>
          </a:ln>
        </p:spPr>
        <p:txBody>
          <a:bodyPr>
            <a:spAutoFit/>
          </a:bodyPr>
          <a:lstStyle/>
          <a:p>
            <a:pPr eaLnBrk="0" hangingPunct="0"/>
            <a:r>
              <a:rPr lang="en-US"/>
              <a:t>1</a:t>
            </a:r>
          </a:p>
        </p:txBody>
      </p:sp>
      <p:sp>
        <p:nvSpPr>
          <p:cNvPr id="20493" name="TextBox 22"/>
          <p:cNvSpPr txBox="1">
            <a:spLocks noChangeArrowheads="1"/>
          </p:cNvSpPr>
          <p:nvPr/>
        </p:nvSpPr>
        <p:spPr bwMode="auto">
          <a:xfrm>
            <a:off x="3584575" y="5456238"/>
            <a:ext cx="504825" cy="276225"/>
          </a:xfrm>
          <a:prstGeom prst="rect">
            <a:avLst/>
          </a:prstGeom>
          <a:noFill/>
          <a:ln w="9525">
            <a:noFill/>
            <a:miter lim="800000"/>
            <a:headEnd/>
            <a:tailEnd/>
          </a:ln>
        </p:spPr>
        <p:txBody>
          <a:bodyPr>
            <a:spAutoFit/>
          </a:bodyPr>
          <a:lstStyle/>
          <a:p>
            <a:pPr eaLnBrk="0" hangingPunct="0"/>
            <a:r>
              <a:rPr lang="en-US"/>
              <a:t>365</a:t>
            </a:r>
          </a:p>
        </p:txBody>
      </p:sp>
      <p:sp>
        <p:nvSpPr>
          <p:cNvPr id="20494" name="TextBox 23"/>
          <p:cNvSpPr txBox="1">
            <a:spLocks noChangeArrowheads="1"/>
          </p:cNvSpPr>
          <p:nvPr/>
        </p:nvSpPr>
        <p:spPr bwMode="auto">
          <a:xfrm>
            <a:off x="2360613" y="5343525"/>
            <a:ext cx="647700" cy="246063"/>
          </a:xfrm>
          <a:prstGeom prst="rect">
            <a:avLst/>
          </a:prstGeom>
          <a:noFill/>
          <a:ln w="9525">
            <a:noFill/>
            <a:miter lim="800000"/>
            <a:headEnd/>
            <a:tailEnd/>
          </a:ln>
        </p:spPr>
        <p:txBody>
          <a:bodyPr>
            <a:spAutoFit/>
          </a:bodyPr>
          <a:lstStyle/>
          <a:p>
            <a:pPr eaLnBrk="0" hangingPunct="0"/>
            <a:r>
              <a:rPr lang="en-US" sz="1000"/>
              <a:t>day</a:t>
            </a:r>
          </a:p>
        </p:txBody>
      </p:sp>
      <p:sp>
        <p:nvSpPr>
          <p:cNvPr id="20495" name="TextBox 24"/>
          <p:cNvSpPr txBox="1">
            <a:spLocks noChangeArrowheads="1"/>
          </p:cNvSpPr>
          <p:nvPr/>
        </p:nvSpPr>
        <p:spPr bwMode="auto">
          <a:xfrm>
            <a:off x="704850" y="4005263"/>
            <a:ext cx="647700" cy="276225"/>
          </a:xfrm>
          <a:prstGeom prst="rect">
            <a:avLst/>
          </a:prstGeom>
          <a:noFill/>
          <a:ln w="9525">
            <a:noFill/>
            <a:miter lim="800000"/>
            <a:headEnd/>
            <a:tailEnd/>
          </a:ln>
        </p:spPr>
        <p:txBody>
          <a:bodyPr>
            <a:spAutoFit/>
          </a:bodyPr>
          <a:lstStyle/>
          <a:p>
            <a:pPr eaLnBrk="0" hangingPunct="0"/>
            <a:r>
              <a:rPr lang="en-US"/>
              <a:t>peak</a:t>
            </a:r>
          </a:p>
        </p:txBody>
      </p:sp>
      <p:sp>
        <p:nvSpPr>
          <p:cNvPr id="20496" name="Rectangle 25"/>
          <p:cNvSpPr>
            <a:spLocks noChangeArrowheads="1"/>
          </p:cNvSpPr>
          <p:nvPr/>
        </p:nvSpPr>
        <p:spPr bwMode="auto">
          <a:xfrm>
            <a:off x="1281113" y="5229225"/>
            <a:ext cx="2592387" cy="287338"/>
          </a:xfrm>
          <a:prstGeom prst="rect">
            <a:avLst/>
          </a:prstGeom>
          <a:solidFill>
            <a:schemeClr val="accent1"/>
          </a:solidFill>
          <a:ln w="9525">
            <a:noFill/>
            <a:round/>
            <a:headEnd/>
            <a:tailEnd/>
          </a:ln>
        </p:spPr>
        <p:txBody>
          <a:bodyPr anchor="ctr"/>
          <a:lstStyle/>
          <a:p>
            <a:pPr eaLnBrk="0" hangingPunct="0">
              <a:buFont typeface="Wingdings" pitchFamily="2" charset="2"/>
              <a:buNone/>
            </a:pPr>
            <a:endParaRPr lang="en-US"/>
          </a:p>
        </p:txBody>
      </p:sp>
      <p:sp>
        <p:nvSpPr>
          <p:cNvPr id="20497" name="Right Triangle 26"/>
          <p:cNvSpPr>
            <a:spLocks noChangeArrowheads="1"/>
          </p:cNvSpPr>
          <p:nvPr/>
        </p:nvSpPr>
        <p:spPr bwMode="auto">
          <a:xfrm>
            <a:off x="1281113" y="4149725"/>
            <a:ext cx="2592387" cy="1079500"/>
          </a:xfrm>
          <a:prstGeom prst="rtTriangle">
            <a:avLst/>
          </a:prstGeom>
          <a:solidFill>
            <a:schemeClr val="accent1"/>
          </a:solidFill>
          <a:ln w="9525">
            <a:noFill/>
            <a:round/>
            <a:headEnd/>
            <a:tailEnd/>
          </a:ln>
        </p:spPr>
        <p:txBody>
          <a:bodyPr anchor="ctr"/>
          <a:lstStyle/>
          <a:p>
            <a:pPr eaLnBrk="0" hangingPunct="0">
              <a:buFont typeface="Wingdings" pitchFamily="2" charset="2"/>
              <a:buNone/>
            </a:pPr>
            <a:endParaRPr lang="en-US"/>
          </a:p>
        </p:txBody>
      </p:sp>
      <p:sp>
        <p:nvSpPr>
          <p:cNvPr id="20498" name="TextBox 27"/>
          <p:cNvSpPr txBox="1">
            <a:spLocks noChangeArrowheads="1"/>
          </p:cNvSpPr>
          <p:nvPr/>
        </p:nvSpPr>
        <p:spPr bwMode="auto">
          <a:xfrm>
            <a:off x="1497013" y="3429000"/>
            <a:ext cx="2087562" cy="276225"/>
          </a:xfrm>
          <a:prstGeom prst="rect">
            <a:avLst/>
          </a:prstGeom>
          <a:noFill/>
          <a:ln w="9525">
            <a:noFill/>
            <a:miter lim="800000"/>
            <a:headEnd/>
            <a:tailEnd/>
          </a:ln>
        </p:spPr>
        <p:txBody>
          <a:bodyPr>
            <a:spAutoFit/>
          </a:bodyPr>
          <a:lstStyle/>
          <a:p>
            <a:pPr eaLnBrk="0" hangingPunct="0"/>
            <a:r>
              <a:rPr lang="en-US"/>
              <a:t>Low load factor sector</a:t>
            </a:r>
          </a:p>
        </p:txBody>
      </p:sp>
      <p:cxnSp>
        <p:nvCxnSpPr>
          <p:cNvPr id="20499" name="Straight Connector 29"/>
          <p:cNvCxnSpPr>
            <a:cxnSpLocks noChangeShapeType="1"/>
            <a:stCxn id="20497" idx="0"/>
          </p:cNvCxnSpPr>
          <p:nvPr/>
        </p:nvCxnSpPr>
        <p:spPr bwMode="auto">
          <a:xfrm>
            <a:off x="1281113" y="4149725"/>
            <a:ext cx="2592387" cy="1079500"/>
          </a:xfrm>
          <a:prstGeom prst="line">
            <a:avLst/>
          </a:prstGeom>
          <a:noFill/>
          <a:ln w="25400">
            <a:solidFill>
              <a:schemeClr val="bg2"/>
            </a:solidFill>
            <a:round/>
            <a:headEnd/>
            <a:tailEnd/>
          </a:ln>
        </p:spPr>
      </p:cxnSp>
      <p:cxnSp>
        <p:nvCxnSpPr>
          <p:cNvPr id="20500" name="Straight Arrow Connector 33"/>
          <p:cNvCxnSpPr>
            <a:cxnSpLocks noChangeShapeType="1"/>
          </p:cNvCxnSpPr>
          <p:nvPr/>
        </p:nvCxnSpPr>
        <p:spPr bwMode="auto">
          <a:xfrm>
            <a:off x="6321425" y="5516563"/>
            <a:ext cx="2808288" cy="0"/>
          </a:xfrm>
          <a:prstGeom prst="straightConnector1">
            <a:avLst/>
          </a:prstGeom>
          <a:noFill/>
          <a:ln w="9525">
            <a:solidFill>
              <a:schemeClr val="tx1"/>
            </a:solidFill>
            <a:round/>
            <a:headEnd/>
            <a:tailEnd type="arrow" w="med" len="med"/>
          </a:ln>
        </p:spPr>
      </p:cxnSp>
      <p:cxnSp>
        <p:nvCxnSpPr>
          <p:cNvPr id="20501" name="Straight Arrow Connector 34"/>
          <p:cNvCxnSpPr>
            <a:cxnSpLocks noChangeShapeType="1"/>
          </p:cNvCxnSpPr>
          <p:nvPr/>
        </p:nvCxnSpPr>
        <p:spPr bwMode="auto">
          <a:xfrm flipV="1">
            <a:off x="6321425" y="3789363"/>
            <a:ext cx="0" cy="1727200"/>
          </a:xfrm>
          <a:prstGeom prst="straightConnector1">
            <a:avLst/>
          </a:prstGeom>
          <a:noFill/>
          <a:ln w="9525">
            <a:solidFill>
              <a:schemeClr val="tx1"/>
            </a:solidFill>
            <a:round/>
            <a:headEnd/>
            <a:tailEnd type="arrow" w="med" len="med"/>
          </a:ln>
        </p:spPr>
      </p:cxnSp>
      <p:sp>
        <p:nvSpPr>
          <p:cNvPr id="20502" name="TextBox 35"/>
          <p:cNvSpPr txBox="1">
            <a:spLocks noChangeArrowheads="1"/>
          </p:cNvSpPr>
          <p:nvPr/>
        </p:nvSpPr>
        <p:spPr bwMode="auto">
          <a:xfrm>
            <a:off x="6176963" y="5456238"/>
            <a:ext cx="431800" cy="276225"/>
          </a:xfrm>
          <a:prstGeom prst="rect">
            <a:avLst/>
          </a:prstGeom>
          <a:noFill/>
          <a:ln w="9525">
            <a:noFill/>
            <a:miter lim="800000"/>
            <a:headEnd/>
            <a:tailEnd/>
          </a:ln>
        </p:spPr>
        <p:txBody>
          <a:bodyPr>
            <a:spAutoFit/>
          </a:bodyPr>
          <a:lstStyle/>
          <a:p>
            <a:pPr eaLnBrk="0" hangingPunct="0"/>
            <a:r>
              <a:rPr lang="en-US"/>
              <a:t>1</a:t>
            </a:r>
          </a:p>
        </p:txBody>
      </p:sp>
      <p:sp>
        <p:nvSpPr>
          <p:cNvPr id="20503" name="TextBox 36"/>
          <p:cNvSpPr txBox="1">
            <a:spLocks noChangeArrowheads="1"/>
          </p:cNvSpPr>
          <p:nvPr/>
        </p:nvSpPr>
        <p:spPr bwMode="auto">
          <a:xfrm>
            <a:off x="8624888" y="5456238"/>
            <a:ext cx="504825" cy="276225"/>
          </a:xfrm>
          <a:prstGeom prst="rect">
            <a:avLst/>
          </a:prstGeom>
          <a:noFill/>
          <a:ln w="9525">
            <a:noFill/>
            <a:miter lim="800000"/>
            <a:headEnd/>
            <a:tailEnd/>
          </a:ln>
        </p:spPr>
        <p:txBody>
          <a:bodyPr>
            <a:spAutoFit/>
          </a:bodyPr>
          <a:lstStyle/>
          <a:p>
            <a:pPr eaLnBrk="0" hangingPunct="0"/>
            <a:r>
              <a:rPr lang="en-US"/>
              <a:t>365</a:t>
            </a:r>
          </a:p>
        </p:txBody>
      </p:sp>
      <p:sp>
        <p:nvSpPr>
          <p:cNvPr id="20504" name="TextBox 37"/>
          <p:cNvSpPr txBox="1">
            <a:spLocks noChangeArrowheads="1"/>
          </p:cNvSpPr>
          <p:nvPr/>
        </p:nvSpPr>
        <p:spPr bwMode="auto">
          <a:xfrm>
            <a:off x="7400925" y="5343525"/>
            <a:ext cx="647700" cy="246063"/>
          </a:xfrm>
          <a:prstGeom prst="rect">
            <a:avLst/>
          </a:prstGeom>
          <a:noFill/>
          <a:ln w="9525">
            <a:noFill/>
            <a:miter lim="800000"/>
            <a:headEnd/>
            <a:tailEnd/>
          </a:ln>
        </p:spPr>
        <p:txBody>
          <a:bodyPr>
            <a:spAutoFit/>
          </a:bodyPr>
          <a:lstStyle/>
          <a:p>
            <a:pPr eaLnBrk="0" hangingPunct="0"/>
            <a:r>
              <a:rPr lang="en-US" sz="1000"/>
              <a:t>day</a:t>
            </a:r>
          </a:p>
        </p:txBody>
      </p:sp>
      <p:sp>
        <p:nvSpPr>
          <p:cNvPr id="20505" name="TextBox 38"/>
          <p:cNvSpPr txBox="1">
            <a:spLocks noChangeArrowheads="1"/>
          </p:cNvSpPr>
          <p:nvPr/>
        </p:nvSpPr>
        <p:spPr bwMode="auto">
          <a:xfrm>
            <a:off x="5745163" y="3789363"/>
            <a:ext cx="647700" cy="276225"/>
          </a:xfrm>
          <a:prstGeom prst="rect">
            <a:avLst/>
          </a:prstGeom>
          <a:noFill/>
          <a:ln w="9525">
            <a:noFill/>
            <a:miter lim="800000"/>
            <a:headEnd/>
            <a:tailEnd/>
          </a:ln>
        </p:spPr>
        <p:txBody>
          <a:bodyPr>
            <a:spAutoFit/>
          </a:bodyPr>
          <a:lstStyle/>
          <a:p>
            <a:pPr eaLnBrk="0" hangingPunct="0"/>
            <a:r>
              <a:rPr lang="en-US"/>
              <a:t>peak</a:t>
            </a:r>
          </a:p>
        </p:txBody>
      </p:sp>
      <p:sp>
        <p:nvSpPr>
          <p:cNvPr id="20506" name="Rectangle 39"/>
          <p:cNvSpPr>
            <a:spLocks noChangeArrowheads="1"/>
          </p:cNvSpPr>
          <p:nvPr/>
        </p:nvSpPr>
        <p:spPr bwMode="auto">
          <a:xfrm>
            <a:off x="6321425" y="4581525"/>
            <a:ext cx="2592388" cy="935038"/>
          </a:xfrm>
          <a:prstGeom prst="rect">
            <a:avLst/>
          </a:prstGeom>
          <a:solidFill>
            <a:schemeClr val="accent1"/>
          </a:solidFill>
          <a:ln w="9525">
            <a:noFill/>
            <a:round/>
            <a:headEnd/>
            <a:tailEnd/>
          </a:ln>
        </p:spPr>
        <p:txBody>
          <a:bodyPr anchor="ctr"/>
          <a:lstStyle/>
          <a:p>
            <a:pPr eaLnBrk="0" hangingPunct="0">
              <a:buFont typeface="Wingdings" pitchFamily="2" charset="2"/>
              <a:buNone/>
            </a:pPr>
            <a:endParaRPr lang="en-US"/>
          </a:p>
        </p:txBody>
      </p:sp>
      <p:sp>
        <p:nvSpPr>
          <p:cNvPr id="20507" name="Right Triangle 40"/>
          <p:cNvSpPr>
            <a:spLocks noChangeArrowheads="1"/>
          </p:cNvSpPr>
          <p:nvPr/>
        </p:nvSpPr>
        <p:spPr bwMode="auto">
          <a:xfrm>
            <a:off x="6321425" y="3933825"/>
            <a:ext cx="2592388" cy="647700"/>
          </a:xfrm>
          <a:prstGeom prst="rtTriangle">
            <a:avLst/>
          </a:prstGeom>
          <a:solidFill>
            <a:schemeClr val="accent1"/>
          </a:solidFill>
          <a:ln w="9525">
            <a:noFill/>
            <a:round/>
            <a:headEnd/>
            <a:tailEnd/>
          </a:ln>
        </p:spPr>
        <p:txBody>
          <a:bodyPr anchor="ctr"/>
          <a:lstStyle/>
          <a:p>
            <a:pPr eaLnBrk="0" hangingPunct="0">
              <a:buFont typeface="Wingdings" pitchFamily="2" charset="2"/>
              <a:buNone/>
            </a:pPr>
            <a:endParaRPr lang="en-US"/>
          </a:p>
        </p:txBody>
      </p:sp>
      <p:sp>
        <p:nvSpPr>
          <p:cNvPr id="20508" name="TextBox 41"/>
          <p:cNvSpPr txBox="1">
            <a:spLocks noChangeArrowheads="1"/>
          </p:cNvSpPr>
          <p:nvPr/>
        </p:nvSpPr>
        <p:spPr bwMode="auto">
          <a:xfrm>
            <a:off x="6537325" y="3429000"/>
            <a:ext cx="2232025" cy="276225"/>
          </a:xfrm>
          <a:prstGeom prst="rect">
            <a:avLst/>
          </a:prstGeom>
          <a:noFill/>
          <a:ln w="9525">
            <a:noFill/>
            <a:miter lim="800000"/>
            <a:headEnd/>
            <a:tailEnd/>
          </a:ln>
        </p:spPr>
        <p:txBody>
          <a:bodyPr>
            <a:spAutoFit/>
          </a:bodyPr>
          <a:lstStyle/>
          <a:p>
            <a:pPr eaLnBrk="0" hangingPunct="0"/>
            <a:r>
              <a:rPr lang="en-US"/>
              <a:t>High load factor sector</a:t>
            </a:r>
          </a:p>
        </p:txBody>
      </p:sp>
      <p:cxnSp>
        <p:nvCxnSpPr>
          <p:cNvPr id="20509" name="Straight Connector 42"/>
          <p:cNvCxnSpPr>
            <a:cxnSpLocks noChangeShapeType="1"/>
          </p:cNvCxnSpPr>
          <p:nvPr/>
        </p:nvCxnSpPr>
        <p:spPr bwMode="auto">
          <a:xfrm>
            <a:off x="6321425" y="3933825"/>
            <a:ext cx="2592388" cy="647700"/>
          </a:xfrm>
          <a:prstGeom prst="line">
            <a:avLst/>
          </a:prstGeom>
          <a:noFill/>
          <a:ln w="25400">
            <a:solidFill>
              <a:schemeClr val="bg2"/>
            </a:solidFill>
            <a:round/>
            <a:headEnd/>
            <a:tailEnd/>
          </a:ln>
        </p:spPr>
      </p:cxnSp>
      <p:cxnSp>
        <p:nvCxnSpPr>
          <p:cNvPr id="20510" name="Straight Arrow Connector 48"/>
          <p:cNvCxnSpPr>
            <a:cxnSpLocks noChangeShapeType="1"/>
          </p:cNvCxnSpPr>
          <p:nvPr/>
        </p:nvCxnSpPr>
        <p:spPr bwMode="auto">
          <a:xfrm flipH="1">
            <a:off x="2792413" y="5229225"/>
            <a:ext cx="1296987" cy="71438"/>
          </a:xfrm>
          <a:prstGeom prst="straightConnector1">
            <a:avLst/>
          </a:prstGeom>
          <a:noFill/>
          <a:ln w="9525">
            <a:solidFill>
              <a:schemeClr val="tx1"/>
            </a:solidFill>
            <a:round/>
            <a:headEnd/>
            <a:tailEnd type="arrow" w="med" len="med"/>
          </a:ln>
        </p:spPr>
      </p:cxnSp>
      <p:sp>
        <p:nvSpPr>
          <p:cNvPr id="20511" name="TextBox 51"/>
          <p:cNvSpPr txBox="1">
            <a:spLocks noChangeArrowheads="1"/>
          </p:cNvSpPr>
          <p:nvPr/>
        </p:nvSpPr>
        <p:spPr bwMode="auto">
          <a:xfrm rot="1320000">
            <a:off x="2000250" y="4673600"/>
            <a:ext cx="2089150" cy="246063"/>
          </a:xfrm>
          <a:prstGeom prst="rect">
            <a:avLst/>
          </a:prstGeom>
          <a:noFill/>
          <a:ln w="9525">
            <a:noFill/>
            <a:miter lim="800000"/>
            <a:headEnd/>
            <a:tailEnd/>
          </a:ln>
        </p:spPr>
        <p:txBody>
          <a:bodyPr>
            <a:spAutoFit/>
          </a:bodyPr>
          <a:lstStyle/>
          <a:p>
            <a:pPr eaLnBrk="0" hangingPunct="0"/>
            <a:r>
              <a:rPr lang="en-US" sz="1000"/>
              <a:t>capacity bookings</a:t>
            </a:r>
          </a:p>
        </p:txBody>
      </p:sp>
      <p:sp>
        <p:nvSpPr>
          <p:cNvPr id="20512" name="TextBox 52"/>
          <p:cNvSpPr txBox="1">
            <a:spLocks noChangeArrowheads="1"/>
          </p:cNvSpPr>
          <p:nvPr/>
        </p:nvSpPr>
        <p:spPr bwMode="auto">
          <a:xfrm>
            <a:off x="1423988" y="4941888"/>
            <a:ext cx="1441450" cy="276225"/>
          </a:xfrm>
          <a:prstGeom prst="rect">
            <a:avLst/>
          </a:prstGeom>
          <a:noFill/>
          <a:ln w="9525">
            <a:noFill/>
            <a:miter lim="800000"/>
            <a:headEnd/>
            <a:tailEnd/>
          </a:ln>
        </p:spPr>
        <p:txBody>
          <a:bodyPr>
            <a:spAutoFit/>
          </a:bodyPr>
          <a:lstStyle/>
          <a:p>
            <a:pPr eaLnBrk="0" hangingPunct="0"/>
            <a:r>
              <a:rPr lang="en-US"/>
              <a:t>utilisation</a:t>
            </a:r>
          </a:p>
        </p:txBody>
      </p:sp>
      <p:sp>
        <p:nvSpPr>
          <p:cNvPr id="20513" name="TextBox 53"/>
          <p:cNvSpPr txBox="1">
            <a:spLocks noChangeArrowheads="1"/>
          </p:cNvSpPr>
          <p:nvPr/>
        </p:nvSpPr>
        <p:spPr bwMode="auto">
          <a:xfrm rot="780000">
            <a:off x="7113588" y="4175125"/>
            <a:ext cx="2087562" cy="246063"/>
          </a:xfrm>
          <a:prstGeom prst="rect">
            <a:avLst/>
          </a:prstGeom>
          <a:noFill/>
          <a:ln w="9525">
            <a:noFill/>
            <a:miter lim="800000"/>
            <a:headEnd/>
            <a:tailEnd/>
          </a:ln>
        </p:spPr>
        <p:txBody>
          <a:bodyPr>
            <a:spAutoFit/>
          </a:bodyPr>
          <a:lstStyle/>
          <a:p>
            <a:pPr eaLnBrk="0" hangingPunct="0"/>
            <a:r>
              <a:rPr lang="en-US" sz="1000"/>
              <a:t>capacity bookings</a:t>
            </a:r>
          </a:p>
        </p:txBody>
      </p:sp>
      <p:sp>
        <p:nvSpPr>
          <p:cNvPr id="20514" name="TextBox 54"/>
          <p:cNvSpPr txBox="1">
            <a:spLocks noChangeArrowheads="1"/>
          </p:cNvSpPr>
          <p:nvPr/>
        </p:nvSpPr>
        <p:spPr bwMode="auto">
          <a:xfrm>
            <a:off x="7113588" y="5013325"/>
            <a:ext cx="1439862" cy="276225"/>
          </a:xfrm>
          <a:prstGeom prst="rect">
            <a:avLst/>
          </a:prstGeom>
          <a:noFill/>
          <a:ln w="9525">
            <a:noFill/>
            <a:miter lim="800000"/>
            <a:headEnd/>
            <a:tailEnd/>
          </a:ln>
        </p:spPr>
        <p:txBody>
          <a:bodyPr>
            <a:spAutoFit/>
          </a:bodyPr>
          <a:lstStyle/>
          <a:p>
            <a:pPr eaLnBrk="0" hangingPunct="0"/>
            <a:r>
              <a:rPr lang="en-US"/>
              <a:t>utilisation</a:t>
            </a:r>
          </a:p>
        </p:txBody>
      </p:sp>
      <p:sp>
        <p:nvSpPr>
          <p:cNvPr id="20515" name="TextBox 55"/>
          <p:cNvSpPr txBox="1">
            <a:spLocks noChangeArrowheads="1"/>
          </p:cNvSpPr>
          <p:nvPr/>
        </p:nvSpPr>
        <p:spPr bwMode="auto">
          <a:xfrm>
            <a:off x="4089400" y="4916488"/>
            <a:ext cx="2016125" cy="600075"/>
          </a:xfrm>
          <a:prstGeom prst="rect">
            <a:avLst/>
          </a:prstGeom>
          <a:noFill/>
          <a:ln w="9525">
            <a:solidFill>
              <a:schemeClr val="tx1">
                <a:alpha val="98822"/>
              </a:schemeClr>
            </a:solidFill>
            <a:miter lim="800000"/>
            <a:headEnd/>
            <a:tailEnd/>
          </a:ln>
        </p:spPr>
        <p:txBody>
          <a:bodyPr>
            <a:spAutoFit/>
          </a:bodyPr>
          <a:lstStyle/>
          <a:p>
            <a:pPr algn="ctr" eaLnBrk="0" hangingPunct="0"/>
            <a:r>
              <a:rPr lang="ja-JP" altLang="en-US" sz="1100"/>
              <a:t>“</a:t>
            </a:r>
            <a:r>
              <a:rPr lang="en-US" altLang="ja-JP" sz="1100"/>
              <a:t>capacity price rises to reflect lower tax base for revenue recovery</a:t>
            </a:r>
            <a:r>
              <a:rPr lang="ja-JP" altLang="en-US" sz="1100"/>
              <a:t>”</a:t>
            </a:r>
            <a:endParaRPr lang="en-US" sz="1100"/>
          </a:p>
        </p:txBody>
      </p:sp>
      <p:cxnSp>
        <p:nvCxnSpPr>
          <p:cNvPr id="20516" name="Straight Arrow Connector 59"/>
          <p:cNvCxnSpPr>
            <a:cxnSpLocks noChangeShapeType="1"/>
            <a:stCxn id="20515" idx="3"/>
          </p:cNvCxnSpPr>
          <p:nvPr/>
        </p:nvCxnSpPr>
        <p:spPr bwMode="auto">
          <a:xfrm>
            <a:off x="6105525" y="5216525"/>
            <a:ext cx="431800" cy="84138"/>
          </a:xfrm>
          <a:prstGeom prst="straightConnector1">
            <a:avLst/>
          </a:prstGeom>
          <a:noFill/>
          <a:ln w="9525">
            <a:solidFill>
              <a:schemeClr val="tx1"/>
            </a:solidFill>
            <a:round/>
            <a:headEnd/>
            <a:tailEnd type="arrow" w="med" len="med"/>
          </a:ln>
        </p:spPr>
      </p:cxnSp>
      <p:sp>
        <p:nvSpPr>
          <p:cNvPr id="20517" name="TextBox 60"/>
          <p:cNvSpPr txBox="1">
            <a:spLocks noChangeArrowheads="1"/>
          </p:cNvSpPr>
          <p:nvPr/>
        </p:nvSpPr>
        <p:spPr bwMode="auto">
          <a:xfrm>
            <a:off x="776288" y="5949950"/>
            <a:ext cx="8280400" cy="460375"/>
          </a:xfrm>
          <a:prstGeom prst="rect">
            <a:avLst/>
          </a:prstGeom>
          <a:noFill/>
          <a:ln w="9525">
            <a:noFill/>
            <a:miter lim="800000"/>
            <a:headEnd/>
            <a:tailEnd/>
          </a:ln>
        </p:spPr>
        <p:txBody>
          <a:bodyPr>
            <a:spAutoFit/>
          </a:bodyPr>
          <a:lstStyle/>
          <a:p>
            <a:pPr eaLnBrk="0" hangingPunct="0"/>
            <a:r>
              <a:rPr lang="en-US"/>
              <a:t>The net redistribution effect will </a:t>
            </a:r>
            <a:r>
              <a:rPr lang="en-GB"/>
              <a:t>normally </a:t>
            </a:r>
            <a:r>
              <a:rPr lang="en-US"/>
              <a:t>be that high load factor customers will pay a greater proportion of transmission capacity charges </a:t>
            </a:r>
            <a:r>
              <a:rPr lang="en-GB"/>
              <a:t>than under traditional approach</a:t>
            </a:r>
            <a:endParaRPr lang="en-US"/>
          </a:p>
        </p:txBody>
      </p:sp>
      <p:sp>
        <p:nvSpPr>
          <p:cNvPr id="20518" name="TextBox 44"/>
          <p:cNvSpPr txBox="1">
            <a:spLocks noChangeArrowheads="1"/>
          </p:cNvSpPr>
          <p:nvPr/>
        </p:nvSpPr>
        <p:spPr bwMode="auto">
          <a:xfrm>
            <a:off x="560388" y="2636838"/>
            <a:ext cx="9217025" cy="461962"/>
          </a:xfrm>
          <a:prstGeom prst="rect">
            <a:avLst/>
          </a:prstGeom>
          <a:noFill/>
          <a:ln w="9525">
            <a:solidFill>
              <a:schemeClr val="tx1"/>
            </a:solidFill>
            <a:miter lim="800000"/>
            <a:headEnd/>
            <a:tailEnd/>
          </a:ln>
        </p:spPr>
        <p:txBody>
          <a:bodyPr>
            <a:spAutoFit/>
          </a:bodyPr>
          <a:lstStyle/>
          <a:p>
            <a:pPr eaLnBrk="0" hangingPunct="0"/>
            <a:r>
              <a:rPr lang="en-US"/>
              <a:t>Assumptions: Equity requires all actors have access to similar product choices </a:t>
            </a:r>
          </a:p>
          <a:p>
            <a:pPr eaLnBrk="0" hangingPunct="0"/>
            <a:r>
              <a:rPr lang="en-US"/>
              <a:t>	      Commercial incentives mean capacity will be booked closer to actual gas flows</a:t>
            </a:r>
          </a:p>
        </p:txBody>
      </p:sp>
      <p:cxnSp>
        <p:nvCxnSpPr>
          <p:cNvPr id="20519" name="Straight Connector 19"/>
          <p:cNvCxnSpPr>
            <a:cxnSpLocks noChangeShapeType="1"/>
            <a:stCxn id="20495" idx="3"/>
          </p:cNvCxnSpPr>
          <p:nvPr/>
        </p:nvCxnSpPr>
        <p:spPr bwMode="auto">
          <a:xfrm>
            <a:off x="1352550" y="4143375"/>
            <a:ext cx="2520950" cy="6350"/>
          </a:xfrm>
          <a:prstGeom prst="line">
            <a:avLst/>
          </a:prstGeom>
          <a:noFill/>
          <a:ln w="9525">
            <a:solidFill>
              <a:schemeClr val="tx1"/>
            </a:solidFill>
            <a:prstDash val="dash"/>
            <a:round/>
            <a:headEnd/>
            <a:tailEnd/>
          </a:ln>
        </p:spPr>
      </p:cxnSp>
      <p:cxnSp>
        <p:nvCxnSpPr>
          <p:cNvPr id="20520" name="Straight Connector 50"/>
          <p:cNvCxnSpPr>
            <a:cxnSpLocks noChangeShapeType="1"/>
          </p:cNvCxnSpPr>
          <p:nvPr/>
        </p:nvCxnSpPr>
        <p:spPr bwMode="auto">
          <a:xfrm>
            <a:off x="3873500" y="4149725"/>
            <a:ext cx="0" cy="1079500"/>
          </a:xfrm>
          <a:prstGeom prst="line">
            <a:avLst/>
          </a:prstGeom>
          <a:noFill/>
          <a:ln w="9525">
            <a:solidFill>
              <a:schemeClr val="tx1"/>
            </a:solidFill>
            <a:prstDash val="dash"/>
            <a:round/>
            <a:headEnd/>
            <a:tailEnd/>
          </a:ln>
        </p:spPr>
      </p:cxnSp>
      <p:sp>
        <p:nvSpPr>
          <p:cNvPr id="20521" name="TextBox 56"/>
          <p:cNvSpPr txBox="1">
            <a:spLocks noChangeArrowheads="1"/>
          </p:cNvSpPr>
          <p:nvPr/>
        </p:nvSpPr>
        <p:spPr bwMode="auto">
          <a:xfrm>
            <a:off x="4089400" y="4197350"/>
            <a:ext cx="2016125" cy="600075"/>
          </a:xfrm>
          <a:prstGeom prst="rect">
            <a:avLst/>
          </a:prstGeom>
          <a:noFill/>
          <a:ln w="9525">
            <a:solidFill>
              <a:schemeClr val="tx1">
                <a:alpha val="98822"/>
              </a:schemeClr>
            </a:solidFill>
            <a:miter lim="800000"/>
            <a:headEnd/>
            <a:tailEnd/>
          </a:ln>
        </p:spPr>
        <p:txBody>
          <a:bodyPr>
            <a:spAutoFit/>
          </a:bodyPr>
          <a:lstStyle/>
          <a:p>
            <a:pPr algn="ctr" eaLnBrk="0" hangingPunct="0"/>
            <a:r>
              <a:rPr lang="en-US" sz="1100" b="0"/>
              <a:t>Missing revenue source compared with annual bookings</a:t>
            </a:r>
          </a:p>
        </p:txBody>
      </p:sp>
      <p:cxnSp>
        <p:nvCxnSpPr>
          <p:cNvPr id="20522" name="Straight Connector 57"/>
          <p:cNvCxnSpPr>
            <a:cxnSpLocks noChangeShapeType="1"/>
          </p:cNvCxnSpPr>
          <p:nvPr/>
        </p:nvCxnSpPr>
        <p:spPr bwMode="auto">
          <a:xfrm>
            <a:off x="6321425" y="3933825"/>
            <a:ext cx="2592388" cy="0"/>
          </a:xfrm>
          <a:prstGeom prst="line">
            <a:avLst/>
          </a:prstGeom>
          <a:noFill/>
          <a:ln w="9525">
            <a:solidFill>
              <a:schemeClr val="tx1"/>
            </a:solidFill>
            <a:prstDash val="dash"/>
            <a:round/>
            <a:headEnd/>
            <a:tailEnd/>
          </a:ln>
        </p:spPr>
      </p:cxnSp>
      <p:cxnSp>
        <p:nvCxnSpPr>
          <p:cNvPr id="20523" name="Straight Connector 58"/>
          <p:cNvCxnSpPr>
            <a:cxnSpLocks noChangeShapeType="1"/>
          </p:cNvCxnSpPr>
          <p:nvPr/>
        </p:nvCxnSpPr>
        <p:spPr bwMode="auto">
          <a:xfrm>
            <a:off x="8913813" y="3933825"/>
            <a:ext cx="0" cy="647700"/>
          </a:xfrm>
          <a:prstGeom prst="line">
            <a:avLst/>
          </a:prstGeom>
          <a:noFill/>
          <a:ln w="9525">
            <a:solidFill>
              <a:schemeClr val="tx1"/>
            </a:solidFill>
            <a:prstDash val="dash"/>
            <a:round/>
            <a:headEnd/>
            <a:tailEnd/>
          </a:ln>
        </p:spPr>
      </p:cxnSp>
      <p:cxnSp>
        <p:nvCxnSpPr>
          <p:cNvPr id="20524" name="Straight Arrow Connector 49"/>
          <p:cNvCxnSpPr>
            <a:cxnSpLocks noChangeShapeType="1"/>
            <a:stCxn id="20521" idx="1"/>
          </p:cNvCxnSpPr>
          <p:nvPr/>
        </p:nvCxnSpPr>
        <p:spPr bwMode="auto">
          <a:xfrm flipH="1">
            <a:off x="3657600" y="4497388"/>
            <a:ext cx="431800" cy="11112"/>
          </a:xfrm>
          <a:prstGeom prst="straightConnector1">
            <a:avLst/>
          </a:prstGeom>
          <a:noFill/>
          <a:ln w="9525">
            <a:solidFill>
              <a:schemeClr val="bg2"/>
            </a:solidFill>
            <a:round/>
            <a:headEnd/>
            <a:tailEnd type="arrow" w="med" len="med"/>
          </a:ln>
        </p:spPr>
      </p:cxnSp>
      <p:cxnSp>
        <p:nvCxnSpPr>
          <p:cNvPr id="20525" name="Straight Arrow Connector 61"/>
          <p:cNvCxnSpPr>
            <a:cxnSpLocks noChangeShapeType="1"/>
            <a:stCxn id="20521" idx="3"/>
          </p:cNvCxnSpPr>
          <p:nvPr/>
        </p:nvCxnSpPr>
        <p:spPr bwMode="auto">
          <a:xfrm flipV="1">
            <a:off x="6105525" y="4076700"/>
            <a:ext cx="2087563" cy="420688"/>
          </a:xfrm>
          <a:prstGeom prst="straightConnector1">
            <a:avLst/>
          </a:prstGeom>
          <a:noFill/>
          <a:ln w="9525">
            <a:solidFill>
              <a:schemeClr val="bg2"/>
            </a:solidFill>
            <a:round/>
            <a:headEnd/>
            <a:tailEnd type="arrow" w="med" len="med"/>
          </a:ln>
        </p:spPr>
      </p:cxnSp>
    </p:spTree>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560388" y="188913"/>
            <a:ext cx="8420100" cy="1143000"/>
          </a:xfrm>
        </p:spPr>
        <p:txBody>
          <a:bodyPr/>
          <a:lstStyle/>
          <a:p>
            <a:pPr eaLnBrk="1" hangingPunct="1"/>
            <a:r>
              <a:rPr lang="en-US" sz="3600" smtClean="0"/>
              <a:t>Criteria for exit regime reform </a:t>
            </a:r>
          </a:p>
        </p:txBody>
      </p:sp>
      <p:graphicFrame>
        <p:nvGraphicFramePr>
          <p:cNvPr id="6" name="Content Placeholder 5"/>
          <p:cNvGraphicFramePr>
            <a:graphicFrameLocks noGrp="1"/>
          </p:cNvGraphicFramePr>
          <p:nvPr>
            <p:ph idx="1"/>
          </p:nvPr>
        </p:nvGraphicFramePr>
        <p:xfrm>
          <a:off x="1281113" y="1628775"/>
          <a:ext cx="8420100" cy="4103688"/>
        </p:xfrm>
        <a:graphic>
          <a:graphicData uri="http://schemas.openxmlformats.org/drawingml/2006/table">
            <a:tbl>
              <a:tblPr/>
              <a:tblGrid>
                <a:gridCol w="2986087"/>
                <a:gridCol w="5434013"/>
              </a:tblGrid>
              <a:tr h="4937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FFFFFF"/>
                          </a:solidFill>
                          <a:effectLst/>
                          <a:latin typeface="Verdana" pitchFamily="34" charset="0"/>
                          <a:ea typeface="MS PGothic" pitchFamily="34" charset="-128"/>
                        </a:rPr>
                        <a:t>Criteria</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FFFFFF"/>
                          </a:solidFill>
                          <a:effectLst/>
                          <a:latin typeface="Verdana" pitchFamily="34" charset="0"/>
                          <a:ea typeface="MS PGothic" pitchFamily="34" charset="-128"/>
                        </a:rPr>
                        <a:t>Comment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141922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4000"/>
                          </a:solidFill>
                          <a:effectLst/>
                          <a:latin typeface="Verdana" pitchFamily="34" charset="0"/>
                          <a:ea typeface="MS PGothic" pitchFamily="34" charset="-128"/>
                        </a:rPr>
                        <a:t>cost reflectivity</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4000"/>
                          </a:solidFill>
                          <a:effectLst/>
                          <a:latin typeface="Verdana" pitchFamily="34" charset="0"/>
                          <a:ea typeface="MS PGothic" pitchFamily="34" charset="-128"/>
                        </a:rPr>
                        <a:t>revenue apportionment should </a:t>
                      </a:r>
                      <a:r>
                        <a:rPr kumimoji="0" lang="en-GB" sz="1600" b="0" i="0" u="none" strike="noStrike" cap="none" normalizeH="0" baseline="0" smtClean="0">
                          <a:ln>
                            <a:noFill/>
                          </a:ln>
                          <a:solidFill>
                            <a:srgbClr val="004000"/>
                          </a:solidFill>
                          <a:effectLst/>
                          <a:latin typeface="Verdana" pitchFamily="34" charset="0"/>
                          <a:ea typeface="MS PGothic" pitchFamily="34" charset="-128"/>
                        </a:rPr>
                        <a:t>relate</a:t>
                      </a:r>
                      <a:r>
                        <a:rPr kumimoji="0" lang="en-US" sz="1600" b="0" i="0" u="none" strike="noStrike" cap="none" normalizeH="0" baseline="0" smtClean="0">
                          <a:ln>
                            <a:noFill/>
                          </a:ln>
                          <a:solidFill>
                            <a:srgbClr val="004000"/>
                          </a:solidFill>
                          <a:effectLst/>
                          <a:latin typeface="Verdana" pitchFamily="34" charset="0"/>
                          <a:ea typeface="MS PGothic" pitchFamily="34" charset="-128"/>
                        </a:rPr>
                        <a:t> to underlying cost generation – what users pay should </a:t>
                      </a:r>
                      <a:r>
                        <a:rPr kumimoji="0" lang="en-GB" sz="1600" b="0" i="0" u="none" strike="noStrike" cap="none" normalizeH="0" baseline="0" smtClean="0">
                          <a:ln>
                            <a:noFill/>
                          </a:ln>
                          <a:solidFill>
                            <a:srgbClr val="004000"/>
                          </a:solidFill>
                          <a:effectLst/>
                          <a:latin typeface="Verdana" pitchFamily="34" charset="0"/>
                          <a:ea typeface="MS PGothic" pitchFamily="34" charset="-128"/>
                        </a:rPr>
                        <a:t>match</a:t>
                      </a:r>
                      <a:r>
                        <a:rPr kumimoji="0" lang="en-US" sz="1600" b="0" i="0" u="none" strike="noStrike" cap="none" normalizeH="0" baseline="0" smtClean="0">
                          <a:ln>
                            <a:noFill/>
                          </a:ln>
                          <a:solidFill>
                            <a:srgbClr val="004000"/>
                          </a:solidFill>
                          <a:effectLst/>
                          <a:latin typeface="Verdana" pitchFamily="34" charset="0"/>
                          <a:ea typeface="MS PGothic" pitchFamily="34" charset="-128"/>
                        </a:rPr>
                        <a:t> their usage of assets/network/resources</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r>
              <a:tr h="141922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4000"/>
                          </a:solidFill>
                          <a:effectLst/>
                          <a:latin typeface="Verdana" pitchFamily="34" charset="0"/>
                          <a:ea typeface="MS PGothic" pitchFamily="34" charset="-128"/>
                        </a:rPr>
                        <a:t>efficient network use </a:t>
                      </a: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smtClean="0">
                        <a:ln>
                          <a:noFill/>
                        </a:ln>
                        <a:solidFill>
                          <a:srgbClr val="004000"/>
                        </a:solidFill>
                        <a:effectLst/>
                        <a:latin typeface="Verdana" pitchFamily="34" charset="0"/>
                        <a:ea typeface="MS PGothic" pitchFamily="34" charset="-128"/>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smtClean="0">
                        <a:ln>
                          <a:noFill/>
                        </a:ln>
                        <a:solidFill>
                          <a:srgbClr val="004000"/>
                        </a:solidFill>
                        <a:effectLst/>
                        <a:latin typeface="Verdana" pitchFamily="34" charset="0"/>
                        <a:ea typeface="MS PGothic" pitchFamily="34" charset="-128"/>
                      </a:endParaRPr>
                    </a:p>
                    <a:p>
                      <a:pPr marL="0" marR="0" lvl="0" indent="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4000"/>
                          </a:solidFill>
                          <a:effectLst/>
                          <a:latin typeface="Verdana" pitchFamily="34" charset="0"/>
                          <a:ea typeface="MS PGothic" pitchFamily="34" charset="-128"/>
                        </a:rPr>
                        <a:t>and effective development</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4000"/>
                          </a:solidFill>
                          <a:effectLst/>
                          <a:latin typeface="Verdana" pitchFamily="34" charset="0"/>
                          <a:ea typeface="MS PGothic" pitchFamily="34" charset="-128"/>
                        </a:rPr>
                        <a:t>encouraging use of system where marginal </a:t>
                      </a:r>
                      <a:r>
                        <a:rPr kumimoji="0" lang="en-GB" sz="1600" b="0" i="0" u="none" strike="noStrike" cap="none" normalizeH="0" baseline="0" smtClean="0">
                          <a:ln>
                            <a:noFill/>
                          </a:ln>
                          <a:solidFill>
                            <a:srgbClr val="004000"/>
                          </a:solidFill>
                          <a:effectLst/>
                          <a:latin typeface="Verdana" pitchFamily="34" charset="0"/>
                          <a:ea typeface="MS PGothic" pitchFamily="34" charset="-128"/>
                        </a:rPr>
                        <a:t>benefit </a:t>
                      </a:r>
                      <a:r>
                        <a:rPr kumimoji="0" lang="en-US" sz="1600" b="0" i="0" u="none" strike="noStrike" cap="none" normalizeH="0" baseline="0" smtClean="0">
                          <a:ln>
                            <a:noFill/>
                          </a:ln>
                          <a:solidFill>
                            <a:srgbClr val="004000"/>
                          </a:solidFill>
                          <a:effectLst/>
                          <a:latin typeface="Verdana" pitchFamily="34" charset="0"/>
                          <a:ea typeface="MS PGothic" pitchFamily="34" charset="-128"/>
                        </a:rPr>
                        <a:t>exceeds marginal cost</a:t>
                      </a: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smtClean="0">
                        <a:ln>
                          <a:noFill/>
                        </a:ln>
                        <a:solidFill>
                          <a:srgbClr val="004000"/>
                        </a:solidFill>
                        <a:effectLst/>
                        <a:latin typeface="Verdana" pitchFamily="34" charset="0"/>
                        <a:ea typeface="MS PGothic" pitchFamily="34" charset="-128"/>
                      </a:endParaRPr>
                    </a:p>
                    <a:p>
                      <a:pPr marL="0" marR="0" lvl="0" indent="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4000"/>
                          </a:solidFill>
                          <a:effectLst/>
                          <a:latin typeface="Verdana" pitchFamily="34" charset="0"/>
                          <a:ea typeface="MS PGothic" pitchFamily="34" charset="-128"/>
                        </a:rPr>
                        <a:t>enabling network expansion to meet economic demand </a:t>
                      </a:r>
                      <a:r>
                        <a:rPr kumimoji="0" lang="en-GB" sz="1600" b="0" i="0" u="none" strike="noStrike" cap="none" normalizeH="0" baseline="0" smtClean="0">
                          <a:ln>
                            <a:noFill/>
                          </a:ln>
                          <a:solidFill>
                            <a:srgbClr val="004000"/>
                          </a:solidFill>
                          <a:effectLst/>
                          <a:latin typeface="Verdana" pitchFamily="34" charset="0"/>
                          <a:ea typeface="MS PGothic" pitchFamily="34" charset="-128"/>
                        </a:rPr>
                        <a:t>(without "gold plating")</a:t>
                      </a:r>
                      <a:endParaRPr kumimoji="0" lang="en-US" sz="1600" b="0" i="0" u="none" strike="noStrike" cap="none" normalizeH="0" baseline="0" smtClean="0">
                        <a:ln>
                          <a:noFill/>
                        </a:ln>
                        <a:solidFill>
                          <a:srgbClr val="004000"/>
                        </a:solidFill>
                        <a:effectLst/>
                        <a:latin typeface="Verdana"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r>
              <a:tr h="77152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4000"/>
                          </a:solidFill>
                          <a:effectLst/>
                          <a:latin typeface="Verdana" pitchFamily="34" charset="0"/>
                          <a:ea typeface="MS PGothic" pitchFamily="34" charset="-128"/>
                        </a:rPr>
                        <a:t>effective competition</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4000"/>
                          </a:solidFill>
                          <a:effectLst/>
                          <a:latin typeface="Verdana" pitchFamily="34" charset="0"/>
                          <a:ea typeface="MS PGothic" pitchFamily="34" charset="-128"/>
                        </a:rPr>
                        <a:t>to promote retail and wholesale competition </a:t>
                      </a:r>
                      <a:r>
                        <a:rPr kumimoji="0" lang="en-GB" sz="1600" b="0" i="0" u="none" strike="noStrike" cap="none" normalizeH="0" baseline="0" smtClean="0">
                          <a:ln>
                            <a:noFill/>
                          </a:ln>
                          <a:solidFill>
                            <a:srgbClr val="004000"/>
                          </a:solidFill>
                          <a:effectLst/>
                          <a:latin typeface="Verdana" pitchFamily="34" charset="0"/>
                          <a:ea typeface="MS PGothic" pitchFamily="34" charset="-128"/>
                        </a:rPr>
                        <a:t>(</a:t>
                      </a:r>
                      <a:r>
                        <a:rPr kumimoji="0" lang="en-US" sz="1600" b="0" i="0" u="none" strike="noStrike" cap="none" normalizeH="0" baseline="0" smtClean="0">
                          <a:ln>
                            <a:noFill/>
                          </a:ln>
                          <a:solidFill>
                            <a:srgbClr val="004000"/>
                          </a:solidFill>
                          <a:effectLst/>
                          <a:latin typeface="Verdana" pitchFamily="34" charset="0"/>
                          <a:ea typeface="MS PGothic" pitchFamily="34" charset="-128"/>
                        </a:rPr>
                        <a:t>for both gas and electricity</a:t>
                      </a:r>
                      <a:r>
                        <a:rPr kumimoji="0" lang="en-GB" sz="1600" b="0" i="0" u="none" strike="noStrike" cap="none" normalizeH="0" baseline="0" smtClean="0">
                          <a:ln>
                            <a:noFill/>
                          </a:ln>
                          <a:solidFill>
                            <a:srgbClr val="004000"/>
                          </a:solidFill>
                          <a:effectLst/>
                          <a:latin typeface="Verdana" pitchFamily="34" charset="0"/>
                          <a:ea typeface="MS PGothic" pitchFamily="34" charset="-128"/>
                        </a:rPr>
                        <a:t>)</a:t>
                      </a:r>
                      <a:endParaRPr kumimoji="0" lang="en-US" sz="1600" b="0" i="0" u="none" strike="noStrike" cap="none" normalizeH="0" baseline="0" smtClean="0">
                        <a:ln>
                          <a:noFill/>
                        </a:ln>
                        <a:solidFill>
                          <a:srgbClr val="004000"/>
                        </a:solidFill>
                        <a:effectLst/>
                        <a:latin typeface="Verdana"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r>
            </a:tbl>
          </a:graphicData>
        </a:graphic>
      </p:graphicFrame>
      <p:sp>
        <p:nvSpPr>
          <p:cNvPr id="21524" name="Footer Placeholder 3"/>
          <p:cNvSpPr>
            <a:spLocks noGrp="1"/>
          </p:cNvSpPr>
          <p:nvPr>
            <p:ph type="ftr" sz="quarter" idx="11"/>
          </p:nvPr>
        </p:nvSpPr>
        <p:spPr>
          <a:noFill/>
        </p:spPr>
        <p:txBody>
          <a:bodyPr/>
          <a:lstStyle/>
          <a:p>
            <a:endParaRPr lang="en-US"/>
          </a:p>
          <a:p>
            <a:r>
              <a:rPr lang="en-US">
                <a:solidFill>
                  <a:srgbClr val="9FC5C4"/>
                </a:solidFill>
              </a:rPr>
              <a:t>TPA Solutions © 2016</a:t>
            </a:r>
          </a:p>
        </p:txBody>
      </p:sp>
      <p:sp>
        <p:nvSpPr>
          <p:cNvPr id="21525" name="Slide Number Placeholder 4"/>
          <p:cNvSpPr>
            <a:spLocks noGrp="1"/>
          </p:cNvSpPr>
          <p:nvPr>
            <p:ph type="sldNum" sz="quarter" idx="12"/>
          </p:nvPr>
        </p:nvSpPr>
        <p:spPr>
          <a:noFill/>
        </p:spPr>
        <p:txBody>
          <a:bodyPr/>
          <a:lstStyle/>
          <a:p>
            <a:fld id="{E1AA4F08-927E-4D72-8EC6-F156E54F4852}" type="slidenum">
              <a:rPr lang="en-US"/>
              <a:pPr/>
              <a:t>9</a:t>
            </a:fld>
            <a:endParaRPr lang="en-US"/>
          </a:p>
        </p:txBody>
      </p:sp>
      <p:sp>
        <p:nvSpPr>
          <p:cNvPr id="21526" name="TextBox 6"/>
          <p:cNvSpPr txBox="1">
            <a:spLocks noChangeArrowheads="1"/>
          </p:cNvSpPr>
          <p:nvPr/>
        </p:nvSpPr>
        <p:spPr bwMode="auto">
          <a:xfrm>
            <a:off x="749300" y="6030913"/>
            <a:ext cx="9072563" cy="307975"/>
          </a:xfrm>
          <a:prstGeom prst="rect">
            <a:avLst/>
          </a:prstGeom>
          <a:noFill/>
          <a:ln w="9525">
            <a:noFill/>
            <a:miter lim="800000"/>
            <a:headEnd/>
            <a:tailEnd/>
          </a:ln>
        </p:spPr>
        <p:txBody>
          <a:bodyPr>
            <a:spAutoFit/>
          </a:bodyPr>
          <a:lstStyle/>
          <a:p>
            <a:pPr algn="ctr" eaLnBrk="0" hangingPunct="0"/>
            <a:r>
              <a:rPr lang="en-GB" sz="1400"/>
              <a:t>Interpretation inevitably subjective – and should</a:t>
            </a:r>
            <a:r>
              <a:rPr lang="en-US" sz="1400"/>
              <a:t> consider wider interest of consumers</a:t>
            </a:r>
          </a:p>
        </p:txBody>
      </p:sp>
    </p:spTree>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3">
      <a:dk1>
        <a:srgbClr val="004000"/>
      </a:dk1>
      <a:lt1>
        <a:srgbClr val="FFFFFF"/>
      </a:lt1>
      <a:dk2>
        <a:srgbClr val="006300"/>
      </a:dk2>
      <a:lt2>
        <a:srgbClr val="808080"/>
      </a:lt2>
      <a:accent1>
        <a:srgbClr val="BBE0E3"/>
      </a:accent1>
      <a:accent2>
        <a:srgbClr val="333399"/>
      </a:accent2>
      <a:accent3>
        <a:srgbClr val="FFFFFF"/>
      </a:accent3>
      <a:accent4>
        <a:srgbClr val="003500"/>
      </a:accent4>
      <a:accent5>
        <a:srgbClr val="DAEDEF"/>
      </a:accent5>
      <a:accent6>
        <a:srgbClr val="2D2D8A"/>
      </a:accent6>
      <a:hlink>
        <a:srgbClr val="009999"/>
      </a:hlink>
      <a:folHlink>
        <a:srgbClr val="99CC00"/>
      </a:folHlink>
    </a:clrScheme>
    <a:fontScheme name="Blank Presentation">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 typeface="Wingdings" charset="2"/>
          <a:buNone/>
          <a:tabLst/>
          <a:defRPr kumimoji="0" lang="en-US" sz="1200" b="1" i="0" u="none" strike="noStrike" cap="none" normalizeH="0" baseline="0">
            <a:ln>
              <a:noFill/>
            </a:ln>
            <a:solidFill>
              <a:schemeClr val="tx1"/>
            </a:solidFill>
            <a:effectLst/>
            <a:latin typeface="Verdana" charset="0"/>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 typeface="Wingdings" charset="2"/>
          <a:buNone/>
          <a:tabLst/>
          <a:defRPr kumimoji="0" lang="en-US" sz="1200" b="1" i="0" u="none" strike="noStrike" cap="none" normalizeH="0" baseline="0">
            <a:ln>
              <a:noFill/>
            </a:ln>
            <a:solidFill>
              <a:schemeClr val="tx1"/>
            </a:solidFill>
            <a:effectLst/>
            <a:latin typeface="Verdana"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4000"/>
        </a:dk1>
        <a:lt1>
          <a:srgbClr val="FFFFFF"/>
        </a:lt1>
        <a:dk2>
          <a:srgbClr val="006300"/>
        </a:dk2>
        <a:lt2>
          <a:srgbClr val="808080"/>
        </a:lt2>
        <a:accent1>
          <a:srgbClr val="BBE0E3"/>
        </a:accent1>
        <a:accent2>
          <a:srgbClr val="333399"/>
        </a:accent2>
        <a:accent3>
          <a:srgbClr val="FFFFFF"/>
        </a:accent3>
        <a:accent4>
          <a:srgbClr val="0035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Entry Regime timeline.potx" id="{7133F156-1A42-457F-A648-1878A6D4F1B6}" vid="{A521EB85-BD10-4A13-AA8F-A8BECE6673C7}"/>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TPA Master</Template>
  <TotalTime>2808</TotalTime>
  <Words>2710</Words>
  <Application>Microsoft Office PowerPoint</Application>
  <PresentationFormat>A4 Paper (210x297 mm)</PresentationFormat>
  <Paragraphs>479</Paragraphs>
  <Slides>21</Slides>
  <Notes>15</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Blank Presentation</vt:lpstr>
      <vt:lpstr>NI-UR Exit Regime Review  Stakeholder Workshop</vt:lpstr>
      <vt:lpstr>Contents</vt:lpstr>
      <vt:lpstr>Context</vt:lpstr>
      <vt:lpstr>Exit regime review</vt:lpstr>
      <vt:lpstr>Understanding interactions</vt:lpstr>
      <vt:lpstr>Capacity product, pricing and allowed revenue interactions (1)</vt:lpstr>
      <vt:lpstr>Capacity product, pricing and allowed revenue interactions (2)</vt:lpstr>
      <vt:lpstr>Capacity product, pricing and allowed revenue interactions (3)</vt:lpstr>
      <vt:lpstr>Criteria for exit regime reform </vt:lpstr>
      <vt:lpstr>Case for short term capacity (STC)</vt:lpstr>
      <vt:lpstr>Short Term Products</vt:lpstr>
      <vt:lpstr>Critique: Case for STC</vt:lpstr>
      <vt:lpstr>Critique: Case for STC</vt:lpstr>
      <vt:lpstr>Critique: Case for STC</vt:lpstr>
      <vt:lpstr>Critique: Case for STC</vt:lpstr>
      <vt:lpstr>Other wider considerations</vt:lpstr>
      <vt:lpstr>Shorter Term Products  Assessment</vt:lpstr>
      <vt:lpstr>Capacity Booking Responsibilities</vt:lpstr>
      <vt:lpstr>Ratchets</vt:lpstr>
      <vt:lpstr>Capacity Booking Platform</vt:lpstr>
      <vt:lpstr>Process and next steps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Debra Hawkin</dc:creator>
  <cp:lastModifiedBy>Roisin McLaughlin</cp:lastModifiedBy>
  <cp:revision>189</cp:revision>
  <cp:lastPrinted>2016-02-04T09:59:54Z</cp:lastPrinted>
  <dcterms:created xsi:type="dcterms:W3CDTF">2016-02-02T08:41:17Z</dcterms:created>
  <dcterms:modified xsi:type="dcterms:W3CDTF">2016-02-24T14:47:03Z</dcterms:modified>
</cp:coreProperties>
</file>