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74" r:id="rId6"/>
    <p:sldId id="259" r:id="rId7"/>
    <p:sldId id="275" r:id="rId8"/>
    <p:sldId id="261" r:id="rId9"/>
    <p:sldId id="262" r:id="rId10"/>
    <p:sldId id="263" r:id="rId11"/>
    <p:sldId id="264" r:id="rId12"/>
    <p:sldId id="265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tson, Eimear" initials="EW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25" d="100"/>
          <a:sy n="125" d="100"/>
        </p:scale>
        <p:origin x="-1956" y="5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63B5F-B987-4815-8D80-51042A748175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51529-4C23-4CBA-9CD8-1948B2ECAE0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92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418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47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460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86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8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07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509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778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317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082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499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2696" y="4355976"/>
            <a:ext cx="5486400" cy="4464496"/>
          </a:xfrm>
        </p:spPr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60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51529-4C23-4CBA-9CD8-1948B2ECAE0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77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845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908720"/>
            <a:ext cx="8208912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67544" y="5877272"/>
            <a:ext cx="8208912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7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4" t="20606" r="6680" b="30671"/>
          <a:stretch/>
        </p:blipFill>
        <p:spPr bwMode="auto">
          <a:xfrm>
            <a:off x="7218358" y="5961016"/>
            <a:ext cx="1458098" cy="85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:\Users\Dave\AppData\Local\Microsoft\Windows\INetCache\Content.Word\NIE_Net_Logo_Master_RGB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09371"/>
            <a:ext cx="1799590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155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39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56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752528"/>
          </a:xfrm>
        </p:spPr>
        <p:txBody>
          <a:bodyPr/>
          <a:lstStyle>
            <a:lvl1pPr>
              <a:spcBef>
                <a:spcPts val="0"/>
              </a:spcBef>
              <a:spcAft>
                <a:spcPts val="300"/>
              </a:spcAft>
              <a:defRPr/>
            </a:lvl1pPr>
            <a:lvl2pPr>
              <a:spcBef>
                <a:spcPts val="0"/>
              </a:spcBef>
              <a:spcAft>
                <a:spcPts val="300"/>
              </a:spcAft>
              <a:defRPr/>
            </a:lvl2pPr>
            <a:lvl3pPr>
              <a:spcBef>
                <a:spcPts val="0"/>
              </a:spcBef>
              <a:spcAft>
                <a:spcPts val="300"/>
              </a:spcAft>
              <a:defRPr/>
            </a:lvl3pPr>
            <a:lvl4pPr>
              <a:spcBef>
                <a:spcPts val="0"/>
              </a:spcBef>
              <a:spcAft>
                <a:spcPts val="300"/>
              </a:spcAft>
              <a:defRPr/>
            </a:lvl4pPr>
            <a:lvl5pPr>
              <a:spcBef>
                <a:spcPts val="0"/>
              </a:spcBef>
              <a:spcAft>
                <a:spcPts val="3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908720"/>
            <a:ext cx="8208912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67544" y="5877272"/>
            <a:ext cx="8208912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4" t="20606" r="6680" b="30671"/>
          <a:stretch/>
        </p:blipFill>
        <p:spPr bwMode="auto">
          <a:xfrm>
            <a:off x="7218358" y="5961016"/>
            <a:ext cx="1458098" cy="85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:\Users\Dave\AppData\Local\Microsoft\Windows\INetCache\Content.Word\NIE_Net_Logo_Master_RGB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09371"/>
            <a:ext cx="1799590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066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51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15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69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0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41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43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36A79-91B1-48B6-8591-137EF741DB08}" type="datetimeFigureOut">
              <a:rPr lang="en-GB" smtClean="0"/>
              <a:t>26/01/2016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2D434-1364-4E3F-8504-6147E02058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32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Contestability Working Group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GB" altLang="en-US" dirty="0" smtClean="0">
                <a:solidFill>
                  <a:schemeClr val="tx1"/>
                </a:solidFill>
              </a:rPr>
              <a:t>Consultation Report and Recommendations</a:t>
            </a:r>
          </a:p>
          <a:p>
            <a:endParaRPr lang="en-GB" altLang="en-US" dirty="0" smtClean="0">
              <a:solidFill>
                <a:schemeClr val="tx1"/>
              </a:solidFill>
            </a:endParaRPr>
          </a:p>
          <a:p>
            <a:r>
              <a:rPr lang="en-GB" altLang="en-US" dirty="0" smtClean="0">
                <a:solidFill>
                  <a:schemeClr val="tx1"/>
                </a:solidFill>
              </a:rPr>
              <a:t>NIE Networks / SONI Joint Presentation</a:t>
            </a:r>
          </a:p>
          <a:p>
            <a:endParaRPr lang="en-GB" altLang="en-US" dirty="0" smtClean="0">
              <a:solidFill>
                <a:schemeClr val="tx1"/>
              </a:solidFill>
            </a:endParaRPr>
          </a:p>
          <a:p>
            <a:r>
              <a:rPr lang="en-GB" altLang="en-US" dirty="0" smtClean="0">
                <a:solidFill>
                  <a:schemeClr val="tx1"/>
                </a:solidFill>
              </a:rPr>
              <a:t>26 January 2016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42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I </a:t>
            </a:r>
            <a:r>
              <a:rPr lang="en-GB" dirty="0" smtClean="0"/>
              <a:t>–Shared </a:t>
            </a:r>
            <a:r>
              <a:rPr lang="en-GB" dirty="0"/>
              <a:t>Connections and Clusters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680519"/>
          </a:xfrm>
        </p:spPr>
        <p:txBody>
          <a:bodyPr>
            <a:noAutofit/>
          </a:bodyPr>
          <a:lstStyle/>
          <a:p>
            <a:r>
              <a:rPr lang="en-GB" sz="2000" dirty="0" smtClean="0"/>
              <a:t>Significant difficulties</a:t>
            </a:r>
            <a:endParaRPr lang="en-GB" sz="2000" dirty="0"/>
          </a:p>
          <a:p>
            <a:pPr lvl="1"/>
            <a:r>
              <a:rPr lang="en-GB" sz="1800" dirty="0" smtClean="0"/>
              <a:t>Needs </a:t>
            </a:r>
            <a:r>
              <a:rPr lang="en-GB" sz="1800" dirty="0"/>
              <a:t>complex contractual </a:t>
            </a:r>
            <a:r>
              <a:rPr lang="en-GB" sz="1800" dirty="0" smtClean="0"/>
              <a:t>framework </a:t>
            </a:r>
            <a:r>
              <a:rPr lang="en-GB" sz="1800" dirty="0"/>
              <a:t>to be set up</a:t>
            </a:r>
          </a:p>
          <a:p>
            <a:r>
              <a:rPr lang="en-GB" sz="2000" dirty="0" smtClean="0"/>
              <a:t>Lead developer</a:t>
            </a:r>
          </a:p>
          <a:p>
            <a:pPr lvl="1"/>
            <a:r>
              <a:rPr lang="en-GB" sz="1800" dirty="0" smtClean="0"/>
              <a:t>Appointment must </a:t>
            </a:r>
            <a:r>
              <a:rPr lang="en-GB" sz="1800" dirty="0"/>
              <a:t>be </a:t>
            </a:r>
            <a:r>
              <a:rPr lang="en-GB" sz="1800" dirty="0" smtClean="0"/>
              <a:t>unanimous</a:t>
            </a:r>
            <a:endParaRPr lang="en-GB" sz="1800" dirty="0"/>
          </a:p>
          <a:p>
            <a:r>
              <a:rPr lang="en-GB" sz="2000" dirty="0" smtClean="0"/>
              <a:t>Funding </a:t>
            </a:r>
            <a:r>
              <a:rPr lang="en-GB" sz="2000" dirty="0"/>
              <a:t>of </a:t>
            </a:r>
            <a:r>
              <a:rPr lang="en-GB" sz="2000" dirty="0" smtClean="0"/>
              <a:t>clusters</a:t>
            </a:r>
          </a:p>
          <a:p>
            <a:pPr lvl="1"/>
            <a:r>
              <a:rPr lang="en-GB" sz="1800" dirty="0" smtClean="0"/>
              <a:t>NI </a:t>
            </a:r>
            <a:r>
              <a:rPr lang="en-GB" sz="1800" dirty="0"/>
              <a:t>contribution is UR matter</a:t>
            </a:r>
          </a:p>
          <a:p>
            <a:r>
              <a:rPr lang="en-GB" sz="2000" dirty="0" smtClean="0"/>
              <a:t>System </a:t>
            </a:r>
            <a:r>
              <a:rPr lang="en-GB" sz="2000" dirty="0"/>
              <a:t>operator preferred </a:t>
            </a:r>
            <a:r>
              <a:rPr lang="en-GB" sz="2000" dirty="0" smtClean="0"/>
              <a:t>funding</a:t>
            </a:r>
          </a:p>
          <a:p>
            <a:pPr lvl="1"/>
            <a:r>
              <a:rPr lang="en-GB" sz="1800" dirty="0"/>
              <a:t>R</a:t>
            </a:r>
            <a:r>
              <a:rPr lang="en-GB" sz="1800" dirty="0" smtClean="0"/>
              <a:t>aise </a:t>
            </a:r>
            <a:r>
              <a:rPr lang="en-GB" sz="1800" dirty="0"/>
              <a:t>with UR</a:t>
            </a:r>
          </a:p>
          <a:p>
            <a:r>
              <a:rPr lang="en-GB" sz="2000" dirty="0" smtClean="0"/>
              <a:t>Cost sharing</a:t>
            </a:r>
          </a:p>
          <a:p>
            <a:pPr lvl="1"/>
            <a:r>
              <a:rPr lang="en-GB" sz="1800" dirty="0"/>
              <a:t>C</a:t>
            </a:r>
            <a:r>
              <a:rPr lang="en-GB" sz="1800" dirty="0" smtClean="0"/>
              <a:t>ontested </a:t>
            </a:r>
            <a:r>
              <a:rPr lang="en-GB" sz="1800" dirty="0"/>
              <a:t>costs unknown</a:t>
            </a:r>
          </a:p>
          <a:p>
            <a:r>
              <a:rPr lang="en-GB" sz="2000" dirty="0" smtClean="0"/>
              <a:t>Latecomer</a:t>
            </a:r>
          </a:p>
          <a:p>
            <a:pPr lvl="1"/>
            <a:r>
              <a:rPr lang="en-GB" sz="1800" dirty="0"/>
              <a:t>B</a:t>
            </a:r>
            <a:r>
              <a:rPr lang="en-GB" sz="1800" dirty="0" smtClean="0"/>
              <a:t>alance </a:t>
            </a:r>
            <a:r>
              <a:rPr lang="en-GB" sz="1800" dirty="0"/>
              <a:t>to be struck between optimal grid development (duty under </a:t>
            </a:r>
            <a:r>
              <a:rPr lang="en-GB" sz="1800" dirty="0" smtClean="0"/>
              <a:t>the Order</a:t>
            </a:r>
            <a:r>
              <a:rPr lang="en-GB" sz="1800" dirty="0"/>
              <a:t>) with obligations to offer and not disadvantage the earlier customer project delivery</a:t>
            </a:r>
          </a:p>
          <a:p>
            <a:pPr marL="457200" lvl="1" indent="0" algn="ctr">
              <a:buNone/>
            </a:pP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067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J – Charging Arrangements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Licensees are considering the </a:t>
            </a:r>
            <a:r>
              <a:rPr lang="en-GB" dirty="0" smtClean="0"/>
              <a:t>responses.</a:t>
            </a:r>
          </a:p>
          <a:p>
            <a:r>
              <a:rPr lang="en-GB" dirty="0" smtClean="0"/>
              <a:t>A </a:t>
            </a:r>
            <a:r>
              <a:rPr lang="en-GB" dirty="0"/>
              <a:t>comprehensive review of the transmission and distribution connection charging methodologies and the TIA will be carried out as part of the implementation of contestability and </a:t>
            </a:r>
            <a:r>
              <a:rPr lang="en-GB" dirty="0" smtClean="0"/>
              <a:t>concerns expressed will be taken into account as </a:t>
            </a:r>
            <a:r>
              <a:rPr lang="en-GB" dirty="0"/>
              <a:t>part of that review.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4646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K – Governance and Disputes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While some respondents supported the governance and disputes proposals in the Guidelines others favoured immediate referral of any dispute to the UR</a:t>
            </a:r>
          </a:p>
          <a:p>
            <a:r>
              <a:rPr lang="en-GB" dirty="0" smtClean="0"/>
              <a:t>Others suggested industry review of any changes to contestability documentation</a:t>
            </a:r>
          </a:p>
          <a:p>
            <a:r>
              <a:rPr lang="en-GB" dirty="0" smtClean="0"/>
              <a:t>The Licensees believe that the governance and disputes arrangements can evolve with time as needs determine</a:t>
            </a:r>
          </a:p>
        </p:txBody>
      </p:sp>
    </p:spTree>
    <p:extLst>
      <p:ext uri="{BB962C8B-B14F-4D97-AF65-F5344CB8AC3E}">
        <p14:creationId xmlns:p14="http://schemas.microsoft.com/office/powerpoint/2010/main" val="177098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Further engagement between SONI and NIE in relation to contested transmission works in the following areas: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Review </a:t>
            </a:r>
            <a:r>
              <a:rPr lang="en-GB" dirty="0"/>
              <a:t>and agreement on TIA changes to facilitate contestability </a:t>
            </a:r>
          </a:p>
          <a:p>
            <a:r>
              <a:rPr lang="en-GB" dirty="0"/>
              <a:t>Review and agreement on the connection charging methodologies</a:t>
            </a:r>
          </a:p>
          <a:p>
            <a:r>
              <a:rPr lang="en-GB" dirty="0"/>
              <a:t>Revision and agreement on the contractual framework </a:t>
            </a:r>
            <a:r>
              <a:rPr lang="en-GB" dirty="0" smtClean="0"/>
              <a:t>for</a:t>
            </a:r>
          </a:p>
          <a:p>
            <a:pPr lvl="1"/>
            <a:r>
              <a:rPr lang="en-GB" dirty="0" smtClean="0"/>
              <a:t>direct </a:t>
            </a:r>
            <a:r>
              <a:rPr lang="en-GB" dirty="0"/>
              <a:t>connections (T and D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D </a:t>
            </a:r>
            <a:r>
              <a:rPr lang="en-GB" dirty="0"/>
              <a:t>connections where transmission works are </a:t>
            </a:r>
            <a:r>
              <a:rPr lang="en-GB" dirty="0" smtClean="0"/>
              <a:t>required</a:t>
            </a:r>
          </a:p>
          <a:p>
            <a:pPr lvl="1"/>
            <a:r>
              <a:rPr lang="en-GB" dirty="0" smtClean="0"/>
              <a:t>Shared and cluster connections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680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Four </a:t>
            </a:r>
            <a:r>
              <a:rPr lang="en-GB" dirty="0"/>
              <a:t>responses </a:t>
            </a:r>
            <a:r>
              <a:rPr lang="en-GB" dirty="0" smtClean="0"/>
              <a:t>to the consultation were received</a:t>
            </a:r>
          </a:p>
          <a:p>
            <a:pPr lvl="1"/>
            <a:r>
              <a:rPr lang="en-GB" dirty="0" smtClean="0"/>
              <a:t>SSE</a:t>
            </a:r>
            <a:r>
              <a:rPr lang="en-GB" dirty="0"/>
              <a:t>, NIRIG, RES, Omexom UK </a:t>
            </a:r>
            <a:r>
              <a:rPr lang="en-GB" dirty="0" smtClean="0"/>
              <a:t>Renewables</a:t>
            </a:r>
            <a:endParaRPr lang="en-GB" dirty="0"/>
          </a:p>
          <a:p>
            <a:r>
              <a:rPr lang="en-GB" dirty="0" smtClean="0"/>
              <a:t>Recommendations Report</a:t>
            </a:r>
          </a:p>
          <a:p>
            <a:pPr lvl="1"/>
            <a:r>
              <a:rPr lang="en-GB" dirty="0" smtClean="0"/>
              <a:t>Draft report has been provided to the UR for comment</a:t>
            </a:r>
          </a:p>
          <a:p>
            <a:r>
              <a:rPr lang="en-GB" dirty="0" smtClean="0"/>
              <a:t>Consultation on potential options for processing generation connection applications progressing in parallel</a:t>
            </a:r>
          </a:p>
          <a:p>
            <a:pPr lvl="1"/>
            <a:r>
              <a:rPr lang="en-GB" dirty="0" smtClean="0"/>
              <a:t>Depending on the outcome, further changes to contestability arrangements may be required.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13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Section B - Scope of Contestability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33 kV </a:t>
            </a:r>
            <a:r>
              <a:rPr lang="en-GB" dirty="0"/>
              <a:t>versus </a:t>
            </a:r>
            <a:r>
              <a:rPr lang="en-GB" dirty="0" smtClean="0"/>
              <a:t>5 MW threshold</a:t>
            </a:r>
          </a:p>
          <a:p>
            <a:pPr lvl="1"/>
            <a:r>
              <a:rPr lang="en-GB" dirty="0" smtClean="0"/>
              <a:t>33 kV not practical as eligibility for contestability only established by studies</a:t>
            </a:r>
          </a:p>
          <a:p>
            <a:r>
              <a:rPr lang="en-GB" dirty="0" smtClean="0"/>
              <a:t>Transitional arrangements</a:t>
            </a:r>
          </a:p>
          <a:p>
            <a:pPr lvl="1"/>
            <a:r>
              <a:rPr lang="en-GB" dirty="0" smtClean="0"/>
              <a:t>Needs to be a cut-off point - by agreement on a case </a:t>
            </a:r>
            <a:r>
              <a:rPr lang="en-GB" dirty="0"/>
              <a:t>by case </a:t>
            </a:r>
            <a:r>
              <a:rPr lang="en-GB" dirty="0" smtClean="0"/>
              <a:t>basis</a:t>
            </a:r>
            <a:endParaRPr lang="en-GB" dirty="0"/>
          </a:p>
          <a:p>
            <a:r>
              <a:rPr lang="en-GB" dirty="0" smtClean="0"/>
              <a:t>Connection Queue position</a:t>
            </a:r>
          </a:p>
          <a:p>
            <a:pPr lvl="1"/>
            <a:r>
              <a:rPr lang="en-GB" dirty="0" smtClean="0"/>
              <a:t>Contestability will not affect the queue position</a:t>
            </a:r>
            <a:endParaRPr lang="en-GB" dirty="0"/>
          </a:p>
          <a:p>
            <a:r>
              <a:rPr lang="en-GB" dirty="0" smtClean="0"/>
              <a:t>Clarification on CTs, VTs and protection equipment</a:t>
            </a:r>
          </a:p>
          <a:p>
            <a:r>
              <a:rPr lang="en-GB" dirty="0" smtClean="0"/>
              <a:t>Level </a:t>
            </a:r>
            <a:r>
              <a:rPr lang="en-GB" dirty="0"/>
              <a:t>of </a:t>
            </a:r>
            <a:r>
              <a:rPr lang="en-GB" dirty="0" smtClean="0"/>
              <a:t>inspection</a:t>
            </a:r>
          </a:p>
          <a:p>
            <a:pPr lvl="1"/>
            <a:r>
              <a:rPr lang="en-GB" dirty="0" smtClean="0"/>
              <a:t>Agree that level of inspection could be reduced on satisfactory performance  </a:t>
            </a:r>
          </a:p>
          <a:p>
            <a:r>
              <a:rPr lang="en-GB" dirty="0" smtClean="0"/>
              <a:t>Timelines for contestable works</a:t>
            </a:r>
          </a:p>
          <a:p>
            <a:pPr lvl="1"/>
            <a:r>
              <a:rPr lang="en-GB" dirty="0" smtClean="0"/>
              <a:t>Contractual timelines may be required in certain circumstances </a:t>
            </a:r>
            <a:endParaRPr lang="en-GB" dirty="0"/>
          </a:p>
          <a:p>
            <a:r>
              <a:rPr lang="en-GB" dirty="0" smtClean="0"/>
              <a:t>Contestable commissioning</a:t>
            </a:r>
          </a:p>
          <a:p>
            <a:pPr lvl="1"/>
            <a:r>
              <a:rPr lang="en-GB" dirty="0" smtClean="0"/>
              <a:t>Licensees do not consider it as feasible for Phase 1</a:t>
            </a:r>
            <a:endParaRPr lang="en-GB" dirty="0"/>
          </a:p>
          <a:p>
            <a:r>
              <a:rPr lang="en-GB" dirty="0" smtClean="0"/>
              <a:t>Approved equipment</a:t>
            </a:r>
          </a:p>
          <a:p>
            <a:pPr lvl="1"/>
            <a:r>
              <a:rPr lang="en-GB" dirty="0" smtClean="0"/>
              <a:t> list of approved equipment and suppliers will be provided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9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Section C – The Application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New definitions</a:t>
            </a:r>
          </a:p>
          <a:p>
            <a:pPr lvl="1"/>
            <a:r>
              <a:rPr lang="en-GB" dirty="0" smtClean="0"/>
              <a:t>Contestable Offer</a:t>
            </a:r>
          </a:p>
          <a:p>
            <a:pPr lvl="1"/>
            <a:r>
              <a:rPr lang="en-GB" dirty="0" smtClean="0"/>
              <a:t>Non-Contestable Offer</a:t>
            </a:r>
            <a:endParaRPr lang="en-GB" dirty="0"/>
          </a:p>
          <a:p>
            <a:r>
              <a:rPr lang="en-GB" dirty="0" smtClean="0"/>
              <a:t>Licensees have amended their proposals:</a:t>
            </a:r>
          </a:p>
          <a:p>
            <a:r>
              <a:rPr lang="en-GB" dirty="0" smtClean="0"/>
              <a:t>Distribution</a:t>
            </a:r>
          </a:p>
          <a:p>
            <a:pPr lvl="1"/>
            <a:r>
              <a:rPr lang="en-GB" dirty="0" smtClean="0"/>
              <a:t>A customer </a:t>
            </a:r>
            <a:r>
              <a:rPr lang="en-GB" dirty="0"/>
              <a:t>can request a Contestable Offer at any time up to ten days after the </a:t>
            </a:r>
            <a:r>
              <a:rPr lang="en-GB" dirty="0" smtClean="0"/>
              <a:t>date of issue of </a:t>
            </a:r>
            <a:r>
              <a:rPr lang="en-GB" dirty="0"/>
              <a:t>the Non-Contestable Offer</a:t>
            </a:r>
          </a:p>
          <a:p>
            <a:r>
              <a:rPr lang="en-GB" dirty="0" smtClean="0"/>
              <a:t>Transmission</a:t>
            </a:r>
          </a:p>
          <a:p>
            <a:pPr lvl="1"/>
            <a:r>
              <a:rPr lang="en-GB" dirty="0" smtClean="0"/>
              <a:t>A customer may request either a Contestable Offer or a Non-Contestable Offer at the outset</a:t>
            </a:r>
          </a:p>
          <a:p>
            <a:pPr lvl="1"/>
            <a:r>
              <a:rPr lang="en-GB" dirty="0" smtClean="0"/>
              <a:t>A modified offer may be requested at any </a:t>
            </a:r>
            <a:r>
              <a:rPr lang="en-GB" dirty="0"/>
              <a:t>time up to ten days after the issue date of the </a:t>
            </a:r>
            <a:r>
              <a:rPr lang="en-GB" dirty="0" smtClean="0"/>
              <a:t>initial offer</a:t>
            </a:r>
          </a:p>
          <a:p>
            <a:r>
              <a:rPr lang="en-GB" dirty="0" smtClean="0"/>
              <a:t>Feedback </a:t>
            </a:r>
            <a:r>
              <a:rPr lang="en-GB" dirty="0"/>
              <a:t>on offer </a:t>
            </a:r>
            <a:r>
              <a:rPr lang="en-GB" dirty="0" smtClean="0"/>
              <a:t>definitions?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Sect D - Offer </a:t>
            </a:r>
            <a:r>
              <a:rPr lang="en-GB" dirty="0"/>
              <a:t>and Offer Acceptance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Under Article 19 of the Electricity Order NIE Networks must provide a Non-Contestable Offer for connection to the Distribution System</a:t>
            </a:r>
          </a:p>
          <a:p>
            <a:r>
              <a:rPr lang="en-GB" dirty="0" smtClean="0"/>
              <a:t>Condition 25 of the SONI licence allows SONI to provide either a Contestable </a:t>
            </a:r>
            <a:r>
              <a:rPr lang="en-GB" dirty="0"/>
              <a:t>O</a:t>
            </a:r>
            <a:r>
              <a:rPr lang="en-GB" dirty="0" smtClean="0"/>
              <a:t>ffer or Non-Contestable Offer for connection to the Transmission System</a:t>
            </a:r>
          </a:p>
          <a:p>
            <a:r>
              <a:rPr lang="en-GB" dirty="0" smtClean="0"/>
              <a:t>Both Licensees hold the view that two offers cannot be provided in 90 days</a:t>
            </a:r>
          </a:p>
          <a:p>
            <a:pPr lvl="1"/>
            <a:r>
              <a:rPr lang="en-GB" dirty="0"/>
              <a:t>Not just charging differences, T&amp;Cs may be different as </a:t>
            </a:r>
            <a:r>
              <a:rPr lang="en-GB" dirty="0" smtClean="0"/>
              <a:t>well</a:t>
            </a:r>
          </a:p>
          <a:p>
            <a:r>
              <a:rPr lang="en-GB" dirty="0" smtClean="0"/>
              <a:t>However, it is now proposed that a modified offer can be provided in 25 days from date of initial offer.</a:t>
            </a:r>
          </a:p>
          <a:p>
            <a:pPr lvl="1"/>
            <a:r>
              <a:rPr lang="en-GB" dirty="0" smtClean="0"/>
              <a:t>At least 55 days and at most 65 days to decide which offer to accept.</a:t>
            </a:r>
          </a:p>
        </p:txBody>
      </p:sp>
    </p:spTree>
    <p:extLst>
      <p:ext uri="{BB962C8B-B14F-4D97-AF65-F5344CB8AC3E}">
        <p14:creationId xmlns:p14="http://schemas.microsoft.com/office/powerpoint/2010/main" val="340283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Section E - The </a:t>
            </a:r>
            <a:r>
              <a:rPr lang="en-GB" dirty="0"/>
              <a:t>Connection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Extent </a:t>
            </a:r>
            <a:r>
              <a:rPr lang="en-GB" dirty="0"/>
              <a:t>of design review and </a:t>
            </a:r>
            <a:r>
              <a:rPr lang="en-GB" dirty="0" smtClean="0"/>
              <a:t>formalised approach is under consideration</a:t>
            </a:r>
          </a:p>
          <a:p>
            <a:r>
              <a:rPr lang="en-GB" dirty="0" smtClean="0"/>
              <a:t>Licensees have commenced further work on:</a:t>
            </a:r>
          </a:p>
          <a:p>
            <a:pPr lvl="1"/>
            <a:r>
              <a:rPr lang="en-GB" dirty="0" smtClean="0"/>
              <a:t>Pre-construction and construction programmes</a:t>
            </a:r>
          </a:p>
          <a:p>
            <a:pPr lvl="1"/>
            <a:r>
              <a:rPr lang="en-GB" dirty="0" smtClean="0"/>
              <a:t>Quality plans</a:t>
            </a:r>
          </a:p>
          <a:p>
            <a:pPr lvl="1"/>
            <a:r>
              <a:rPr lang="en-GB" dirty="0" smtClean="0"/>
              <a:t>Functional specifications</a:t>
            </a:r>
          </a:p>
          <a:p>
            <a:pPr lvl="1"/>
            <a:r>
              <a:rPr lang="en-GB" dirty="0" smtClean="0"/>
              <a:t>Pre-commissioning</a:t>
            </a:r>
          </a:p>
          <a:p>
            <a:pPr lvl="1"/>
            <a:r>
              <a:rPr lang="en-GB" dirty="0" smtClean="0"/>
              <a:t>Commissioning</a:t>
            </a:r>
          </a:p>
        </p:txBody>
      </p:sp>
    </p:spTree>
    <p:extLst>
      <p:ext uri="{BB962C8B-B14F-4D97-AF65-F5344CB8AC3E}">
        <p14:creationId xmlns:p14="http://schemas.microsoft.com/office/powerpoint/2010/main" val="227193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F – Accreditation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Acknowledge </a:t>
            </a:r>
            <a:r>
              <a:rPr lang="en-GB" dirty="0"/>
              <a:t>differences in other jurisdictions but still </a:t>
            </a:r>
            <a:r>
              <a:rPr lang="en-GB" dirty="0" smtClean="0"/>
              <a:t>believe Lloyd’s scheme to </a:t>
            </a:r>
            <a:r>
              <a:rPr lang="en-GB" dirty="0"/>
              <a:t>be the best fit</a:t>
            </a:r>
          </a:p>
          <a:p>
            <a:r>
              <a:rPr lang="en-GB" dirty="0" smtClean="0"/>
              <a:t>We </a:t>
            </a:r>
            <a:r>
              <a:rPr lang="en-GB" dirty="0"/>
              <a:t>will specify works that need to be accredited by </a:t>
            </a:r>
            <a:r>
              <a:rPr lang="en-GB" dirty="0" smtClean="0"/>
              <a:t>Lloyd’s </a:t>
            </a:r>
            <a:r>
              <a:rPr lang="en-GB" dirty="0"/>
              <a:t>in updated </a:t>
            </a:r>
            <a:r>
              <a:rPr lang="en-GB" dirty="0" smtClean="0"/>
              <a:t>Guidelines document</a:t>
            </a:r>
          </a:p>
          <a:p>
            <a:pPr lvl="1"/>
            <a:r>
              <a:rPr lang="en-GB" dirty="0" smtClean="0"/>
              <a:t>Acquisition of wayleaves not likely to be </a:t>
            </a:r>
            <a:r>
              <a:rPr lang="en-GB" dirty="0"/>
              <a:t>an accredited </a:t>
            </a:r>
            <a:r>
              <a:rPr lang="en-GB" dirty="0" smtClean="0"/>
              <a:t>activity</a:t>
            </a:r>
          </a:p>
          <a:p>
            <a:pPr lvl="1"/>
            <a:r>
              <a:rPr lang="en-GB" dirty="0" smtClean="0"/>
              <a:t>Other specialist activities will be addressed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6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G – Adoption of Contestable Works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34622" y="1052737"/>
            <a:ext cx="8229600" cy="4752528"/>
          </a:xfrm>
        </p:spPr>
        <p:txBody>
          <a:bodyPr>
            <a:noAutofit/>
          </a:bodyPr>
          <a:lstStyle/>
          <a:p>
            <a:r>
              <a:rPr lang="en-GB" sz="2000" dirty="0" smtClean="0"/>
              <a:t>Adoption </a:t>
            </a:r>
            <a:r>
              <a:rPr lang="en-GB" sz="2000" dirty="0"/>
              <a:t>Agreement – no consultation</a:t>
            </a:r>
          </a:p>
          <a:p>
            <a:r>
              <a:rPr lang="en-GB" sz="2000" dirty="0" smtClean="0"/>
              <a:t>At </a:t>
            </a:r>
            <a:r>
              <a:rPr lang="en-GB" sz="2000" dirty="0"/>
              <a:t>transmission – </a:t>
            </a:r>
            <a:r>
              <a:rPr lang="en-GB" sz="2000" dirty="0" smtClean="0"/>
              <a:t>it is </a:t>
            </a:r>
            <a:r>
              <a:rPr lang="en-GB" sz="2000" dirty="0"/>
              <a:t>still to be considered how any Adoption Agreement relates to the Connection Offer/Agreement from the </a:t>
            </a:r>
            <a:r>
              <a:rPr lang="en-GB" sz="2000" dirty="0" smtClean="0"/>
              <a:t>TSO</a:t>
            </a:r>
          </a:p>
          <a:p>
            <a:r>
              <a:rPr lang="en-GB" sz="2000" dirty="0"/>
              <a:t>The contractual arrangements are under consideration</a:t>
            </a:r>
            <a:endParaRPr lang="en-GB" sz="2000" dirty="0" smtClean="0"/>
          </a:p>
          <a:p>
            <a:r>
              <a:rPr lang="en-GB" sz="2000" dirty="0" smtClean="0"/>
              <a:t>Warranties</a:t>
            </a:r>
          </a:p>
          <a:p>
            <a:pPr lvl="1"/>
            <a:r>
              <a:rPr lang="en-GB" sz="1800" dirty="0" smtClean="0"/>
              <a:t>NIE Networks will review the warranty periods set out in the Guidelines</a:t>
            </a:r>
          </a:p>
          <a:p>
            <a:pPr lvl="1"/>
            <a:r>
              <a:rPr lang="en-GB" sz="1800" dirty="0" smtClean="0"/>
              <a:t>Not yet finalised but likely to be determined by voltage</a:t>
            </a:r>
          </a:p>
          <a:p>
            <a:r>
              <a:rPr lang="en-GB" sz="2000" dirty="0" smtClean="0"/>
              <a:t>Definition of Defect</a:t>
            </a:r>
          </a:p>
          <a:p>
            <a:pPr lvl="1"/>
            <a:r>
              <a:rPr lang="en-GB" sz="1800" dirty="0" smtClean="0"/>
              <a:t>Under legal review</a:t>
            </a:r>
          </a:p>
          <a:p>
            <a:r>
              <a:rPr lang="en-GB" sz="2000" dirty="0" smtClean="0"/>
              <a:t>Financial security</a:t>
            </a:r>
          </a:p>
          <a:p>
            <a:pPr lvl="1"/>
            <a:r>
              <a:rPr lang="en-GB" sz="1800" dirty="0"/>
              <a:t>NIE Networks needs to be sure that </a:t>
            </a:r>
            <a:r>
              <a:rPr lang="en-GB" sz="1800" dirty="0" smtClean="0"/>
              <a:t>the </a:t>
            </a:r>
            <a:r>
              <a:rPr lang="en-GB" sz="1800" dirty="0"/>
              <a:t>customer or ICP is either capable of rectifying a</a:t>
            </a:r>
            <a:r>
              <a:rPr lang="en-GB" sz="1800" dirty="0" smtClean="0"/>
              <a:t> </a:t>
            </a:r>
            <a:r>
              <a:rPr lang="en-GB" sz="1800" dirty="0"/>
              <a:t>defect or NIE Networks can rectify the defect and recover its costs. </a:t>
            </a:r>
            <a:endParaRPr lang="en-GB" sz="1800" dirty="0" smtClean="0"/>
          </a:p>
          <a:p>
            <a:pPr lvl="1"/>
            <a:r>
              <a:rPr lang="en-GB" sz="1800" dirty="0" smtClean="0"/>
              <a:t>Credit rating has always been seen as lowest cost option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0318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H – Consents and Wayleaves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Licensees </a:t>
            </a:r>
            <a:r>
              <a:rPr lang="en-GB" dirty="0"/>
              <a:t>accept that wayleaves and easements may be obtained by a party other than the </a:t>
            </a:r>
            <a:r>
              <a:rPr lang="en-GB" dirty="0" smtClean="0"/>
              <a:t>ICP. </a:t>
            </a:r>
            <a:r>
              <a:rPr lang="en-GB" dirty="0"/>
              <a:t>However it will be a condition precedent to adoption that wayleaves are in place as required.</a:t>
            </a:r>
          </a:p>
          <a:p>
            <a:r>
              <a:rPr lang="en-GB" dirty="0" smtClean="0"/>
              <a:t>Licensees </a:t>
            </a:r>
            <a:r>
              <a:rPr lang="en-GB" dirty="0"/>
              <a:t>agree that the acquisition of land, </a:t>
            </a:r>
            <a:r>
              <a:rPr lang="en-GB" dirty="0" smtClean="0"/>
              <a:t>wayleaves, easements </a:t>
            </a:r>
            <a:r>
              <a:rPr lang="en-GB" dirty="0"/>
              <a:t>and consents are not activities requiring accreditation under the NERS scheme and appropriate amendments will be made to the Guidelines.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1571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895</Words>
  <Application>Microsoft Office PowerPoint</Application>
  <PresentationFormat>On-screen Show (4:3)</PresentationFormat>
  <Paragraphs>121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Contestability Working Group</vt:lpstr>
      <vt:lpstr>Introduction</vt:lpstr>
      <vt:lpstr>Section B - Scope of Contestability</vt:lpstr>
      <vt:lpstr>Section C – The Application Process</vt:lpstr>
      <vt:lpstr>Sect D - Offer and Offer Acceptance Process</vt:lpstr>
      <vt:lpstr>Section E - The Connection Process</vt:lpstr>
      <vt:lpstr>Section F – Accreditation</vt:lpstr>
      <vt:lpstr>Section G – Adoption of Contestable Works</vt:lpstr>
      <vt:lpstr>Section H – Consents and Wayleaves</vt:lpstr>
      <vt:lpstr>Section I –Shared Connections and Clusters</vt:lpstr>
      <vt:lpstr>Section J – Charging Arrangements</vt:lpstr>
      <vt:lpstr>Section K – Governance and Disputes</vt:lpstr>
      <vt:lpstr>Next steps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Contestability in Connections</dc:title>
  <dc:creator>Dave Thornton</dc:creator>
  <cp:lastModifiedBy>Dave Thornton</cp:lastModifiedBy>
  <cp:revision>81</cp:revision>
  <cp:lastPrinted>2015-10-20T17:56:55Z</cp:lastPrinted>
  <dcterms:created xsi:type="dcterms:W3CDTF">2015-10-18T18:55:36Z</dcterms:created>
  <dcterms:modified xsi:type="dcterms:W3CDTF">2016-01-26T09:13:32Z</dcterms:modified>
</cp:coreProperties>
</file>