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31" r:id="rId2"/>
    <p:sldId id="461" r:id="rId3"/>
    <p:sldId id="463" r:id="rId4"/>
    <p:sldId id="464" r:id="rId5"/>
    <p:sldId id="467" r:id="rId6"/>
    <p:sldId id="465" r:id="rId7"/>
    <p:sldId id="471" r:id="rId8"/>
    <p:sldId id="472" r:id="rId9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ne Lynch" initials="SL" lastIdx="2" clrIdx="0"/>
  <p:cmAuthor id="1" name="Ciaran MacCann" initials="CM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69900"/>
    <a:srgbClr val="275C9D"/>
    <a:srgbClr val="DDFFDD"/>
    <a:srgbClr val="E1EBF7"/>
    <a:srgbClr val="CEDEF2"/>
    <a:srgbClr val="00CC66"/>
    <a:srgbClr val="57FFAB"/>
    <a:srgbClr val="61FFB0"/>
    <a:srgbClr val="007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377" autoAdjust="0"/>
    <p:restoredTop sz="96548" autoAdjust="0"/>
  </p:normalViewPr>
  <p:slideViewPr>
    <p:cSldViewPr>
      <p:cViewPr varScale="1">
        <p:scale>
          <a:sx n="112" d="100"/>
          <a:sy n="112" d="100"/>
        </p:scale>
        <p:origin x="15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324"/>
    </p:cViewPr>
  </p:sorterViewPr>
  <p:notesViewPr>
    <p:cSldViewPr>
      <p:cViewPr>
        <p:scale>
          <a:sx n="160" d="100"/>
          <a:sy n="160" d="100"/>
        </p:scale>
        <p:origin x="1572" y="-1302"/>
      </p:cViewPr>
      <p:guideLst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D9F0C-844F-4C8F-90B8-3E731F338400}" type="doc">
      <dgm:prSet loTypeId="urn:microsoft.com/office/officeart/2005/8/layout/radial2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7864C0AE-376A-4D13-BFAD-29B10D4ECD9E}">
      <dgm:prSet phldrT="[Text]" custT="1"/>
      <dgm:spPr/>
      <dgm:t>
        <a:bodyPr/>
        <a:lstStyle/>
        <a:p>
          <a:r>
            <a:rPr lang="en-GB" sz="1100" dirty="0" smtClean="0"/>
            <a:t>Timelines</a:t>
          </a:r>
          <a:endParaRPr lang="en-GB" sz="1100" dirty="0"/>
        </a:p>
      </dgm:t>
    </dgm:pt>
    <dgm:pt modelId="{8E1308D1-B07E-4CC8-A120-E051846C0101}" type="parTrans" cxnId="{25D9C46A-9288-4663-A8A1-8EF4E056EF94}">
      <dgm:prSet/>
      <dgm:spPr/>
      <dgm:t>
        <a:bodyPr/>
        <a:lstStyle/>
        <a:p>
          <a:endParaRPr lang="en-GB"/>
        </a:p>
      </dgm:t>
    </dgm:pt>
    <dgm:pt modelId="{25471B69-DD1F-4356-9834-4DC5C286B456}" type="sibTrans" cxnId="{25D9C46A-9288-4663-A8A1-8EF4E056EF94}">
      <dgm:prSet/>
      <dgm:spPr/>
      <dgm:t>
        <a:bodyPr/>
        <a:lstStyle/>
        <a:p>
          <a:endParaRPr lang="en-GB"/>
        </a:p>
      </dgm:t>
    </dgm:pt>
    <dgm:pt modelId="{53FB9D3A-1545-489F-88B5-4009DDE1B365}">
      <dgm:prSet phldrT="[Text]"/>
      <dgm:spPr/>
      <dgm:t>
        <a:bodyPr/>
        <a:lstStyle/>
        <a:p>
          <a:r>
            <a:rPr lang="en-GB" dirty="0" smtClean="0"/>
            <a:t>Ongoing reporting </a:t>
          </a:r>
          <a:endParaRPr lang="en-GB" dirty="0"/>
        </a:p>
      </dgm:t>
    </dgm:pt>
    <dgm:pt modelId="{D059BBE1-AC09-4B63-81A9-B719F4241727}" type="parTrans" cxnId="{C7CEB7EC-5289-4140-B0C9-68BFB67E5B63}">
      <dgm:prSet/>
      <dgm:spPr/>
      <dgm:t>
        <a:bodyPr/>
        <a:lstStyle/>
        <a:p>
          <a:endParaRPr lang="en-GB"/>
        </a:p>
      </dgm:t>
    </dgm:pt>
    <dgm:pt modelId="{133E31CF-4144-46D6-8804-E449AC659ED3}" type="sibTrans" cxnId="{C7CEB7EC-5289-4140-B0C9-68BFB67E5B63}">
      <dgm:prSet/>
      <dgm:spPr/>
      <dgm:t>
        <a:bodyPr/>
        <a:lstStyle/>
        <a:p>
          <a:endParaRPr lang="en-GB"/>
        </a:p>
      </dgm:t>
    </dgm:pt>
    <dgm:pt modelId="{2247CE15-2A95-4AD2-B202-6E0775301C78}">
      <dgm:prSet phldrT="[Text]"/>
      <dgm:spPr/>
      <dgm:t>
        <a:bodyPr/>
        <a:lstStyle/>
        <a:p>
          <a:r>
            <a:rPr lang="en-GB" dirty="0" smtClean="0"/>
            <a:t>Transfer of investment into capital base</a:t>
          </a:r>
          <a:endParaRPr lang="en-GB" dirty="0"/>
        </a:p>
      </dgm:t>
    </dgm:pt>
    <dgm:pt modelId="{029C47CE-E1CE-4F43-B875-710607D1775B}" type="parTrans" cxnId="{E5EDC5A4-5975-4B5D-A523-261082BFE0AB}">
      <dgm:prSet/>
      <dgm:spPr/>
      <dgm:t>
        <a:bodyPr/>
        <a:lstStyle/>
        <a:p>
          <a:endParaRPr lang="en-GB"/>
        </a:p>
      </dgm:t>
    </dgm:pt>
    <dgm:pt modelId="{34B5DC97-BBB5-4426-94EF-671DFC53B5CC}" type="sibTrans" cxnId="{E5EDC5A4-5975-4B5D-A523-261082BFE0AB}">
      <dgm:prSet/>
      <dgm:spPr/>
      <dgm:t>
        <a:bodyPr/>
        <a:lstStyle/>
        <a:p>
          <a:endParaRPr lang="en-GB"/>
        </a:p>
      </dgm:t>
    </dgm:pt>
    <dgm:pt modelId="{D082157B-6E57-466C-BCC0-CE49A6BAFBA3}">
      <dgm:prSet custT="1"/>
      <dgm:spPr/>
      <dgm:t>
        <a:bodyPr/>
        <a:lstStyle/>
        <a:p>
          <a:r>
            <a:rPr lang="en-GB" sz="1100" dirty="0" smtClean="0"/>
            <a:t>Project specification &amp; project variation</a:t>
          </a:r>
          <a:endParaRPr lang="en-GB" sz="1100" dirty="0"/>
        </a:p>
      </dgm:t>
    </dgm:pt>
    <dgm:pt modelId="{CB6C51C6-D1DC-4CFF-AB31-D20F56270036}" type="parTrans" cxnId="{44087B71-1F58-449D-B85B-36E081C87243}">
      <dgm:prSet/>
      <dgm:spPr/>
      <dgm:t>
        <a:bodyPr/>
        <a:lstStyle/>
        <a:p>
          <a:endParaRPr lang="en-GB"/>
        </a:p>
      </dgm:t>
    </dgm:pt>
    <dgm:pt modelId="{0139254A-41F6-4A80-BD46-E207A218A7EA}" type="sibTrans" cxnId="{44087B71-1F58-449D-B85B-36E081C87243}">
      <dgm:prSet/>
      <dgm:spPr/>
      <dgm:t>
        <a:bodyPr/>
        <a:lstStyle/>
        <a:p>
          <a:endParaRPr lang="en-GB"/>
        </a:p>
      </dgm:t>
    </dgm:pt>
    <dgm:pt modelId="{2E24FBD5-1F0F-4ED5-859B-6016756BCC9A}" type="pres">
      <dgm:prSet presAssocID="{DC0D9F0C-844F-4C8F-90B8-3E731F33840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C82670-B94C-4704-9E62-8A06228150D7}" type="pres">
      <dgm:prSet presAssocID="{DC0D9F0C-844F-4C8F-90B8-3E731F338400}" presName="cycle" presStyleCnt="0"/>
      <dgm:spPr/>
    </dgm:pt>
    <dgm:pt modelId="{31689F5A-1C4B-4F2E-A343-8D5D60C4EF32}" type="pres">
      <dgm:prSet presAssocID="{DC0D9F0C-844F-4C8F-90B8-3E731F338400}" presName="centerShape" presStyleCnt="0"/>
      <dgm:spPr/>
    </dgm:pt>
    <dgm:pt modelId="{C6E8FC27-6BE2-4F50-813A-0F5D6F102454}" type="pres">
      <dgm:prSet presAssocID="{DC0D9F0C-844F-4C8F-90B8-3E731F338400}" presName="connSite" presStyleLbl="node1" presStyleIdx="0" presStyleCnt="5"/>
      <dgm:spPr/>
    </dgm:pt>
    <dgm:pt modelId="{62EA4A61-4D24-4B6D-9F4C-B27B42EFED0D}" type="pres">
      <dgm:prSet presAssocID="{DC0D9F0C-844F-4C8F-90B8-3E731F338400}" presName="visible" presStyleLbl="node1" presStyleIdx="0" presStyleCnt="5" custLinFactNeighborX="-19687" custLinFactNeighborY="0"/>
      <dgm:spPr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C9FAF98-4E2F-4EAC-B838-196FFB350537}" type="pres">
      <dgm:prSet presAssocID="{8E1308D1-B07E-4CC8-A120-E051846C0101}" presName="Name25" presStyleLbl="parChTrans1D1" presStyleIdx="0" presStyleCnt="4"/>
      <dgm:spPr/>
      <dgm:t>
        <a:bodyPr/>
        <a:lstStyle/>
        <a:p>
          <a:endParaRPr lang="en-GB"/>
        </a:p>
      </dgm:t>
    </dgm:pt>
    <dgm:pt modelId="{765B8FCE-95E8-435E-9E6C-07EA4B83D46C}" type="pres">
      <dgm:prSet presAssocID="{7864C0AE-376A-4D13-BFAD-29B10D4ECD9E}" presName="node" presStyleCnt="0"/>
      <dgm:spPr/>
    </dgm:pt>
    <dgm:pt modelId="{7098892A-E1D4-48C4-B81D-2897AAE208BB}" type="pres">
      <dgm:prSet presAssocID="{7864C0AE-376A-4D13-BFAD-29B10D4ECD9E}" presName="parentNode" presStyleLbl="node1" presStyleIdx="1" presStyleCnt="5" custScaleX="10001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781889-0665-46C6-8C79-8730D0A898C3}" type="pres">
      <dgm:prSet presAssocID="{7864C0AE-376A-4D13-BFAD-29B10D4ECD9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C6B448-1F9C-443F-9A4C-0C0A9AFF1175}" type="pres">
      <dgm:prSet presAssocID="{CB6C51C6-D1DC-4CFF-AB31-D20F56270036}" presName="Name25" presStyleLbl="parChTrans1D1" presStyleIdx="1" presStyleCnt="4"/>
      <dgm:spPr/>
      <dgm:t>
        <a:bodyPr/>
        <a:lstStyle/>
        <a:p>
          <a:endParaRPr lang="en-GB"/>
        </a:p>
      </dgm:t>
    </dgm:pt>
    <dgm:pt modelId="{6296F347-FDEF-48B1-B2F1-DA06FD49D91C}" type="pres">
      <dgm:prSet presAssocID="{D082157B-6E57-466C-BCC0-CE49A6BAFBA3}" presName="node" presStyleCnt="0"/>
      <dgm:spPr/>
    </dgm:pt>
    <dgm:pt modelId="{9EF86584-4370-4EE2-AE4B-5688A8DC3D8D}" type="pres">
      <dgm:prSet presAssocID="{D082157B-6E57-466C-BCC0-CE49A6BAFBA3}" presName="parentNode" presStyleLbl="node1" presStyleIdx="2" presStyleCnt="5" custScaleX="108249" custScaleY="97165" custLinFactNeighborX="1487" custLinFactNeighborY="305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1B2FE3-1B50-4271-8FEF-0CD80F28876B}" type="pres">
      <dgm:prSet presAssocID="{D082157B-6E57-466C-BCC0-CE49A6BAFBA3}" presName="childNode" presStyleLbl="revTx" presStyleIdx="0" presStyleCnt="0">
        <dgm:presLayoutVars>
          <dgm:bulletEnabled val="1"/>
        </dgm:presLayoutVars>
      </dgm:prSet>
      <dgm:spPr/>
    </dgm:pt>
    <dgm:pt modelId="{A1B810A8-07CB-4B6F-93AB-E79043F0F6BE}" type="pres">
      <dgm:prSet presAssocID="{D059BBE1-AC09-4B63-81A9-B719F4241727}" presName="Name25" presStyleLbl="parChTrans1D1" presStyleIdx="2" presStyleCnt="4"/>
      <dgm:spPr/>
      <dgm:t>
        <a:bodyPr/>
        <a:lstStyle/>
        <a:p>
          <a:endParaRPr lang="en-GB"/>
        </a:p>
      </dgm:t>
    </dgm:pt>
    <dgm:pt modelId="{3B508108-A2C1-4EE6-A593-5AA82AA27B9A}" type="pres">
      <dgm:prSet presAssocID="{53FB9D3A-1545-489F-88B5-4009DDE1B365}" presName="node" presStyleCnt="0"/>
      <dgm:spPr/>
    </dgm:pt>
    <dgm:pt modelId="{0E762616-A54A-4E29-BEC4-E4936EB29BCD}" type="pres">
      <dgm:prSet presAssocID="{53FB9D3A-1545-489F-88B5-4009DDE1B365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05300C-EEF1-4DC1-BAE5-EB869BA867D4}" type="pres">
      <dgm:prSet presAssocID="{53FB9D3A-1545-489F-88B5-4009DDE1B36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822466-F341-40C8-B13C-E6D85A9A0BA9}" type="pres">
      <dgm:prSet presAssocID="{029C47CE-E1CE-4F43-B875-710607D1775B}" presName="Name25" presStyleLbl="parChTrans1D1" presStyleIdx="3" presStyleCnt="4"/>
      <dgm:spPr/>
      <dgm:t>
        <a:bodyPr/>
        <a:lstStyle/>
        <a:p>
          <a:endParaRPr lang="en-GB"/>
        </a:p>
      </dgm:t>
    </dgm:pt>
    <dgm:pt modelId="{14FC7EB7-77BF-404B-8637-D1FB326A7CBE}" type="pres">
      <dgm:prSet presAssocID="{2247CE15-2A95-4AD2-B202-6E0775301C78}" presName="node" presStyleCnt="0"/>
      <dgm:spPr/>
    </dgm:pt>
    <dgm:pt modelId="{8F67BC55-D1F6-420C-B0CE-CF65ED6BAD49}" type="pres">
      <dgm:prSet presAssocID="{2247CE15-2A95-4AD2-B202-6E0775301C78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F0E720-3DAF-4083-84AD-22EBE4C3E55F}" type="pres">
      <dgm:prSet presAssocID="{2247CE15-2A95-4AD2-B202-6E0775301C7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087B71-1F58-449D-B85B-36E081C87243}" srcId="{DC0D9F0C-844F-4C8F-90B8-3E731F338400}" destId="{D082157B-6E57-466C-BCC0-CE49A6BAFBA3}" srcOrd="1" destOrd="0" parTransId="{CB6C51C6-D1DC-4CFF-AB31-D20F56270036}" sibTransId="{0139254A-41F6-4A80-BD46-E207A218A7EA}"/>
    <dgm:cxn modelId="{E5EDC5A4-5975-4B5D-A523-261082BFE0AB}" srcId="{DC0D9F0C-844F-4C8F-90B8-3E731F338400}" destId="{2247CE15-2A95-4AD2-B202-6E0775301C78}" srcOrd="3" destOrd="0" parTransId="{029C47CE-E1CE-4F43-B875-710607D1775B}" sibTransId="{34B5DC97-BBB5-4426-94EF-671DFC53B5CC}"/>
    <dgm:cxn modelId="{C7CEB7EC-5289-4140-B0C9-68BFB67E5B63}" srcId="{DC0D9F0C-844F-4C8F-90B8-3E731F338400}" destId="{53FB9D3A-1545-489F-88B5-4009DDE1B365}" srcOrd="2" destOrd="0" parTransId="{D059BBE1-AC09-4B63-81A9-B719F4241727}" sibTransId="{133E31CF-4144-46D6-8804-E449AC659ED3}"/>
    <dgm:cxn modelId="{777065C8-CF8C-4BC2-99F6-78BD3F953778}" type="presOf" srcId="{CB6C51C6-D1DC-4CFF-AB31-D20F56270036}" destId="{A5C6B448-1F9C-443F-9A4C-0C0A9AFF1175}" srcOrd="0" destOrd="0" presId="urn:microsoft.com/office/officeart/2005/8/layout/radial2"/>
    <dgm:cxn modelId="{2409EA2A-97C6-44F5-9ED1-5BAF79A164C9}" type="presOf" srcId="{8E1308D1-B07E-4CC8-A120-E051846C0101}" destId="{7C9FAF98-4E2F-4EAC-B838-196FFB350537}" srcOrd="0" destOrd="0" presId="urn:microsoft.com/office/officeart/2005/8/layout/radial2"/>
    <dgm:cxn modelId="{BDF70E04-C5EA-4553-A0C5-CB3F9DF597F6}" type="presOf" srcId="{DC0D9F0C-844F-4C8F-90B8-3E731F338400}" destId="{2E24FBD5-1F0F-4ED5-859B-6016756BCC9A}" srcOrd="0" destOrd="0" presId="urn:microsoft.com/office/officeart/2005/8/layout/radial2"/>
    <dgm:cxn modelId="{B66337A0-D902-45BD-A33C-E8893DDBA92B}" type="presOf" srcId="{D059BBE1-AC09-4B63-81A9-B719F4241727}" destId="{A1B810A8-07CB-4B6F-93AB-E79043F0F6BE}" srcOrd="0" destOrd="0" presId="urn:microsoft.com/office/officeart/2005/8/layout/radial2"/>
    <dgm:cxn modelId="{2F40FBAF-B397-4D3B-AF1F-42A77BB83AF8}" type="presOf" srcId="{029C47CE-E1CE-4F43-B875-710607D1775B}" destId="{F2822466-F341-40C8-B13C-E6D85A9A0BA9}" srcOrd="0" destOrd="0" presId="urn:microsoft.com/office/officeart/2005/8/layout/radial2"/>
    <dgm:cxn modelId="{25D9C46A-9288-4663-A8A1-8EF4E056EF94}" srcId="{DC0D9F0C-844F-4C8F-90B8-3E731F338400}" destId="{7864C0AE-376A-4D13-BFAD-29B10D4ECD9E}" srcOrd="0" destOrd="0" parTransId="{8E1308D1-B07E-4CC8-A120-E051846C0101}" sibTransId="{25471B69-DD1F-4356-9834-4DC5C286B456}"/>
    <dgm:cxn modelId="{98099EC1-2B8D-4195-93DB-FA563121825B}" type="presOf" srcId="{2247CE15-2A95-4AD2-B202-6E0775301C78}" destId="{8F67BC55-D1F6-420C-B0CE-CF65ED6BAD49}" srcOrd="0" destOrd="0" presId="urn:microsoft.com/office/officeart/2005/8/layout/radial2"/>
    <dgm:cxn modelId="{6FEC4C53-96FE-4CEF-A068-65A7943B17F6}" type="presOf" srcId="{7864C0AE-376A-4D13-BFAD-29B10D4ECD9E}" destId="{7098892A-E1D4-48C4-B81D-2897AAE208BB}" srcOrd="0" destOrd="0" presId="urn:microsoft.com/office/officeart/2005/8/layout/radial2"/>
    <dgm:cxn modelId="{D189333A-BE3A-473D-B9B9-923670BA3B12}" type="presOf" srcId="{D082157B-6E57-466C-BCC0-CE49A6BAFBA3}" destId="{9EF86584-4370-4EE2-AE4B-5688A8DC3D8D}" srcOrd="0" destOrd="0" presId="urn:microsoft.com/office/officeart/2005/8/layout/radial2"/>
    <dgm:cxn modelId="{B76ADAB9-DB02-451B-9539-BE2BD0AE96F3}" type="presOf" srcId="{53FB9D3A-1545-489F-88B5-4009DDE1B365}" destId="{0E762616-A54A-4E29-BEC4-E4936EB29BCD}" srcOrd="0" destOrd="0" presId="urn:microsoft.com/office/officeart/2005/8/layout/radial2"/>
    <dgm:cxn modelId="{8C5323EB-5348-4A66-9A52-B6BE6684A13A}" type="presParOf" srcId="{2E24FBD5-1F0F-4ED5-859B-6016756BCC9A}" destId="{ECC82670-B94C-4704-9E62-8A06228150D7}" srcOrd="0" destOrd="0" presId="urn:microsoft.com/office/officeart/2005/8/layout/radial2"/>
    <dgm:cxn modelId="{00A7DA8C-1EBA-4793-BAA8-92A755C69AE5}" type="presParOf" srcId="{ECC82670-B94C-4704-9E62-8A06228150D7}" destId="{31689F5A-1C4B-4F2E-A343-8D5D60C4EF32}" srcOrd="0" destOrd="0" presId="urn:microsoft.com/office/officeart/2005/8/layout/radial2"/>
    <dgm:cxn modelId="{C1373BD5-86F5-4124-BADA-0E5856083772}" type="presParOf" srcId="{31689F5A-1C4B-4F2E-A343-8D5D60C4EF32}" destId="{C6E8FC27-6BE2-4F50-813A-0F5D6F102454}" srcOrd="0" destOrd="0" presId="urn:microsoft.com/office/officeart/2005/8/layout/radial2"/>
    <dgm:cxn modelId="{B412C77D-3D46-4EBE-8EE7-A4E6144310DE}" type="presParOf" srcId="{31689F5A-1C4B-4F2E-A343-8D5D60C4EF32}" destId="{62EA4A61-4D24-4B6D-9F4C-B27B42EFED0D}" srcOrd="1" destOrd="0" presId="urn:microsoft.com/office/officeart/2005/8/layout/radial2"/>
    <dgm:cxn modelId="{4957C014-DEB6-4248-AA45-67A561F5C4BD}" type="presParOf" srcId="{ECC82670-B94C-4704-9E62-8A06228150D7}" destId="{7C9FAF98-4E2F-4EAC-B838-196FFB350537}" srcOrd="1" destOrd="0" presId="urn:microsoft.com/office/officeart/2005/8/layout/radial2"/>
    <dgm:cxn modelId="{2A816CCF-98B1-436D-93ED-9393B0E1E923}" type="presParOf" srcId="{ECC82670-B94C-4704-9E62-8A06228150D7}" destId="{765B8FCE-95E8-435E-9E6C-07EA4B83D46C}" srcOrd="2" destOrd="0" presId="urn:microsoft.com/office/officeart/2005/8/layout/radial2"/>
    <dgm:cxn modelId="{F470D1B9-512A-48CA-9774-41EE80AAB2CB}" type="presParOf" srcId="{765B8FCE-95E8-435E-9E6C-07EA4B83D46C}" destId="{7098892A-E1D4-48C4-B81D-2897AAE208BB}" srcOrd="0" destOrd="0" presId="urn:microsoft.com/office/officeart/2005/8/layout/radial2"/>
    <dgm:cxn modelId="{5BA1B677-98C9-459D-8528-C04F19646DC2}" type="presParOf" srcId="{765B8FCE-95E8-435E-9E6C-07EA4B83D46C}" destId="{D3781889-0665-46C6-8C79-8730D0A898C3}" srcOrd="1" destOrd="0" presId="urn:microsoft.com/office/officeart/2005/8/layout/radial2"/>
    <dgm:cxn modelId="{69FEE0D5-080E-4236-8AAE-D4D40133BCC1}" type="presParOf" srcId="{ECC82670-B94C-4704-9E62-8A06228150D7}" destId="{A5C6B448-1F9C-443F-9A4C-0C0A9AFF1175}" srcOrd="3" destOrd="0" presId="urn:microsoft.com/office/officeart/2005/8/layout/radial2"/>
    <dgm:cxn modelId="{657A0593-C532-4B05-9DC5-0D7ED99E6E91}" type="presParOf" srcId="{ECC82670-B94C-4704-9E62-8A06228150D7}" destId="{6296F347-FDEF-48B1-B2F1-DA06FD49D91C}" srcOrd="4" destOrd="0" presId="urn:microsoft.com/office/officeart/2005/8/layout/radial2"/>
    <dgm:cxn modelId="{2462D22D-1D05-48AB-9B77-A2BEEE6BF184}" type="presParOf" srcId="{6296F347-FDEF-48B1-B2F1-DA06FD49D91C}" destId="{9EF86584-4370-4EE2-AE4B-5688A8DC3D8D}" srcOrd="0" destOrd="0" presId="urn:microsoft.com/office/officeart/2005/8/layout/radial2"/>
    <dgm:cxn modelId="{5D7A6DD3-80BF-4908-9E65-F37DB2334F5B}" type="presParOf" srcId="{6296F347-FDEF-48B1-B2F1-DA06FD49D91C}" destId="{511B2FE3-1B50-4271-8FEF-0CD80F28876B}" srcOrd="1" destOrd="0" presId="urn:microsoft.com/office/officeart/2005/8/layout/radial2"/>
    <dgm:cxn modelId="{0CC5F476-8510-4D52-82EE-74BAD9455740}" type="presParOf" srcId="{ECC82670-B94C-4704-9E62-8A06228150D7}" destId="{A1B810A8-07CB-4B6F-93AB-E79043F0F6BE}" srcOrd="5" destOrd="0" presId="urn:microsoft.com/office/officeart/2005/8/layout/radial2"/>
    <dgm:cxn modelId="{830E845E-25F4-4380-A6CC-1D860EF902B8}" type="presParOf" srcId="{ECC82670-B94C-4704-9E62-8A06228150D7}" destId="{3B508108-A2C1-4EE6-A593-5AA82AA27B9A}" srcOrd="6" destOrd="0" presId="urn:microsoft.com/office/officeart/2005/8/layout/radial2"/>
    <dgm:cxn modelId="{2AAAE441-3EBD-4BFD-B818-BD44804E3995}" type="presParOf" srcId="{3B508108-A2C1-4EE6-A593-5AA82AA27B9A}" destId="{0E762616-A54A-4E29-BEC4-E4936EB29BCD}" srcOrd="0" destOrd="0" presId="urn:microsoft.com/office/officeart/2005/8/layout/radial2"/>
    <dgm:cxn modelId="{649C7DF0-FDCB-4AB5-8EEB-6A6B6E920439}" type="presParOf" srcId="{3B508108-A2C1-4EE6-A593-5AA82AA27B9A}" destId="{A605300C-EEF1-4DC1-BAE5-EB869BA867D4}" srcOrd="1" destOrd="0" presId="urn:microsoft.com/office/officeart/2005/8/layout/radial2"/>
    <dgm:cxn modelId="{9E67E625-6227-462F-BA4E-CBC7C33222A1}" type="presParOf" srcId="{ECC82670-B94C-4704-9E62-8A06228150D7}" destId="{F2822466-F341-40C8-B13C-E6D85A9A0BA9}" srcOrd="7" destOrd="0" presId="urn:microsoft.com/office/officeart/2005/8/layout/radial2"/>
    <dgm:cxn modelId="{D29F4742-0CA7-4C4C-A297-DEA2F6D48A5B}" type="presParOf" srcId="{ECC82670-B94C-4704-9E62-8A06228150D7}" destId="{14FC7EB7-77BF-404B-8637-D1FB326A7CBE}" srcOrd="8" destOrd="0" presId="urn:microsoft.com/office/officeart/2005/8/layout/radial2"/>
    <dgm:cxn modelId="{3A9A57EC-338D-40B3-9DA7-9B60E005AAB5}" type="presParOf" srcId="{14FC7EB7-77BF-404B-8637-D1FB326A7CBE}" destId="{8F67BC55-D1F6-420C-B0CE-CF65ED6BAD49}" srcOrd="0" destOrd="0" presId="urn:microsoft.com/office/officeart/2005/8/layout/radial2"/>
    <dgm:cxn modelId="{D9FC9E7C-70DE-4D06-A603-4C2288B0EB4C}" type="presParOf" srcId="{14FC7EB7-77BF-404B-8637-D1FB326A7CBE}" destId="{E5F0E720-3DAF-4083-84AD-22EBE4C3E55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22466-F341-40C8-B13C-E6D85A9A0BA9}">
      <dsp:nvSpPr>
        <dsp:cNvPr id="0" name=""/>
        <dsp:cNvSpPr/>
      </dsp:nvSpPr>
      <dsp:spPr>
        <a:xfrm rot="3683500">
          <a:off x="2897051" y="3509417"/>
          <a:ext cx="921986" cy="37485"/>
        </a:xfrm>
        <a:custGeom>
          <a:avLst/>
          <a:gdLst/>
          <a:ahLst/>
          <a:cxnLst/>
          <a:rect l="0" t="0" r="0" b="0"/>
          <a:pathLst>
            <a:path>
              <a:moveTo>
                <a:pt x="0" y="18742"/>
              </a:moveTo>
              <a:lnTo>
                <a:pt x="921986" y="1874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10A8-07CB-4B6F-93AB-E79043F0F6BE}">
      <dsp:nvSpPr>
        <dsp:cNvPr id="0" name=""/>
        <dsp:cNvSpPr/>
      </dsp:nvSpPr>
      <dsp:spPr>
        <a:xfrm rot="1274197">
          <a:off x="3402781" y="2849639"/>
          <a:ext cx="752835" cy="37485"/>
        </a:xfrm>
        <a:custGeom>
          <a:avLst/>
          <a:gdLst/>
          <a:ahLst/>
          <a:cxnLst/>
          <a:rect l="0" t="0" r="0" b="0"/>
          <a:pathLst>
            <a:path>
              <a:moveTo>
                <a:pt x="0" y="18742"/>
              </a:moveTo>
              <a:lnTo>
                <a:pt x="752835" y="1874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6B448-1F9C-443F-9A4C-0C0A9AFF1175}">
      <dsp:nvSpPr>
        <dsp:cNvPr id="0" name=""/>
        <dsp:cNvSpPr/>
      </dsp:nvSpPr>
      <dsp:spPr>
        <a:xfrm rot="20347275">
          <a:off x="3408018" y="2109990"/>
          <a:ext cx="619073" cy="37485"/>
        </a:xfrm>
        <a:custGeom>
          <a:avLst/>
          <a:gdLst/>
          <a:ahLst/>
          <a:cxnLst/>
          <a:rect l="0" t="0" r="0" b="0"/>
          <a:pathLst>
            <a:path>
              <a:moveTo>
                <a:pt x="0" y="18742"/>
              </a:moveTo>
              <a:lnTo>
                <a:pt x="619073" y="1874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FAF98-4E2F-4EAC-B838-196FFB350537}">
      <dsp:nvSpPr>
        <dsp:cNvPr id="0" name=""/>
        <dsp:cNvSpPr/>
      </dsp:nvSpPr>
      <dsp:spPr>
        <a:xfrm rot="17916467">
          <a:off x="2897047" y="1419602"/>
          <a:ext cx="921955" cy="37485"/>
        </a:xfrm>
        <a:custGeom>
          <a:avLst/>
          <a:gdLst/>
          <a:ahLst/>
          <a:cxnLst/>
          <a:rect l="0" t="0" r="0" b="0"/>
          <a:pathLst>
            <a:path>
              <a:moveTo>
                <a:pt x="0" y="18742"/>
              </a:moveTo>
              <a:lnTo>
                <a:pt x="921955" y="1874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A4A61-4D24-4B6D-9F4C-B27B42EFED0D}">
      <dsp:nvSpPr>
        <dsp:cNvPr id="0" name=""/>
        <dsp:cNvSpPr/>
      </dsp:nvSpPr>
      <dsp:spPr>
        <a:xfrm>
          <a:off x="1513464" y="1568673"/>
          <a:ext cx="1829146" cy="182914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8892A-E1D4-48C4-B81D-2897AAE208BB}">
      <dsp:nvSpPr>
        <dsp:cNvPr id="0" name=""/>
        <dsp:cNvSpPr/>
      </dsp:nvSpPr>
      <dsp:spPr>
        <a:xfrm>
          <a:off x="3292659" y="3128"/>
          <a:ext cx="1097685" cy="109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Timelines</a:t>
          </a:r>
          <a:endParaRPr lang="en-GB" sz="1100" kern="1200" dirty="0"/>
        </a:p>
      </dsp:txBody>
      <dsp:txXfrm>
        <a:off x="3453411" y="163851"/>
        <a:ext cx="776181" cy="776042"/>
      </dsp:txXfrm>
    </dsp:sp>
    <dsp:sp modelId="{9EF86584-4370-4EE2-AE4B-5688A8DC3D8D}">
      <dsp:nvSpPr>
        <dsp:cNvPr id="0" name=""/>
        <dsp:cNvSpPr/>
      </dsp:nvSpPr>
      <dsp:spPr>
        <a:xfrm>
          <a:off x="3959452" y="1276699"/>
          <a:ext cx="1188019" cy="10663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Project specification &amp; project variation</a:t>
          </a:r>
          <a:endParaRPr lang="en-GB" sz="1100" kern="1200" dirty="0"/>
        </a:p>
      </dsp:txBody>
      <dsp:txXfrm>
        <a:off x="4133433" y="1432866"/>
        <a:ext cx="840057" cy="754040"/>
      </dsp:txXfrm>
    </dsp:sp>
    <dsp:sp modelId="{0E762616-A54A-4E29-BEC4-E4936EB29BCD}">
      <dsp:nvSpPr>
        <dsp:cNvPr id="0" name=""/>
        <dsp:cNvSpPr/>
      </dsp:nvSpPr>
      <dsp:spPr>
        <a:xfrm>
          <a:off x="4095288" y="2678194"/>
          <a:ext cx="1023970" cy="102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Ongoing reporting </a:t>
          </a:r>
          <a:endParaRPr lang="en-GB" sz="1200" kern="1200" dirty="0"/>
        </a:p>
      </dsp:txBody>
      <dsp:txXfrm>
        <a:off x="4245245" y="2828151"/>
        <a:ext cx="724056" cy="724056"/>
      </dsp:txXfrm>
    </dsp:sp>
    <dsp:sp modelId="{8F67BC55-D1F6-420C-B0CE-CF65ED6BAD49}">
      <dsp:nvSpPr>
        <dsp:cNvPr id="0" name=""/>
        <dsp:cNvSpPr/>
      </dsp:nvSpPr>
      <dsp:spPr>
        <a:xfrm>
          <a:off x="3292782" y="3865877"/>
          <a:ext cx="1097488" cy="109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Transfer of investment into capital base</a:t>
          </a:r>
          <a:endParaRPr lang="en-GB" sz="1200" kern="1200" dirty="0"/>
        </a:p>
      </dsp:txBody>
      <dsp:txXfrm>
        <a:off x="3453505" y="4026600"/>
        <a:ext cx="776042" cy="776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7126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2" y="0"/>
            <a:ext cx="2949575" cy="497126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pPr>
              <a:defRPr/>
            </a:pPr>
            <a:fld id="{13D2DCEE-CB50-4155-B6F1-55245E4A9C60}" type="datetimeFigureOut">
              <a:rPr lang="en-GB"/>
              <a:pPr>
                <a:defRPr/>
              </a:pPr>
              <a:t>18/09/2018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387"/>
            <a:ext cx="2949575" cy="49712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2" y="9445387"/>
            <a:ext cx="2949575" cy="49712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pPr>
              <a:defRPr/>
            </a:pPr>
            <a:fld id="{15994AC0-A806-45F3-B1CF-BE4046ED00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194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575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2" y="0"/>
            <a:ext cx="2949575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0" y="4723488"/>
            <a:ext cx="5443537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5387"/>
            <a:ext cx="2949575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2" y="9445387"/>
            <a:ext cx="2949575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1711B7-9D1A-43F2-92B6-08A8B0D4FD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08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711B7-9D1A-43F2-92B6-08A8B0D4FD96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65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795338"/>
            <a:ext cx="496887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rial"/>
                <a:cs typeface="Arial"/>
              </a:rPr>
              <a:t>Dt claim by</a:t>
            </a:r>
            <a:r>
              <a:rPr lang="en-GB" spc="-15" dirty="0" smtClean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1 Apr</a:t>
            </a:r>
            <a:r>
              <a:rPr lang="en-GB" spc="-10" dirty="0">
                <a:latin typeface="Arial"/>
                <a:cs typeface="Arial"/>
              </a:rPr>
              <a:t>i</a:t>
            </a:r>
            <a:r>
              <a:rPr lang="en-GB" dirty="0">
                <a:latin typeface="Arial"/>
                <a:cs typeface="Arial"/>
              </a:rPr>
              <a:t>l –</a:t>
            </a:r>
            <a:r>
              <a:rPr lang="en-GB" spc="-5" dirty="0">
                <a:latin typeface="Arial"/>
                <a:cs typeface="Arial"/>
              </a:rPr>
              <a:t> </a:t>
            </a:r>
            <a:r>
              <a:rPr lang="en-GB" spc="10" dirty="0">
                <a:latin typeface="Arial"/>
                <a:cs typeface="Arial"/>
              </a:rPr>
              <a:t>f</a:t>
            </a:r>
            <a:r>
              <a:rPr lang="en-GB" dirty="0">
                <a:latin typeface="Arial"/>
                <a:cs typeface="Arial"/>
              </a:rPr>
              <a:t>or</a:t>
            </a:r>
            <a:r>
              <a:rPr lang="en-GB" spc="-15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chan</a:t>
            </a:r>
            <a:r>
              <a:rPr lang="en-GB" spc="-10" dirty="0">
                <a:latin typeface="Arial"/>
                <a:cs typeface="Arial"/>
              </a:rPr>
              <a:t>g</a:t>
            </a:r>
            <a:r>
              <a:rPr lang="en-GB" dirty="0">
                <a:latin typeface="Arial"/>
                <a:cs typeface="Arial"/>
              </a:rPr>
              <a:t>es</a:t>
            </a:r>
            <a:r>
              <a:rPr lang="en-GB" spc="-10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to t</a:t>
            </a:r>
            <a:r>
              <a:rPr lang="en-GB" spc="5" dirty="0">
                <a:latin typeface="Arial"/>
                <a:cs typeface="Arial"/>
              </a:rPr>
              <a:t>a</a:t>
            </a:r>
            <a:r>
              <a:rPr lang="en-GB" dirty="0">
                <a:latin typeface="Arial"/>
                <a:cs typeface="Arial"/>
              </a:rPr>
              <a:t>ke</a:t>
            </a:r>
            <a:r>
              <a:rPr lang="en-GB" spc="-10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e</a:t>
            </a:r>
            <a:r>
              <a:rPr lang="en-GB" spc="-10" dirty="0">
                <a:latin typeface="Arial"/>
                <a:cs typeface="Arial"/>
              </a:rPr>
              <a:t>f</a:t>
            </a:r>
            <a:r>
              <a:rPr lang="en-GB" spc="10" dirty="0">
                <a:latin typeface="Arial"/>
                <a:cs typeface="Arial"/>
              </a:rPr>
              <a:t>f</a:t>
            </a:r>
            <a:r>
              <a:rPr lang="en-GB" dirty="0">
                <a:latin typeface="Arial"/>
                <a:cs typeface="Arial"/>
              </a:rPr>
              <a:t>ect</a:t>
            </a:r>
            <a:r>
              <a:rPr lang="en-GB" spc="-45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on</a:t>
            </a:r>
            <a:r>
              <a:rPr lang="en-GB" spc="-10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t</a:t>
            </a:r>
            <a:r>
              <a:rPr lang="en-GB" spc="5" dirty="0">
                <a:latin typeface="Arial"/>
                <a:cs typeface="Arial"/>
              </a:rPr>
              <a:t>h</a:t>
            </a:r>
            <a:r>
              <a:rPr lang="en-GB" dirty="0">
                <a:latin typeface="Arial"/>
                <a:cs typeface="Arial"/>
              </a:rPr>
              <a:t>e</a:t>
            </a:r>
            <a:r>
              <a:rPr lang="en-GB" spc="-10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t</a:t>
            </a:r>
            <a:r>
              <a:rPr lang="en-GB" spc="5" dirty="0">
                <a:latin typeface="Arial"/>
                <a:cs typeface="Arial"/>
              </a:rPr>
              <a:t>a</a:t>
            </a:r>
            <a:r>
              <a:rPr lang="en-GB" dirty="0">
                <a:latin typeface="Arial"/>
                <a:cs typeface="Arial"/>
              </a:rPr>
              <a:t>r</a:t>
            </a:r>
            <a:r>
              <a:rPr lang="en-GB" spc="-10" dirty="0">
                <a:latin typeface="Arial"/>
                <a:cs typeface="Arial"/>
              </a:rPr>
              <a:t>if</a:t>
            </a:r>
            <a:r>
              <a:rPr lang="en-GB" dirty="0">
                <a:latin typeface="Arial"/>
                <a:cs typeface="Arial"/>
              </a:rPr>
              <a:t>f</a:t>
            </a:r>
            <a:r>
              <a:rPr lang="en-GB" spc="-10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</a:rPr>
              <a:t>from October </a:t>
            </a:r>
            <a:r>
              <a:rPr lang="en-GB" spc="10" dirty="0">
                <a:latin typeface="Arial"/>
                <a:cs typeface="Arial"/>
              </a:rPr>
              <a:t>f</a:t>
            </a:r>
            <a:r>
              <a:rPr lang="en-GB" dirty="0">
                <a:latin typeface="Arial"/>
                <a:cs typeface="Arial"/>
              </a:rPr>
              <a:t>ol</a:t>
            </a:r>
            <a:r>
              <a:rPr lang="en-GB" spc="-5" dirty="0">
                <a:latin typeface="Arial"/>
                <a:cs typeface="Arial"/>
              </a:rPr>
              <a:t>l</a:t>
            </a:r>
            <a:r>
              <a:rPr lang="en-GB" dirty="0">
                <a:latin typeface="Arial"/>
                <a:cs typeface="Arial"/>
              </a:rPr>
              <a:t>o</a:t>
            </a:r>
            <a:r>
              <a:rPr lang="en-GB" spc="-15" dirty="0">
                <a:latin typeface="Arial"/>
                <a:cs typeface="Arial"/>
              </a:rPr>
              <a:t>w</a:t>
            </a:r>
            <a:r>
              <a:rPr lang="en-GB" dirty="0">
                <a:latin typeface="Arial"/>
                <a:cs typeface="Arial"/>
              </a:rPr>
              <a:t>ing</a:t>
            </a:r>
            <a:r>
              <a:rPr lang="en-GB" spc="-5" dirty="0">
                <a:latin typeface="Arial"/>
                <a:cs typeface="Arial"/>
              </a:rPr>
              <a:t> </a:t>
            </a:r>
            <a:r>
              <a:rPr lang="en-GB" spc="-10" dirty="0">
                <a:latin typeface="Arial"/>
                <a:cs typeface="Arial"/>
              </a:rPr>
              <a:t>y</a:t>
            </a:r>
            <a:r>
              <a:rPr lang="en-GB" dirty="0">
                <a:latin typeface="Arial"/>
                <a:cs typeface="Arial"/>
              </a:rPr>
              <a:t>ear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711B7-9D1A-43F2-92B6-08A8B0D4FD9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55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Utility Regulator 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428625"/>
            <a:ext cx="2882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NI Water 16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8525" y="4076700"/>
            <a:ext cx="3165475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DSC_0489.jpg"/>
          <p:cNvPicPr>
            <a:picLocks noChangeAspect="1"/>
          </p:cNvPicPr>
          <p:nvPr userDrawn="1"/>
        </p:nvPicPr>
        <p:blipFill>
          <a:blip r:embed="rId4" cstate="print"/>
          <a:srcRect t="23509" b="8900"/>
          <a:stretch>
            <a:fillRect/>
          </a:stretch>
        </p:blipFill>
        <p:spPr bwMode="auto">
          <a:xfrm>
            <a:off x="0" y="4071938"/>
            <a:ext cx="3143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DSC_0588.jpg"/>
          <p:cNvPicPr>
            <a:picLocks noChangeAspect="1"/>
          </p:cNvPicPr>
          <p:nvPr userDrawn="1"/>
        </p:nvPicPr>
        <p:blipFill>
          <a:blip r:embed="rId5" cstate="print"/>
          <a:srcRect l="33006" t="52083"/>
          <a:stretch>
            <a:fillRect/>
          </a:stretch>
        </p:blipFill>
        <p:spPr bwMode="auto">
          <a:xfrm>
            <a:off x="2811463" y="4071938"/>
            <a:ext cx="31892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285852" y="2425696"/>
            <a:ext cx="6505575" cy="503238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549275"/>
            <a:ext cx="1974850" cy="5541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549275"/>
            <a:ext cx="5773738" cy="5541963"/>
          </a:xfrm>
        </p:spPr>
        <p:txBody>
          <a:bodyPr vert="eaVert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63AD-08DD-4D27-AD3C-1DD69830D1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549275"/>
            <a:ext cx="6505575" cy="565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341438"/>
            <a:ext cx="3873500" cy="47498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341438"/>
            <a:ext cx="3875088" cy="47498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101A4-B912-438C-8A50-BE2988FD69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>
            <a:lvl1pPr>
              <a:buClr>
                <a:schemeClr val="tx2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baseline="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baseline="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9FA97-1A8D-4A6D-8638-37891DBAA5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A1AF0-160A-4642-BB9D-EED08A5E4C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341438"/>
            <a:ext cx="3873500" cy="4749800"/>
          </a:xfr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341438"/>
            <a:ext cx="3875088" cy="4749800"/>
          </a:xfr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214FE-2475-454E-AEB5-1251B1A139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7EC29-D67D-4F04-BE00-CC5D59527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FFB82-742A-4449-8C87-961F02DF1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0A4F-0E22-4EB1-A0D6-3DEB538709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19723-D50B-4416-A8F1-90995C4680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FD5E1-A99F-4AA9-8D0D-B464730970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341438"/>
            <a:ext cx="7900988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text styles</a:t>
            </a:r>
          </a:p>
          <a:p>
            <a:pPr lvl="1"/>
            <a:r>
              <a:rPr lang="en-US" altLang="en-GB" smtClean="0"/>
              <a:t>Second level</a:t>
            </a:r>
          </a:p>
          <a:p>
            <a:pPr lvl="2"/>
            <a:r>
              <a:rPr lang="en-US" altLang="en-GB" smtClean="0"/>
              <a:t>Third level</a:t>
            </a:r>
          </a:p>
          <a:p>
            <a:pPr lvl="3"/>
            <a:r>
              <a:rPr lang="en-US" altLang="en-GB" smtClean="0"/>
              <a:t>Fourth level</a:t>
            </a:r>
          </a:p>
          <a:p>
            <a:pPr lvl="4"/>
            <a:r>
              <a:rPr lang="en-US" altLang="en-GB" smtClean="0"/>
              <a:t>Fifth level</a:t>
            </a:r>
            <a:endParaRPr lang="en-GB" altLang="en-GB" smtClean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408738"/>
            <a:ext cx="9144000" cy="44926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502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ECCEE1-C303-4513-8BD5-CD9E7462FF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087438"/>
            <a:ext cx="9140825" cy="7143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549275"/>
            <a:ext cx="65055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2055" name="Picture 7" descr="Utility Regulator log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3050" y="285750"/>
            <a:ext cx="23066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60363" indent="-360363" algn="l" defTabSz="877888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20725" indent="-360363" algn="l" defTabSz="877888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Font typeface="Arial" charset="0"/>
        <a:buChar char="–"/>
        <a:defRPr sz="2000">
          <a:solidFill>
            <a:srgbClr val="000000"/>
          </a:solidFill>
          <a:latin typeface="+mn-lt"/>
        </a:defRPr>
      </a:lvl2pPr>
      <a:lvl3pPr marL="1079500" indent="-358775" algn="l" defTabSz="877888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Font typeface="Arial" charset="0"/>
        <a:buChar char="◦"/>
        <a:defRPr sz="2400">
          <a:solidFill>
            <a:srgbClr val="000000"/>
          </a:solidFill>
          <a:latin typeface="+mn-lt"/>
        </a:defRPr>
      </a:lvl3pPr>
      <a:lvl4pPr marL="1439863" indent="-360363" algn="l" defTabSz="877888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Font typeface="Arial" charset="0"/>
        <a:buChar char="▪"/>
        <a:defRPr sz="1600">
          <a:solidFill>
            <a:srgbClr val="000000"/>
          </a:solidFill>
          <a:latin typeface="+mn-lt"/>
        </a:defRPr>
      </a:lvl4pPr>
      <a:lvl5pPr marL="1800225" indent="-360363" algn="l" defTabSz="877888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·"/>
        <a:defRPr sz="1600">
          <a:solidFill>
            <a:srgbClr val="000000"/>
          </a:solidFill>
          <a:latin typeface="+mn-lt"/>
        </a:defRPr>
      </a:lvl5pPr>
      <a:lvl6pPr marL="2257425" indent="-360363" algn="l" defTabSz="877888" rtl="0" eaLnBrk="1" fontAlgn="base" hangingPunct="1">
        <a:spcBef>
          <a:spcPct val="0"/>
        </a:spcBef>
        <a:spcAft>
          <a:spcPct val="25000"/>
        </a:spcAft>
        <a:buClr>
          <a:srgbClr val="FF6600"/>
        </a:buClr>
        <a:buFont typeface="Arial" charset="0"/>
        <a:buChar char="·"/>
        <a:defRPr sz="1600">
          <a:solidFill>
            <a:srgbClr val="000000"/>
          </a:solidFill>
          <a:latin typeface="+mn-lt"/>
        </a:defRPr>
      </a:lvl6pPr>
      <a:lvl7pPr marL="2714625" indent="-360363" algn="l" defTabSz="877888" rtl="0" eaLnBrk="1" fontAlgn="base" hangingPunct="1">
        <a:spcBef>
          <a:spcPct val="0"/>
        </a:spcBef>
        <a:spcAft>
          <a:spcPct val="25000"/>
        </a:spcAft>
        <a:buClr>
          <a:srgbClr val="FF6600"/>
        </a:buClr>
        <a:buFont typeface="Arial" charset="0"/>
        <a:buChar char="·"/>
        <a:defRPr sz="1600">
          <a:solidFill>
            <a:srgbClr val="000000"/>
          </a:solidFill>
          <a:latin typeface="+mn-lt"/>
        </a:defRPr>
      </a:lvl7pPr>
      <a:lvl8pPr marL="3171825" indent="-360363" algn="l" defTabSz="877888" rtl="0" eaLnBrk="1" fontAlgn="base" hangingPunct="1">
        <a:spcBef>
          <a:spcPct val="0"/>
        </a:spcBef>
        <a:spcAft>
          <a:spcPct val="25000"/>
        </a:spcAft>
        <a:buClr>
          <a:srgbClr val="FF6600"/>
        </a:buClr>
        <a:buFont typeface="Arial" charset="0"/>
        <a:buChar char="·"/>
        <a:defRPr sz="1600">
          <a:solidFill>
            <a:srgbClr val="000000"/>
          </a:solidFill>
          <a:latin typeface="+mn-lt"/>
        </a:defRPr>
      </a:lvl8pPr>
      <a:lvl9pPr marL="3629025" indent="-360363" algn="l" defTabSz="877888" rtl="0" eaLnBrk="1" fontAlgn="base" hangingPunct="1">
        <a:spcBef>
          <a:spcPct val="0"/>
        </a:spcBef>
        <a:spcAft>
          <a:spcPct val="25000"/>
        </a:spcAft>
        <a:buClr>
          <a:srgbClr val="FF6600"/>
        </a:buClr>
        <a:buFont typeface="Arial" charset="0"/>
        <a:buChar char="·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fgem.gov.uk/system/files/docs/2018/07/reckon_final_eso_report_20jun2018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3528" y="1988840"/>
            <a:ext cx="8208912" cy="1363344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TSO </a:t>
            </a:r>
            <a:r>
              <a:rPr lang="en-GB" dirty="0">
                <a:latin typeface="Arial" pitchFamily="34" charset="0"/>
                <a:cs typeface="Arial" pitchFamily="34" charset="0"/>
              </a:rPr>
              <a:t>P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rice Control Stakeholder Expert Challenge Group (SECG)1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25/09/2018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3156"/>
            <a:ext cx="6505575" cy="565150"/>
          </a:xfrm>
        </p:spPr>
        <p:txBody>
          <a:bodyPr/>
          <a:lstStyle/>
          <a:p>
            <a:r>
              <a:rPr lang="en-GB" dirty="0" smtClean="0"/>
              <a:t>Annex: supporting slide content and cross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340768"/>
            <a:ext cx="7900988" cy="4749800"/>
          </a:xfrm>
        </p:spPr>
        <p:txBody>
          <a:bodyPr/>
          <a:lstStyle/>
          <a:p>
            <a:r>
              <a:rPr lang="en-GB" dirty="0" smtClean="0"/>
              <a:t>Slides 3 to 5 support slide </a:t>
            </a:r>
            <a:r>
              <a:rPr lang="en-GB" dirty="0" smtClean="0"/>
              <a:t>16 </a:t>
            </a:r>
            <a:r>
              <a:rPr lang="en-GB" dirty="0" smtClean="0"/>
              <a:t>of main slide deck.</a:t>
            </a:r>
          </a:p>
          <a:p>
            <a:r>
              <a:rPr lang="en-GB" dirty="0" smtClean="0"/>
              <a:t>Slides 6 to 7 support slide </a:t>
            </a:r>
            <a:r>
              <a:rPr lang="en-GB" dirty="0" smtClean="0"/>
              <a:t>46</a:t>
            </a:r>
            <a:r>
              <a:rPr lang="en-GB" dirty="0" smtClean="0"/>
              <a:t> </a:t>
            </a:r>
            <a:r>
              <a:rPr lang="en-GB" dirty="0" smtClean="0"/>
              <a:t>of main slide deck.</a:t>
            </a:r>
          </a:p>
          <a:p>
            <a:r>
              <a:rPr lang="en-GB" dirty="0" smtClean="0"/>
              <a:t>Slide 8 supports slide </a:t>
            </a:r>
            <a:r>
              <a:rPr lang="en-GB" dirty="0" smtClean="0"/>
              <a:t>45</a:t>
            </a:r>
            <a:r>
              <a:rPr lang="en-GB" dirty="0" smtClean="0"/>
              <a:t> </a:t>
            </a:r>
            <a:r>
              <a:rPr lang="en-GB" dirty="0" smtClean="0"/>
              <a:t>to </a:t>
            </a:r>
            <a:r>
              <a:rPr lang="en-GB" dirty="0" smtClean="0"/>
              <a:t>47</a:t>
            </a:r>
            <a:r>
              <a:rPr lang="en-GB" dirty="0" smtClean="0"/>
              <a:t> </a:t>
            </a:r>
            <a:r>
              <a:rPr lang="en-GB" dirty="0" smtClean="0"/>
              <a:t>of main slide deck.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49" y="263515"/>
            <a:ext cx="7158284" cy="685505"/>
          </a:xfrm>
        </p:spPr>
        <p:txBody>
          <a:bodyPr/>
          <a:lstStyle/>
          <a:p>
            <a:r>
              <a:rPr lang="en-GB" dirty="0" smtClean="0"/>
              <a:t>Annex: uncertainty: Dt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20" name="object 4"/>
          <p:cNvSpPr/>
          <p:nvPr/>
        </p:nvSpPr>
        <p:spPr>
          <a:xfrm>
            <a:off x="468630" y="1573530"/>
            <a:ext cx="2205501" cy="1361440"/>
          </a:xfrm>
          <a:custGeom>
            <a:avLst/>
            <a:gdLst/>
            <a:ahLst/>
            <a:cxnLst/>
            <a:rect l="l" t="t" r="r" b="b"/>
            <a:pathLst>
              <a:path w="1911350" h="1361439">
                <a:moveTo>
                  <a:pt x="1774932" y="0"/>
                </a:moveTo>
                <a:lnTo>
                  <a:pt x="133734" y="19"/>
                </a:lnTo>
                <a:lnTo>
                  <a:pt x="91377" y="7513"/>
                </a:lnTo>
                <a:lnTo>
                  <a:pt x="54650" y="27047"/>
                </a:lnTo>
                <a:lnTo>
                  <a:pt x="25726" y="56446"/>
                </a:lnTo>
                <a:lnTo>
                  <a:pt x="6779" y="93536"/>
                </a:lnTo>
                <a:lnTo>
                  <a:pt x="107" y="133762"/>
                </a:lnTo>
                <a:lnTo>
                  <a:pt x="0" y="1227127"/>
                </a:lnTo>
                <a:lnTo>
                  <a:pt x="1025" y="1241743"/>
                </a:lnTo>
                <a:lnTo>
                  <a:pt x="12769" y="1282479"/>
                </a:lnTo>
                <a:lnTo>
                  <a:pt x="35823" y="1316859"/>
                </a:lnTo>
                <a:lnTo>
                  <a:pt x="68015" y="1342709"/>
                </a:lnTo>
                <a:lnTo>
                  <a:pt x="107172" y="1357855"/>
                </a:lnTo>
                <a:lnTo>
                  <a:pt x="136073" y="1360932"/>
                </a:lnTo>
                <a:lnTo>
                  <a:pt x="1777313" y="1360911"/>
                </a:lnTo>
                <a:lnTo>
                  <a:pt x="1819673" y="1353408"/>
                </a:lnTo>
                <a:lnTo>
                  <a:pt x="1856403" y="1333871"/>
                </a:lnTo>
                <a:lnTo>
                  <a:pt x="1885328" y="1304473"/>
                </a:lnTo>
                <a:lnTo>
                  <a:pt x="1904277" y="1267388"/>
                </a:lnTo>
                <a:lnTo>
                  <a:pt x="1910951" y="1227127"/>
                </a:lnTo>
                <a:lnTo>
                  <a:pt x="1911055" y="133762"/>
                </a:lnTo>
                <a:lnTo>
                  <a:pt x="1910025" y="119151"/>
                </a:lnTo>
                <a:lnTo>
                  <a:pt x="1898269" y="78426"/>
                </a:lnTo>
                <a:lnTo>
                  <a:pt x="1875204" y="44057"/>
                </a:lnTo>
                <a:lnTo>
                  <a:pt x="1843002" y="18215"/>
                </a:lnTo>
                <a:lnTo>
                  <a:pt x="1803837" y="3075"/>
                </a:lnTo>
                <a:lnTo>
                  <a:pt x="1774932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724925" y="1821994"/>
            <a:ext cx="1692910" cy="1071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fontAlgn="auto">
              <a:lnSpc>
                <a:spcPct val="865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SONI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sub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000" spc="-10" dirty="0" smtClean="0">
                <a:solidFill>
                  <a:srgbClr val="FFFFFF"/>
                </a:solidFill>
                <a:latin typeface="Arial"/>
                <a:cs typeface="Arial"/>
              </a:rPr>
              <a:t>Dt </a:t>
            </a: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claim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cs typeface="Arial"/>
              </a:rPr>
              <a:t> during price control period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9"/>
          <p:cNvSpPr/>
          <p:nvPr/>
        </p:nvSpPr>
        <p:spPr>
          <a:xfrm>
            <a:off x="3437382" y="1541525"/>
            <a:ext cx="1911350" cy="1361440"/>
          </a:xfrm>
          <a:custGeom>
            <a:avLst/>
            <a:gdLst/>
            <a:ahLst/>
            <a:cxnLst/>
            <a:rect l="l" t="t" r="r" b="b"/>
            <a:pathLst>
              <a:path w="1911350" h="1361439">
                <a:moveTo>
                  <a:pt x="0" y="136144"/>
                </a:moveTo>
                <a:lnTo>
                  <a:pt x="6799" y="93543"/>
                </a:lnTo>
                <a:lnTo>
                  <a:pt x="25747" y="56458"/>
                </a:lnTo>
                <a:lnTo>
                  <a:pt x="54673" y="27060"/>
                </a:lnTo>
                <a:lnTo>
                  <a:pt x="91402" y="7523"/>
                </a:lnTo>
                <a:lnTo>
                  <a:pt x="133762" y="20"/>
                </a:lnTo>
                <a:lnTo>
                  <a:pt x="1774952" y="0"/>
                </a:lnTo>
                <a:lnTo>
                  <a:pt x="1789630" y="782"/>
                </a:lnTo>
                <a:lnTo>
                  <a:pt x="1830633" y="11872"/>
                </a:lnTo>
                <a:lnTo>
                  <a:pt x="1865398" y="34388"/>
                </a:lnTo>
                <a:lnTo>
                  <a:pt x="1891750" y="66156"/>
                </a:lnTo>
                <a:lnTo>
                  <a:pt x="1907517" y="105004"/>
                </a:lnTo>
                <a:lnTo>
                  <a:pt x="1911095" y="1224788"/>
                </a:lnTo>
                <a:lnTo>
                  <a:pt x="1910313" y="1239466"/>
                </a:lnTo>
                <a:lnTo>
                  <a:pt x="1899223" y="1280469"/>
                </a:lnTo>
                <a:lnTo>
                  <a:pt x="1876707" y="1315234"/>
                </a:lnTo>
                <a:lnTo>
                  <a:pt x="1844939" y="1341586"/>
                </a:lnTo>
                <a:lnTo>
                  <a:pt x="1806091" y="1357353"/>
                </a:lnTo>
                <a:lnTo>
                  <a:pt x="136143" y="1360932"/>
                </a:lnTo>
                <a:lnTo>
                  <a:pt x="121465" y="1360149"/>
                </a:lnTo>
                <a:lnTo>
                  <a:pt x="80462" y="1349059"/>
                </a:lnTo>
                <a:lnTo>
                  <a:pt x="45697" y="1326543"/>
                </a:lnTo>
                <a:lnTo>
                  <a:pt x="19345" y="1294775"/>
                </a:lnTo>
                <a:lnTo>
                  <a:pt x="3578" y="1255927"/>
                </a:lnTo>
                <a:lnTo>
                  <a:pt x="0" y="13614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10"/>
          <p:cNvSpPr txBox="1"/>
          <p:nvPr/>
        </p:nvSpPr>
        <p:spPr>
          <a:xfrm>
            <a:off x="3517772" y="1626822"/>
            <a:ext cx="1744345" cy="11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fontAlgn="auto">
              <a:lnSpc>
                <a:spcPct val="86400"/>
              </a:lnSpc>
              <a:spcBef>
                <a:spcPts val="0"/>
              </a:spcBef>
              <a:spcAft>
                <a:spcPts val="0"/>
              </a:spcAft>
            </a:pP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appro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 an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ance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cap (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 444)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nclu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ing contin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ency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ense).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6370" marR="154940" algn="ctr" fontAlgn="auto">
              <a:lnSpc>
                <a:spcPts val="1240"/>
              </a:lnSpc>
              <a:spcBef>
                <a:spcPts val="15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SONI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increases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SSS 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810" algn="ctr" fontAlgn="auto">
              <a:spcBef>
                <a:spcPts val="28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SONI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inc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rs costs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11"/>
          <p:cNvSpPr/>
          <p:nvPr/>
        </p:nvSpPr>
        <p:spPr>
          <a:xfrm>
            <a:off x="5664887" y="2087404"/>
            <a:ext cx="405765" cy="474345"/>
          </a:xfrm>
          <a:custGeom>
            <a:avLst/>
            <a:gdLst/>
            <a:ahLst/>
            <a:cxnLst/>
            <a:rect l="l" t="t" r="r" b="b"/>
            <a:pathLst>
              <a:path w="405764" h="474344">
                <a:moveTo>
                  <a:pt x="202692" y="0"/>
                </a:moveTo>
                <a:lnTo>
                  <a:pt x="202692" y="94741"/>
                </a:lnTo>
                <a:lnTo>
                  <a:pt x="0" y="94741"/>
                </a:lnTo>
                <a:lnTo>
                  <a:pt x="0" y="379222"/>
                </a:lnTo>
                <a:lnTo>
                  <a:pt x="202692" y="379222"/>
                </a:lnTo>
                <a:lnTo>
                  <a:pt x="202692" y="473963"/>
                </a:lnTo>
                <a:lnTo>
                  <a:pt x="405384" y="236981"/>
                </a:lnTo>
                <a:lnTo>
                  <a:pt x="202692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object 12"/>
          <p:cNvSpPr/>
          <p:nvPr/>
        </p:nvSpPr>
        <p:spPr>
          <a:xfrm>
            <a:off x="6247361" y="1626822"/>
            <a:ext cx="2299057" cy="1395294"/>
          </a:xfrm>
          <a:custGeom>
            <a:avLst/>
            <a:gdLst/>
            <a:ahLst/>
            <a:cxnLst/>
            <a:rect l="l" t="t" r="r" b="b"/>
            <a:pathLst>
              <a:path w="1911350" h="1361439">
                <a:moveTo>
                  <a:pt x="1774931" y="0"/>
                </a:moveTo>
                <a:lnTo>
                  <a:pt x="133742" y="20"/>
                </a:lnTo>
                <a:lnTo>
                  <a:pt x="91382" y="7523"/>
                </a:lnTo>
                <a:lnTo>
                  <a:pt x="54652" y="27060"/>
                </a:lnTo>
                <a:lnTo>
                  <a:pt x="25727" y="56458"/>
                </a:lnTo>
                <a:lnTo>
                  <a:pt x="6778" y="93543"/>
                </a:lnTo>
                <a:lnTo>
                  <a:pt x="106" y="133762"/>
                </a:lnTo>
                <a:lnTo>
                  <a:pt x="0" y="1227169"/>
                </a:lnTo>
                <a:lnTo>
                  <a:pt x="1030" y="1241780"/>
                </a:lnTo>
                <a:lnTo>
                  <a:pt x="12786" y="1282505"/>
                </a:lnTo>
                <a:lnTo>
                  <a:pt x="35851" y="1316874"/>
                </a:lnTo>
                <a:lnTo>
                  <a:pt x="68053" y="1342716"/>
                </a:lnTo>
                <a:lnTo>
                  <a:pt x="107218" y="1357856"/>
                </a:lnTo>
                <a:lnTo>
                  <a:pt x="136123" y="1360932"/>
                </a:lnTo>
                <a:lnTo>
                  <a:pt x="1777312" y="1360911"/>
                </a:lnTo>
                <a:lnTo>
                  <a:pt x="1819672" y="1353408"/>
                </a:lnTo>
                <a:lnTo>
                  <a:pt x="1856402" y="1333871"/>
                </a:lnTo>
                <a:lnTo>
                  <a:pt x="1885327" y="1304473"/>
                </a:lnTo>
                <a:lnTo>
                  <a:pt x="1904276" y="1267388"/>
                </a:lnTo>
                <a:lnTo>
                  <a:pt x="1910948" y="1227169"/>
                </a:lnTo>
                <a:lnTo>
                  <a:pt x="1911055" y="133762"/>
                </a:lnTo>
                <a:lnTo>
                  <a:pt x="1910025" y="119151"/>
                </a:lnTo>
                <a:lnTo>
                  <a:pt x="1898269" y="78426"/>
                </a:lnTo>
                <a:lnTo>
                  <a:pt x="1875203" y="44057"/>
                </a:lnTo>
                <a:lnTo>
                  <a:pt x="1843002" y="18215"/>
                </a:lnTo>
                <a:lnTo>
                  <a:pt x="1803837" y="3075"/>
                </a:lnTo>
                <a:lnTo>
                  <a:pt x="1774931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object 14"/>
          <p:cNvSpPr txBox="1"/>
          <p:nvPr/>
        </p:nvSpPr>
        <p:spPr>
          <a:xfrm>
            <a:off x="6365322" y="1700808"/>
            <a:ext cx="2181096" cy="119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fontAlgn="auto">
              <a:lnSpc>
                <a:spcPct val="86400"/>
              </a:lnSpc>
              <a:spcBef>
                <a:spcPts val="0"/>
              </a:spcBef>
              <a:spcAft>
                <a:spcPts val="0"/>
              </a:spcAft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SONI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cost </a:t>
            </a:r>
            <a:endParaRPr lang="en-GB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indent="-1270" fontAlgn="auto">
              <a:lnSpc>
                <a:spcPct val="864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K </a:t>
            </a:r>
            <a:r>
              <a:rPr spc="15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echanism</a:t>
            </a:r>
            <a:r>
              <a:rPr spc="-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under </a:t>
            </a:r>
            <a:r>
              <a:rPr spc="-1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ance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15"/>
          <p:cNvSpPr txBox="1"/>
          <p:nvPr/>
        </p:nvSpPr>
        <p:spPr>
          <a:xfrm>
            <a:off x="3258182" y="3417750"/>
            <a:ext cx="2303145" cy="1415772"/>
          </a:xfrm>
          <a:prstGeom prst="rect">
            <a:avLst/>
          </a:prstGeom>
          <a:solidFill>
            <a:srgbClr val="A6A6A6"/>
          </a:solidFill>
          <a:ln w="25908">
            <a:solidFill>
              <a:srgbClr val="749FA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9554" marR="87630" indent="-172085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50190" algn="l"/>
              </a:tabLs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assess</a:t>
            </a:r>
            <a:r>
              <a:rPr sz="12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eques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200" spc="-1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ide</a:t>
            </a:r>
            <a:r>
              <a:rPr sz="12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appropria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appro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if i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ined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he pub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erest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consu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lang="en-GB" sz="1200" dirty="0" smtClean="0">
                <a:solidFill>
                  <a:srgbClr val="FFFFFF"/>
                </a:solidFill>
                <a:latin typeface="Arial"/>
                <a:cs typeface="Arial"/>
              </a:rPr>
              <a:t> -  ‘</a:t>
            </a:r>
            <a:r>
              <a:rPr lang="en-GB" sz="1200" u="sng" dirty="0" smtClean="0">
                <a:solidFill>
                  <a:srgbClr val="FFFFFF"/>
                </a:solidFill>
                <a:latin typeface="Arial"/>
                <a:cs typeface="Arial"/>
              </a:rPr>
              <a:t>ex-ante cap’</a:t>
            </a:r>
          </a:p>
          <a:p>
            <a:pPr marL="249554" marR="87630" indent="-172085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50190" algn="l"/>
              </a:tabLst>
            </a:pPr>
            <a:r>
              <a:rPr lang="en-GB" sz="1200" dirty="0">
                <a:solidFill>
                  <a:srgbClr val="FFFFFF"/>
                </a:solidFill>
                <a:latin typeface="Arial"/>
                <a:cs typeface="Arial"/>
              </a:rPr>
              <a:t>SONI</a:t>
            </a:r>
            <a:r>
              <a:rPr lang="en-GB"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dirty="0">
                <a:solidFill>
                  <a:srgbClr val="FFFFFF"/>
                </a:solidFill>
                <a:latin typeface="Arial"/>
                <a:cs typeface="Arial"/>
              </a:rPr>
              <a:t>increases</a:t>
            </a:r>
            <a:r>
              <a:rPr lang="en-GB"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dirty="0">
                <a:solidFill>
                  <a:srgbClr val="FFFFFF"/>
                </a:solidFill>
                <a:latin typeface="Arial"/>
                <a:cs typeface="Arial"/>
              </a:rPr>
              <a:t>SSS tariff &amp; inc</a:t>
            </a:r>
            <a:r>
              <a:rPr lang="en-GB" sz="12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n-GB" sz="1200" dirty="0">
                <a:solidFill>
                  <a:srgbClr val="FFFFFF"/>
                </a:solidFill>
                <a:latin typeface="Arial"/>
                <a:cs typeface="Arial"/>
              </a:rPr>
              <a:t>rs costs</a:t>
            </a:r>
            <a:endParaRPr lang="en-GB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9554" marR="87630" indent="-172085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50190" algn="l"/>
              </a:tabLst>
            </a:pP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16"/>
          <p:cNvSpPr txBox="1"/>
          <p:nvPr/>
        </p:nvSpPr>
        <p:spPr>
          <a:xfrm>
            <a:off x="6174739" y="3353561"/>
            <a:ext cx="2304415" cy="2585323"/>
          </a:xfrm>
          <a:prstGeom prst="rect">
            <a:avLst/>
          </a:prstGeom>
          <a:solidFill>
            <a:srgbClr val="A6A6A6"/>
          </a:solidFill>
          <a:ln w="25908">
            <a:solidFill>
              <a:srgbClr val="749FA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0190" marR="429259" indent="-172085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50825" algn="l"/>
              </a:tabLs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eco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er unde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spend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erspend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190" marR="175895" indent="-172085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50825" algn="l"/>
              </a:tabLs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echanism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so inc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udes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‘de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y ine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icient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clause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 for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adjus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ain cos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ermined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be de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icient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ul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expend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ure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190" marR="108585" indent="-172085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50825" algn="l"/>
              </a:tabLs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r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isk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sharing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echanism does </a:t>
            </a:r>
            <a:r>
              <a:rPr sz="1200" u="sng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Dt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echanism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17"/>
          <p:cNvSpPr txBox="1"/>
          <p:nvPr/>
        </p:nvSpPr>
        <p:spPr>
          <a:xfrm>
            <a:off x="468630" y="3353561"/>
            <a:ext cx="2304415" cy="1661993"/>
          </a:xfrm>
          <a:prstGeom prst="rect">
            <a:avLst/>
          </a:prstGeom>
          <a:solidFill>
            <a:srgbClr val="A6A6A6"/>
          </a:solidFill>
          <a:ln w="25908">
            <a:solidFill>
              <a:srgbClr val="749FA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9554" marR="201930" indent="-17272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50190" algn="l"/>
              </a:tabLst>
            </a:pP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Dt</a:t>
            </a:r>
            <a:r>
              <a:rPr sz="12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sub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issions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equ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 appro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al of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ore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hey beco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ari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GB" sz="12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249554" marR="201930" indent="-17272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50190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/>
                <a:cs typeface="Arial"/>
              </a:rPr>
              <a:t>Submissions must meet threshold of £40k</a:t>
            </a:r>
          </a:p>
          <a:p>
            <a:pPr marL="249554" marR="201930" indent="-17272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250190" algn="l"/>
              </a:tabLst>
            </a:pPr>
            <a:r>
              <a:rPr lang="en-GB" sz="1200" dirty="0" smtClean="0">
                <a:solidFill>
                  <a:srgbClr val="FFFFFF"/>
                </a:solidFill>
                <a:latin typeface="Arial"/>
                <a:cs typeface="Arial"/>
              </a:rPr>
              <a:t>Category of claim defined in FD but ‘catch all’ in TSO licence’ 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object 18"/>
          <p:cNvSpPr/>
          <p:nvPr/>
        </p:nvSpPr>
        <p:spPr>
          <a:xfrm>
            <a:off x="1620723" y="2961669"/>
            <a:ext cx="76200" cy="337185"/>
          </a:xfrm>
          <a:custGeom>
            <a:avLst/>
            <a:gdLst/>
            <a:ahLst/>
            <a:cxnLst/>
            <a:rect l="l" t="t" r="r" b="b"/>
            <a:pathLst>
              <a:path w="76200" h="337185">
                <a:moveTo>
                  <a:pt x="31750" y="260857"/>
                </a:moveTo>
                <a:lnTo>
                  <a:pt x="0" y="260857"/>
                </a:lnTo>
                <a:lnTo>
                  <a:pt x="38100" y="337057"/>
                </a:lnTo>
                <a:lnTo>
                  <a:pt x="69850" y="273557"/>
                </a:lnTo>
                <a:lnTo>
                  <a:pt x="31750" y="273557"/>
                </a:lnTo>
                <a:lnTo>
                  <a:pt x="31750" y="260857"/>
                </a:lnTo>
                <a:close/>
              </a:path>
              <a:path w="76200" h="337185">
                <a:moveTo>
                  <a:pt x="44450" y="0"/>
                </a:moveTo>
                <a:lnTo>
                  <a:pt x="31750" y="0"/>
                </a:lnTo>
                <a:lnTo>
                  <a:pt x="31750" y="273557"/>
                </a:lnTo>
                <a:lnTo>
                  <a:pt x="44450" y="273557"/>
                </a:lnTo>
                <a:lnTo>
                  <a:pt x="44450" y="0"/>
                </a:lnTo>
                <a:close/>
              </a:path>
              <a:path w="76200" h="337185">
                <a:moveTo>
                  <a:pt x="76200" y="260857"/>
                </a:moveTo>
                <a:lnTo>
                  <a:pt x="44450" y="260857"/>
                </a:lnTo>
                <a:lnTo>
                  <a:pt x="44450" y="273557"/>
                </a:lnTo>
                <a:lnTo>
                  <a:pt x="69850" y="273557"/>
                </a:lnTo>
                <a:lnTo>
                  <a:pt x="76200" y="26085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9"/>
          <p:cNvSpPr/>
          <p:nvPr/>
        </p:nvSpPr>
        <p:spPr>
          <a:xfrm>
            <a:off x="4390833" y="3009899"/>
            <a:ext cx="76200" cy="337185"/>
          </a:xfrm>
          <a:custGeom>
            <a:avLst/>
            <a:gdLst/>
            <a:ahLst/>
            <a:cxnLst/>
            <a:rect l="l" t="t" r="r" b="b"/>
            <a:pathLst>
              <a:path w="76200" h="337185">
                <a:moveTo>
                  <a:pt x="31750" y="260857"/>
                </a:moveTo>
                <a:lnTo>
                  <a:pt x="0" y="260857"/>
                </a:lnTo>
                <a:lnTo>
                  <a:pt x="38100" y="337057"/>
                </a:lnTo>
                <a:lnTo>
                  <a:pt x="69850" y="273557"/>
                </a:lnTo>
                <a:lnTo>
                  <a:pt x="31750" y="273557"/>
                </a:lnTo>
                <a:lnTo>
                  <a:pt x="31750" y="260857"/>
                </a:lnTo>
                <a:close/>
              </a:path>
              <a:path w="76200" h="337185">
                <a:moveTo>
                  <a:pt x="44450" y="0"/>
                </a:moveTo>
                <a:lnTo>
                  <a:pt x="31750" y="0"/>
                </a:lnTo>
                <a:lnTo>
                  <a:pt x="31750" y="273557"/>
                </a:lnTo>
                <a:lnTo>
                  <a:pt x="44450" y="273557"/>
                </a:lnTo>
                <a:lnTo>
                  <a:pt x="44450" y="0"/>
                </a:lnTo>
                <a:close/>
              </a:path>
              <a:path w="76200" h="337185">
                <a:moveTo>
                  <a:pt x="76200" y="260857"/>
                </a:moveTo>
                <a:lnTo>
                  <a:pt x="44450" y="260857"/>
                </a:lnTo>
                <a:lnTo>
                  <a:pt x="44450" y="273557"/>
                </a:lnTo>
                <a:lnTo>
                  <a:pt x="69850" y="273557"/>
                </a:lnTo>
                <a:lnTo>
                  <a:pt x="76200" y="26085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20"/>
          <p:cNvSpPr/>
          <p:nvPr/>
        </p:nvSpPr>
        <p:spPr>
          <a:xfrm>
            <a:off x="7203036" y="2972715"/>
            <a:ext cx="76200" cy="337185"/>
          </a:xfrm>
          <a:custGeom>
            <a:avLst/>
            <a:gdLst/>
            <a:ahLst/>
            <a:cxnLst/>
            <a:rect l="l" t="t" r="r" b="b"/>
            <a:pathLst>
              <a:path w="76200" h="337185">
                <a:moveTo>
                  <a:pt x="31750" y="260857"/>
                </a:moveTo>
                <a:lnTo>
                  <a:pt x="0" y="260857"/>
                </a:lnTo>
                <a:lnTo>
                  <a:pt x="38100" y="337057"/>
                </a:lnTo>
                <a:lnTo>
                  <a:pt x="69850" y="273557"/>
                </a:lnTo>
                <a:lnTo>
                  <a:pt x="31750" y="273557"/>
                </a:lnTo>
                <a:lnTo>
                  <a:pt x="31750" y="260857"/>
                </a:lnTo>
                <a:close/>
              </a:path>
              <a:path w="76200" h="337185">
                <a:moveTo>
                  <a:pt x="44450" y="0"/>
                </a:moveTo>
                <a:lnTo>
                  <a:pt x="31750" y="0"/>
                </a:lnTo>
                <a:lnTo>
                  <a:pt x="31750" y="273557"/>
                </a:lnTo>
                <a:lnTo>
                  <a:pt x="44450" y="273557"/>
                </a:lnTo>
                <a:lnTo>
                  <a:pt x="44450" y="0"/>
                </a:lnTo>
                <a:close/>
              </a:path>
              <a:path w="76200" h="337185">
                <a:moveTo>
                  <a:pt x="76200" y="260857"/>
                </a:moveTo>
                <a:lnTo>
                  <a:pt x="44450" y="260857"/>
                </a:lnTo>
                <a:lnTo>
                  <a:pt x="44450" y="273557"/>
                </a:lnTo>
                <a:lnTo>
                  <a:pt x="69850" y="273557"/>
                </a:lnTo>
                <a:lnTo>
                  <a:pt x="76200" y="26085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21"/>
          <p:cNvSpPr/>
          <p:nvPr/>
        </p:nvSpPr>
        <p:spPr>
          <a:xfrm>
            <a:off x="1354963" y="5156453"/>
            <a:ext cx="1965960" cy="1022350"/>
          </a:xfrm>
          <a:custGeom>
            <a:avLst/>
            <a:gdLst/>
            <a:ahLst/>
            <a:cxnLst/>
            <a:rect l="l" t="t" r="r" b="b"/>
            <a:pathLst>
              <a:path w="1965960" h="1022350">
                <a:moveTo>
                  <a:pt x="423672" y="325628"/>
                </a:moveTo>
                <a:lnTo>
                  <a:pt x="87630" y="325628"/>
                </a:lnTo>
                <a:lnTo>
                  <a:pt x="131391" y="391873"/>
                </a:lnTo>
                <a:lnTo>
                  <a:pt x="182478" y="455547"/>
                </a:lnTo>
                <a:lnTo>
                  <a:pt x="240547" y="516521"/>
                </a:lnTo>
                <a:lnTo>
                  <a:pt x="305259" y="574671"/>
                </a:lnTo>
                <a:lnTo>
                  <a:pt x="376271" y="629871"/>
                </a:lnTo>
                <a:lnTo>
                  <a:pt x="453242" y="681994"/>
                </a:lnTo>
                <a:lnTo>
                  <a:pt x="535831" y="730914"/>
                </a:lnTo>
                <a:lnTo>
                  <a:pt x="623698" y="776506"/>
                </a:lnTo>
                <a:lnTo>
                  <a:pt x="716499" y="818644"/>
                </a:lnTo>
                <a:lnTo>
                  <a:pt x="813895" y="857202"/>
                </a:lnTo>
                <a:lnTo>
                  <a:pt x="915544" y="892053"/>
                </a:lnTo>
                <a:lnTo>
                  <a:pt x="1021104" y="923073"/>
                </a:lnTo>
                <a:lnTo>
                  <a:pt x="1130235" y="950134"/>
                </a:lnTo>
                <a:lnTo>
                  <a:pt x="1242594" y="973111"/>
                </a:lnTo>
                <a:lnTo>
                  <a:pt x="1357842" y="991879"/>
                </a:lnTo>
                <a:lnTo>
                  <a:pt x="1475636" y="1006310"/>
                </a:lnTo>
                <a:lnTo>
                  <a:pt x="1595635" y="1016280"/>
                </a:lnTo>
                <a:lnTo>
                  <a:pt x="1717498" y="1021662"/>
                </a:lnTo>
                <a:lnTo>
                  <a:pt x="1840884" y="1022330"/>
                </a:lnTo>
                <a:lnTo>
                  <a:pt x="1965452" y="1018159"/>
                </a:lnTo>
                <a:lnTo>
                  <a:pt x="1859733" y="1010768"/>
                </a:lnTo>
                <a:lnTo>
                  <a:pt x="1755807" y="999962"/>
                </a:lnTo>
                <a:lnTo>
                  <a:pt x="1653877" y="985832"/>
                </a:lnTo>
                <a:lnTo>
                  <a:pt x="1554146" y="968469"/>
                </a:lnTo>
                <a:lnTo>
                  <a:pt x="1456818" y="947964"/>
                </a:lnTo>
                <a:lnTo>
                  <a:pt x="1362097" y="924410"/>
                </a:lnTo>
                <a:lnTo>
                  <a:pt x="1270186" y="897897"/>
                </a:lnTo>
                <a:lnTo>
                  <a:pt x="1181288" y="868518"/>
                </a:lnTo>
                <a:lnTo>
                  <a:pt x="1095608" y="836363"/>
                </a:lnTo>
                <a:lnTo>
                  <a:pt x="1013348" y="801523"/>
                </a:lnTo>
                <a:lnTo>
                  <a:pt x="934713" y="764092"/>
                </a:lnTo>
                <a:lnTo>
                  <a:pt x="859905" y="724159"/>
                </a:lnTo>
                <a:lnTo>
                  <a:pt x="789129" y="681816"/>
                </a:lnTo>
                <a:lnTo>
                  <a:pt x="722588" y="637155"/>
                </a:lnTo>
                <a:lnTo>
                  <a:pt x="660485" y="590268"/>
                </a:lnTo>
                <a:lnTo>
                  <a:pt x="603024" y="541244"/>
                </a:lnTo>
                <a:lnTo>
                  <a:pt x="550409" y="490177"/>
                </a:lnTo>
                <a:lnTo>
                  <a:pt x="502842" y="437158"/>
                </a:lnTo>
                <a:lnTo>
                  <a:pt x="460529" y="382278"/>
                </a:lnTo>
                <a:lnTo>
                  <a:pt x="423672" y="325628"/>
                </a:lnTo>
                <a:close/>
              </a:path>
              <a:path w="1965960" h="1022350">
                <a:moveTo>
                  <a:pt x="161798" y="0"/>
                </a:moveTo>
                <a:lnTo>
                  <a:pt x="0" y="325628"/>
                </a:lnTo>
                <a:lnTo>
                  <a:pt x="511301" y="325628"/>
                </a:lnTo>
                <a:lnTo>
                  <a:pt x="161798" y="0"/>
                </a:lnTo>
                <a:close/>
              </a:path>
            </a:pathLst>
          </a:custGeom>
          <a:solidFill>
            <a:srgbClr val="004E8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24"/>
          <p:cNvSpPr/>
          <p:nvPr/>
        </p:nvSpPr>
        <p:spPr>
          <a:xfrm>
            <a:off x="3367278" y="4920234"/>
            <a:ext cx="2213228" cy="1259205"/>
          </a:xfrm>
          <a:custGeom>
            <a:avLst/>
            <a:gdLst/>
            <a:ahLst/>
            <a:cxnLst/>
            <a:rect l="l" t="t" r="r" b="b"/>
            <a:pathLst>
              <a:path w="1979929" h="1259204">
                <a:moveTo>
                  <a:pt x="1769872" y="0"/>
                </a:moveTo>
                <a:lnTo>
                  <a:pt x="209804" y="0"/>
                </a:lnTo>
                <a:lnTo>
                  <a:pt x="192603" y="695"/>
                </a:lnTo>
                <a:lnTo>
                  <a:pt x="143507" y="10700"/>
                </a:lnTo>
                <a:lnTo>
                  <a:pt x="99309" y="31444"/>
                </a:lnTo>
                <a:lnTo>
                  <a:pt x="61468" y="61468"/>
                </a:lnTo>
                <a:lnTo>
                  <a:pt x="31444" y="99309"/>
                </a:lnTo>
                <a:lnTo>
                  <a:pt x="10700" y="143507"/>
                </a:lnTo>
                <a:lnTo>
                  <a:pt x="695" y="192603"/>
                </a:lnTo>
                <a:lnTo>
                  <a:pt x="0" y="209804"/>
                </a:lnTo>
                <a:lnTo>
                  <a:pt x="0" y="1049020"/>
                </a:lnTo>
                <a:lnTo>
                  <a:pt x="6100" y="1099439"/>
                </a:lnTo>
                <a:lnTo>
                  <a:pt x="23426" y="1145438"/>
                </a:lnTo>
                <a:lnTo>
                  <a:pt x="50519" y="1185559"/>
                </a:lnTo>
                <a:lnTo>
                  <a:pt x="85917" y="1218344"/>
                </a:lnTo>
                <a:lnTo>
                  <a:pt x="128158" y="1242337"/>
                </a:lnTo>
                <a:lnTo>
                  <a:pt x="175784" y="1256078"/>
                </a:lnTo>
                <a:lnTo>
                  <a:pt x="209804" y="1258824"/>
                </a:lnTo>
                <a:lnTo>
                  <a:pt x="1769872" y="1258824"/>
                </a:lnTo>
                <a:lnTo>
                  <a:pt x="1820274" y="1252726"/>
                </a:lnTo>
                <a:lnTo>
                  <a:pt x="1866268" y="1235406"/>
                </a:lnTo>
                <a:lnTo>
                  <a:pt x="1906390" y="1208321"/>
                </a:lnTo>
                <a:lnTo>
                  <a:pt x="1939182" y="1172928"/>
                </a:lnTo>
                <a:lnTo>
                  <a:pt x="1963181" y="1130686"/>
                </a:lnTo>
                <a:lnTo>
                  <a:pt x="1976928" y="1083052"/>
                </a:lnTo>
                <a:lnTo>
                  <a:pt x="1979676" y="1049020"/>
                </a:lnTo>
                <a:lnTo>
                  <a:pt x="1979676" y="209804"/>
                </a:lnTo>
                <a:lnTo>
                  <a:pt x="1973575" y="159401"/>
                </a:lnTo>
                <a:lnTo>
                  <a:pt x="1956249" y="113407"/>
                </a:lnTo>
                <a:lnTo>
                  <a:pt x="1929156" y="73285"/>
                </a:lnTo>
                <a:lnTo>
                  <a:pt x="1893758" y="40493"/>
                </a:lnTo>
                <a:lnTo>
                  <a:pt x="1851517" y="16494"/>
                </a:lnTo>
                <a:lnTo>
                  <a:pt x="1803891" y="2747"/>
                </a:lnTo>
                <a:lnTo>
                  <a:pt x="1769872" y="0"/>
                </a:lnTo>
                <a:close/>
              </a:path>
            </a:pathLst>
          </a:custGeom>
          <a:solidFill>
            <a:srgbClr val="004E8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26"/>
          <p:cNvSpPr txBox="1"/>
          <p:nvPr/>
        </p:nvSpPr>
        <p:spPr>
          <a:xfrm>
            <a:off x="3557396" y="5105098"/>
            <a:ext cx="1596390" cy="90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fontAlgn="auto"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dur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project SONI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cap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is 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 low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SONI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akes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urther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Dt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ppl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to increase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cap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object 27"/>
          <p:cNvSpPr/>
          <p:nvPr/>
        </p:nvSpPr>
        <p:spPr>
          <a:xfrm>
            <a:off x="4361687" y="4509121"/>
            <a:ext cx="105345" cy="337580"/>
          </a:xfrm>
          <a:custGeom>
            <a:avLst/>
            <a:gdLst/>
            <a:ahLst/>
            <a:cxnLst/>
            <a:rect l="l" t="t" r="r" b="b"/>
            <a:pathLst>
              <a:path w="76200" h="337185">
                <a:moveTo>
                  <a:pt x="31750" y="260857"/>
                </a:moveTo>
                <a:lnTo>
                  <a:pt x="0" y="260857"/>
                </a:lnTo>
                <a:lnTo>
                  <a:pt x="38100" y="337057"/>
                </a:lnTo>
                <a:lnTo>
                  <a:pt x="69850" y="273557"/>
                </a:lnTo>
                <a:lnTo>
                  <a:pt x="31750" y="273557"/>
                </a:lnTo>
                <a:lnTo>
                  <a:pt x="31750" y="260857"/>
                </a:lnTo>
                <a:close/>
              </a:path>
              <a:path w="76200" h="337185">
                <a:moveTo>
                  <a:pt x="44450" y="0"/>
                </a:moveTo>
                <a:lnTo>
                  <a:pt x="31750" y="0"/>
                </a:lnTo>
                <a:lnTo>
                  <a:pt x="31750" y="273557"/>
                </a:lnTo>
                <a:lnTo>
                  <a:pt x="44450" y="273557"/>
                </a:lnTo>
                <a:lnTo>
                  <a:pt x="44450" y="0"/>
                </a:lnTo>
                <a:close/>
              </a:path>
              <a:path w="76200" h="337185">
                <a:moveTo>
                  <a:pt x="76200" y="260857"/>
                </a:moveTo>
                <a:lnTo>
                  <a:pt x="44450" y="260857"/>
                </a:lnTo>
                <a:lnTo>
                  <a:pt x="44450" y="273557"/>
                </a:lnTo>
                <a:lnTo>
                  <a:pt x="69850" y="273557"/>
                </a:lnTo>
                <a:lnTo>
                  <a:pt x="76200" y="26085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7"/>
          <p:cNvSpPr/>
          <p:nvPr/>
        </p:nvSpPr>
        <p:spPr>
          <a:xfrm>
            <a:off x="2930426" y="2097874"/>
            <a:ext cx="407034" cy="474345"/>
          </a:xfrm>
          <a:custGeom>
            <a:avLst/>
            <a:gdLst/>
            <a:ahLst/>
            <a:cxnLst/>
            <a:rect l="l" t="t" r="r" b="b"/>
            <a:pathLst>
              <a:path w="407035" h="474344">
                <a:moveTo>
                  <a:pt x="286253" y="378968"/>
                </a:moveTo>
                <a:lnTo>
                  <a:pt x="205994" y="378968"/>
                </a:lnTo>
                <a:lnTo>
                  <a:pt x="207137" y="473837"/>
                </a:lnTo>
                <a:lnTo>
                  <a:pt x="286253" y="378968"/>
                </a:lnTo>
                <a:close/>
              </a:path>
              <a:path w="407035" h="474344">
                <a:moveTo>
                  <a:pt x="201421" y="0"/>
                </a:moveTo>
                <a:lnTo>
                  <a:pt x="202564" y="94742"/>
                </a:lnTo>
                <a:lnTo>
                  <a:pt x="0" y="97155"/>
                </a:lnTo>
                <a:lnTo>
                  <a:pt x="3429" y="381508"/>
                </a:lnTo>
                <a:lnTo>
                  <a:pt x="205994" y="378968"/>
                </a:lnTo>
                <a:lnTo>
                  <a:pt x="286253" y="378968"/>
                </a:lnTo>
                <a:lnTo>
                  <a:pt x="406781" y="234442"/>
                </a:lnTo>
                <a:lnTo>
                  <a:pt x="201421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object 8"/>
          <p:cNvSpPr/>
          <p:nvPr/>
        </p:nvSpPr>
        <p:spPr>
          <a:xfrm>
            <a:off x="3505071" y="1573530"/>
            <a:ext cx="1961622" cy="1397320"/>
          </a:xfrm>
          <a:custGeom>
            <a:avLst/>
            <a:gdLst/>
            <a:ahLst/>
            <a:cxnLst/>
            <a:rect l="l" t="t" r="r" b="b"/>
            <a:pathLst>
              <a:path w="1911350" h="1361439">
                <a:moveTo>
                  <a:pt x="1774931" y="0"/>
                </a:moveTo>
                <a:lnTo>
                  <a:pt x="133742" y="20"/>
                </a:lnTo>
                <a:lnTo>
                  <a:pt x="91382" y="7523"/>
                </a:lnTo>
                <a:lnTo>
                  <a:pt x="54652" y="27060"/>
                </a:lnTo>
                <a:lnTo>
                  <a:pt x="25727" y="56458"/>
                </a:lnTo>
                <a:lnTo>
                  <a:pt x="6778" y="93543"/>
                </a:lnTo>
                <a:lnTo>
                  <a:pt x="106" y="133762"/>
                </a:lnTo>
                <a:lnTo>
                  <a:pt x="0" y="1227169"/>
                </a:lnTo>
                <a:lnTo>
                  <a:pt x="1030" y="1241780"/>
                </a:lnTo>
                <a:lnTo>
                  <a:pt x="12786" y="1282505"/>
                </a:lnTo>
                <a:lnTo>
                  <a:pt x="35851" y="1316874"/>
                </a:lnTo>
                <a:lnTo>
                  <a:pt x="68053" y="1342716"/>
                </a:lnTo>
                <a:lnTo>
                  <a:pt x="107218" y="1357856"/>
                </a:lnTo>
                <a:lnTo>
                  <a:pt x="136123" y="1360932"/>
                </a:lnTo>
                <a:lnTo>
                  <a:pt x="1777312" y="1360911"/>
                </a:lnTo>
                <a:lnTo>
                  <a:pt x="1819672" y="1353408"/>
                </a:lnTo>
                <a:lnTo>
                  <a:pt x="1856402" y="1333871"/>
                </a:lnTo>
                <a:lnTo>
                  <a:pt x="1885327" y="1304473"/>
                </a:lnTo>
                <a:lnTo>
                  <a:pt x="1904276" y="1267388"/>
                </a:lnTo>
                <a:lnTo>
                  <a:pt x="1910948" y="1227169"/>
                </a:lnTo>
                <a:lnTo>
                  <a:pt x="1911055" y="133762"/>
                </a:lnTo>
                <a:lnTo>
                  <a:pt x="1910025" y="119151"/>
                </a:lnTo>
                <a:lnTo>
                  <a:pt x="1898269" y="78426"/>
                </a:lnTo>
                <a:lnTo>
                  <a:pt x="1875203" y="44057"/>
                </a:lnTo>
                <a:lnTo>
                  <a:pt x="1843002" y="18215"/>
                </a:lnTo>
                <a:lnTo>
                  <a:pt x="1803837" y="3075"/>
                </a:lnTo>
                <a:lnTo>
                  <a:pt x="1774931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9" name="object 10"/>
          <p:cNvSpPr txBox="1"/>
          <p:nvPr/>
        </p:nvSpPr>
        <p:spPr>
          <a:xfrm>
            <a:off x="3670172" y="1779222"/>
            <a:ext cx="1744345" cy="1111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fontAlgn="auto">
              <a:lnSpc>
                <a:spcPct val="86400"/>
              </a:lnSpc>
              <a:spcBef>
                <a:spcPts val="0"/>
              </a:spcBef>
              <a:spcAft>
                <a:spcPts val="0"/>
              </a:spcAft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appro</a:t>
            </a:r>
            <a:r>
              <a:rPr spc="-1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of an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ance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cap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 (&amp;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 contin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ency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GB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fontAlgn="auto">
              <a:lnSpc>
                <a:spcPct val="86400"/>
              </a:lnSpc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43" y="278610"/>
            <a:ext cx="6505575" cy="565150"/>
          </a:xfrm>
        </p:spPr>
        <p:txBody>
          <a:bodyPr/>
          <a:lstStyle/>
          <a:p>
            <a:r>
              <a:rPr lang="en-GB" dirty="0" smtClean="0"/>
              <a:t>Annex: uncertainty: TNPP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grpSp>
        <p:nvGrpSpPr>
          <p:cNvPr id="86" name="Group 85"/>
          <p:cNvGrpSpPr/>
          <p:nvPr/>
        </p:nvGrpSpPr>
        <p:grpSpPr>
          <a:xfrm>
            <a:off x="506385" y="1418876"/>
            <a:ext cx="8617688" cy="4794981"/>
            <a:chOff x="206502" y="959068"/>
            <a:chExt cx="8733282" cy="5479324"/>
          </a:xfrm>
        </p:grpSpPr>
        <p:sp>
          <p:nvSpPr>
            <p:cNvPr id="87" name="object 6"/>
            <p:cNvSpPr/>
            <p:nvPr/>
          </p:nvSpPr>
          <p:spPr>
            <a:xfrm>
              <a:off x="7386066" y="2448305"/>
              <a:ext cx="1440180" cy="909955"/>
            </a:xfrm>
            <a:custGeom>
              <a:avLst/>
              <a:gdLst/>
              <a:ahLst/>
              <a:cxnLst/>
              <a:rect l="l" t="t" r="r" b="b"/>
              <a:pathLst>
                <a:path w="1440179" h="909954">
                  <a:moveTo>
                    <a:pt x="0" y="151638"/>
                  </a:moveTo>
                  <a:lnTo>
                    <a:pt x="6141" y="108814"/>
                  </a:lnTo>
                  <a:lnTo>
                    <a:pt x="23394" y="70728"/>
                  </a:lnTo>
                  <a:lnTo>
                    <a:pt x="50002" y="39138"/>
                  </a:lnTo>
                  <a:lnTo>
                    <a:pt x="84210" y="15800"/>
                  </a:lnTo>
                  <a:lnTo>
                    <a:pt x="124260" y="2469"/>
                  </a:lnTo>
                  <a:lnTo>
                    <a:pt x="1288541" y="0"/>
                  </a:lnTo>
                  <a:lnTo>
                    <a:pt x="1303234" y="704"/>
                  </a:lnTo>
                  <a:lnTo>
                    <a:pt x="1344674" y="10744"/>
                  </a:lnTo>
                  <a:lnTo>
                    <a:pt x="1380789" y="31311"/>
                  </a:lnTo>
                  <a:lnTo>
                    <a:pt x="1409824" y="60647"/>
                  </a:lnTo>
                  <a:lnTo>
                    <a:pt x="1430022" y="96997"/>
                  </a:lnTo>
                  <a:lnTo>
                    <a:pt x="1439626" y="138605"/>
                  </a:lnTo>
                  <a:lnTo>
                    <a:pt x="1440179" y="758190"/>
                  </a:lnTo>
                  <a:lnTo>
                    <a:pt x="1439475" y="772882"/>
                  </a:lnTo>
                  <a:lnTo>
                    <a:pt x="1429435" y="814322"/>
                  </a:lnTo>
                  <a:lnTo>
                    <a:pt x="1408868" y="850437"/>
                  </a:lnTo>
                  <a:lnTo>
                    <a:pt x="1379532" y="879472"/>
                  </a:lnTo>
                  <a:lnTo>
                    <a:pt x="1343182" y="899670"/>
                  </a:lnTo>
                  <a:lnTo>
                    <a:pt x="1301574" y="909274"/>
                  </a:lnTo>
                  <a:lnTo>
                    <a:pt x="151637" y="909828"/>
                  </a:lnTo>
                  <a:lnTo>
                    <a:pt x="136945" y="909123"/>
                  </a:lnTo>
                  <a:lnTo>
                    <a:pt x="95505" y="899083"/>
                  </a:lnTo>
                  <a:lnTo>
                    <a:pt x="59390" y="878516"/>
                  </a:lnTo>
                  <a:lnTo>
                    <a:pt x="30355" y="849180"/>
                  </a:lnTo>
                  <a:lnTo>
                    <a:pt x="10157" y="812830"/>
                  </a:lnTo>
                  <a:lnTo>
                    <a:pt x="553" y="771222"/>
                  </a:lnTo>
                  <a:lnTo>
                    <a:pt x="0" y="15163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object 7"/>
            <p:cNvSpPr txBox="1"/>
            <p:nvPr/>
          </p:nvSpPr>
          <p:spPr>
            <a:xfrm>
              <a:off x="7582281" y="2490891"/>
              <a:ext cx="1045210" cy="8439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Project</a:t>
              </a:r>
              <a:r>
                <a:rPr sz="14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costs reco</a:t>
              </a:r>
              <a:r>
                <a:rPr sz="1400" spc="-20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ered from</a:t>
              </a:r>
              <a:r>
                <a:rPr sz="14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NIE (</a:t>
              </a:r>
              <a:r>
                <a:rPr sz="1400" spc="-55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uO</a:t>
              </a:r>
              <a:r>
                <a:rPr sz="1400" spc="-10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)</a:t>
              </a:r>
              <a:endParaRPr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89" name="object 9"/>
            <p:cNvSpPr/>
            <p:nvPr/>
          </p:nvSpPr>
          <p:spPr>
            <a:xfrm>
              <a:off x="7381493" y="4225290"/>
              <a:ext cx="1440180" cy="864235"/>
            </a:xfrm>
            <a:custGeom>
              <a:avLst/>
              <a:gdLst/>
              <a:ahLst/>
              <a:cxnLst/>
              <a:rect l="l" t="t" r="r" b="b"/>
              <a:pathLst>
                <a:path w="1440179" h="864235">
                  <a:moveTo>
                    <a:pt x="0" y="144018"/>
                  </a:moveTo>
                  <a:lnTo>
                    <a:pt x="6448" y="101299"/>
                  </a:lnTo>
                  <a:lnTo>
                    <a:pt x="24497" y="63672"/>
                  </a:lnTo>
                  <a:lnTo>
                    <a:pt x="52202" y="33082"/>
                  </a:lnTo>
                  <a:lnTo>
                    <a:pt x="87616" y="11475"/>
                  </a:lnTo>
                  <a:lnTo>
                    <a:pt x="128794" y="796"/>
                  </a:lnTo>
                  <a:lnTo>
                    <a:pt x="1296161" y="0"/>
                  </a:lnTo>
                  <a:lnTo>
                    <a:pt x="1310847" y="740"/>
                  </a:lnTo>
                  <a:lnTo>
                    <a:pt x="1352084" y="11272"/>
                  </a:lnTo>
                  <a:lnTo>
                    <a:pt x="1387582" y="32755"/>
                  </a:lnTo>
                  <a:lnTo>
                    <a:pt x="1415393" y="63246"/>
                  </a:lnTo>
                  <a:lnTo>
                    <a:pt x="1433574" y="100797"/>
                  </a:lnTo>
                  <a:lnTo>
                    <a:pt x="1440178" y="143465"/>
                  </a:lnTo>
                  <a:lnTo>
                    <a:pt x="1440179" y="720090"/>
                  </a:lnTo>
                  <a:lnTo>
                    <a:pt x="1439439" y="734775"/>
                  </a:lnTo>
                  <a:lnTo>
                    <a:pt x="1428907" y="776012"/>
                  </a:lnTo>
                  <a:lnTo>
                    <a:pt x="1407424" y="811510"/>
                  </a:lnTo>
                  <a:lnTo>
                    <a:pt x="1376933" y="839321"/>
                  </a:lnTo>
                  <a:lnTo>
                    <a:pt x="1339382" y="857502"/>
                  </a:lnTo>
                  <a:lnTo>
                    <a:pt x="1296714" y="864106"/>
                  </a:lnTo>
                  <a:lnTo>
                    <a:pt x="144017" y="864108"/>
                  </a:lnTo>
                  <a:lnTo>
                    <a:pt x="129332" y="863367"/>
                  </a:lnTo>
                  <a:lnTo>
                    <a:pt x="88095" y="852835"/>
                  </a:lnTo>
                  <a:lnTo>
                    <a:pt x="52597" y="831352"/>
                  </a:lnTo>
                  <a:lnTo>
                    <a:pt x="24786" y="800861"/>
                  </a:lnTo>
                  <a:lnTo>
                    <a:pt x="6605" y="763310"/>
                  </a:lnTo>
                  <a:lnTo>
                    <a:pt x="1" y="720642"/>
                  </a:lnTo>
                  <a:lnTo>
                    <a:pt x="0" y="14401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object 10"/>
            <p:cNvSpPr txBox="1"/>
            <p:nvPr/>
          </p:nvSpPr>
          <p:spPr>
            <a:xfrm>
              <a:off x="7548753" y="4246539"/>
              <a:ext cx="1103630" cy="8439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5" marR="508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Actual</a:t>
              </a:r>
              <a:r>
                <a:rPr sz="14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project costs reco</a:t>
              </a:r>
              <a:r>
                <a:rPr sz="1400" spc="-20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ered through</a:t>
              </a:r>
              <a:r>
                <a:rPr sz="1400" spc="-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SSS</a:t>
              </a:r>
              <a:endParaRPr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91" name="object 12"/>
            <p:cNvSpPr/>
            <p:nvPr/>
          </p:nvSpPr>
          <p:spPr>
            <a:xfrm>
              <a:off x="5956553" y="2574798"/>
              <a:ext cx="1369060" cy="591820"/>
            </a:xfrm>
            <a:custGeom>
              <a:avLst/>
              <a:gdLst/>
              <a:ahLst/>
              <a:cxnLst/>
              <a:rect l="l" t="t" r="r" b="b"/>
              <a:pathLst>
                <a:path w="1369059" h="591819">
                  <a:moveTo>
                    <a:pt x="0" y="591312"/>
                  </a:moveTo>
                  <a:lnTo>
                    <a:pt x="0" y="152273"/>
                  </a:lnTo>
                  <a:lnTo>
                    <a:pt x="3125" y="138432"/>
                  </a:lnTo>
                  <a:lnTo>
                    <a:pt x="11535" y="127574"/>
                  </a:lnTo>
                  <a:lnTo>
                    <a:pt x="23784" y="121145"/>
                  </a:lnTo>
                  <a:lnTo>
                    <a:pt x="1212342" y="120014"/>
                  </a:lnTo>
                  <a:lnTo>
                    <a:pt x="1212342" y="0"/>
                  </a:lnTo>
                  <a:lnTo>
                    <a:pt x="1368552" y="235838"/>
                  </a:lnTo>
                  <a:lnTo>
                    <a:pt x="1212342" y="471804"/>
                  </a:lnTo>
                  <a:lnTo>
                    <a:pt x="1212342" y="351789"/>
                  </a:lnTo>
                  <a:lnTo>
                    <a:pt x="231648" y="351789"/>
                  </a:lnTo>
                  <a:lnTo>
                    <a:pt x="231648" y="591312"/>
                  </a:lnTo>
                  <a:lnTo>
                    <a:pt x="0" y="5913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object 13"/>
            <p:cNvSpPr/>
            <p:nvPr/>
          </p:nvSpPr>
          <p:spPr>
            <a:xfrm>
              <a:off x="5956553" y="4385309"/>
              <a:ext cx="1369060" cy="599440"/>
            </a:xfrm>
            <a:custGeom>
              <a:avLst/>
              <a:gdLst/>
              <a:ahLst/>
              <a:cxnLst/>
              <a:rect l="l" t="t" r="r" b="b"/>
              <a:pathLst>
                <a:path w="1369059" h="599439">
                  <a:moveTo>
                    <a:pt x="234696" y="0"/>
                  </a:moveTo>
                  <a:lnTo>
                    <a:pt x="0" y="0"/>
                  </a:lnTo>
                  <a:lnTo>
                    <a:pt x="0" y="477392"/>
                  </a:lnTo>
                  <a:lnTo>
                    <a:pt x="1210310" y="477392"/>
                  </a:lnTo>
                  <a:lnTo>
                    <a:pt x="1210310" y="598932"/>
                  </a:lnTo>
                  <a:lnTo>
                    <a:pt x="1368552" y="360044"/>
                  </a:lnTo>
                  <a:lnTo>
                    <a:pt x="1290860" y="242696"/>
                  </a:lnTo>
                  <a:lnTo>
                    <a:pt x="234696" y="242696"/>
                  </a:lnTo>
                  <a:lnTo>
                    <a:pt x="234696" y="0"/>
                  </a:lnTo>
                  <a:close/>
                </a:path>
                <a:path w="1369059" h="599439">
                  <a:moveTo>
                    <a:pt x="1210310" y="121031"/>
                  </a:moveTo>
                  <a:lnTo>
                    <a:pt x="1210310" y="242696"/>
                  </a:lnTo>
                  <a:lnTo>
                    <a:pt x="1290860" y="242696"/>
                  </a:lnTo>
                  <a:lnTo>
                    <a:pt x="1210310" y="121031"/>
                  </a:ln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object 18"/>
            <p:cNvSpPr txBox="1"/>
            <p:nvPr/>
          </p:nvSpPr>
          <p:spPr>
            <a:xfrm>
              <a:off x="206502" y="4726686"/>
              <a:ext cx="2278380" cy="1266130"/>
            </a:xfrm>
            <a:prstGeom prst="rect">
              <a:avLst/>
            </a:prstGeom>
            <a:solidFill>
              <a:srgbClr val="A6A6A6"/>
            </a:solidFill>
            <a:ln w="25908">
              <a:solidFill>
                <a:srgbClr val="749FAA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76835" marR="274955" fontAlgn="auto">
                <a:spcBef>
                  <a:spcPts val="0"/>
                </a:spcBef>
                <a:spcAft>
                  <a:spcPts val="0"/>
                </a:spcAft>
              </a:pP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NI required</a:t>
              </a:r>
              <a:r>
                <a:rPr sz="9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to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900" spc="-5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9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btain</a:t>
              </a:r>
              <a:r>
                <a:rPr sz="900" spc="-10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UR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appro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al upfront</a:t>
              </a:r>
              <a:r>
                <a:rPr sz="900" spc="-2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for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ea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h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proje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endParaRPr sz="9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249554" marR="74295" indent="-172720" fontAlgn="auto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Char char="•"/>
                <a:tabLst>
                  <a:tab pos="250190" algn="l"/>
                </a:tabLst>
              </a:pP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UR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ill a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if proje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900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is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in the intere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ts</a:t>
              </a:r>
              <a:r>
                <a:rPr sz="9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of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on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ers</a:t>
              </a:r>
              <a:r>
                <a:rPr sz="9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and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if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poten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tia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l alternat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es</a:t>
              </a:r>
              <a:endParaRPr sz="9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249554" marR="103505" indent="-172720" fontAlgn="auto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Arial"/>
                <a:buChar char="•"/>
                <a:tabLst>
                  <a:tab pos="250190" algn="l"/>
                </a:tabLst>
              </a:pP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UR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ill deter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ine</a:t>
              </a:r>
              <a:r>
                <a:rPr sz="900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appropriate</a:t>
              </a:r>
              <a:r>
                <a:rPr sz="9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upfront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900" spc="-2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allo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9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(in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luding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ont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ngen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ie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 smtClean="0">
                  <a:solidFill>
                    <a:srgbClr val="FFFFFF"/>
                  </a:solidFill>
                  <a:latin typeface="Arial"/>
                  <a:cs typeface="Arial"/>
                </a:rPr>
                <a:t>)</a:t>
              </a:r>
              <a:endParaRPr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95" name="object 19"/>
            <p:cNvSpPr txBox="1"/>
            <p:nvPr/>
          </p:nvSpPr>
          <p:spPr>
            <a:xfrm>
              <a:off x="6897624" y="5451993"/>
              <a:ext cx="2042160" cy="949598"/>
            </a:xfrm>
            <a:prstGeom prst="rect">
              <a:avLst/>
            </a:prstGeom>
            <a:solidFill>
              <a:srgbClr val="A6A6A6"/>
            </a:solidFill>
            <a:ln w="25908">
              <a:solidFill>
                <a:srgbClr val="749FAA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89535" marR="83185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Proje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900" spc="-2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co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ts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-20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ill be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re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ie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ed by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the UR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and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if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effi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ient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r>
                <a:rPr sz="9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in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urred</a:t>
              </a:r>
              <a:r>
                <a:rPr sz="900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ill be pla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ed</a:t>
              </a:r>
              <a:r>
                <a:rPr sz="9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on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SSS </a:t>
              </a:r>
              <a:r>
                <a:rPr sz="900" dirty="0" smtClean="0">
                  <a:solidFill>
                    <a:srgbClr val="FFFFFF"/>
                  </a:solidFill>
                  <a:latin typeface="Arial"/>
                  <a:cs typeface="Arial"/>
                </a:rPr>
                <a:t>tariff</a:t>
              </a:r>
              <a:r>
                <a:rPr lang="en-GB" sz="900" spc="-10" dirty="0">
                  <a:solidFill>
                    <a:srgbClr val="FFFFFF"/>
                  </a:solidFill>
                  <a:latin typeface="Arial"/>
                  <a:cs typeface="Arial"/>
                </a:rPr>
                <a:t>.</a:t>
              </a:r>
              <a:r>
                <a:rPr sz="900" spc="-10" dirty="0" smtClean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900" dirty="0" smtClean="0">
                  <a:solidFill>
                    <a:srgbClr val="FFFFFF"/>
                  </a:solidFill>
                  <a:latin typeface="Arial"/>
                  <a:cs typeface="Arial"/>
                </a:rPr>
                <a:t>he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allo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at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on</a:t>
              </a:r>
              <a:r>
                <a:rPr sz="900" spc="-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of a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tual</a:t>
              </a:r>
              <a:r>
                <a:rPr sz="9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ts</a:t>
              </a:r>
              <a:r>
                <a:rPr sz="9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to the proje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ts</a:t>
              </a:r>
              <a:r>
                <a:rPr sz="9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ay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al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9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be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further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audited if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it is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dee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ed</a:t>
              </a:r>
              <a:r>
                <a:rPr sz="900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appropriate</a:t>
              </a:r>
              <a:r>
                <a:rPr sz="9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to do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endParaRPr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96" name="object 20"/>
            <p:cNvSpPr txBox="1"/>
            <p:nvPr/>
          </p:nvSpPr>
          <p:spPr>
            <a:xfrm>
              <a:off x="5178969" y="2172442"/>
              <a:ext cx="1920368" cy="316533"/>
            </a:xfrm>
            <a:prstGeom prst="rect">
              <a:avLst/>
            </a:prstGeom>
            <a:ln w="9144">
              <a:solidFill>
                <a:srgbClr val="004E82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359410" marR="145415" indent="-207645" fontAlgn="auto">
                <a:spcBef>
                  <a:spcPts val="0"/>
                </a:spcBef>
                <a:spcAft>
                  <a:spcPts val="0"/>
                </a:spcAft>
              </a:pP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Proje</a:t>
              </a:r>
              <a:r>
                <a:rPr sz="900" spc="5" dirty="0">
                  <a:solidFill>
                    <a:srgbClr val="0046AC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t</a:t>
              </a:r>
              <a:r>
                <a:rPr sz="900" spc="-25" dirty="0">
                  <a:solidFill>
                    <a:srgbClr val="0046AC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gi</a:t>
              </a:r>
              <a:r>
                <a:rPr sz="900" spc="-10" dirty="0">
                  <a:solidFill>
                    <a:srgbClr val="0046AC"/>
                  </a:solidFill>
                  <a:latin typeface="Arial"/>
                  <a:cs typeface="Arial"/>
                </a:rPr>
                <a:t>v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en</a:t>
              </a:r>
              <a:r>
                <a:rPr sz="900" spc="-10" dirty="0">
                  <a:solidFill>
                    <a:srgbClr val="0046AC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appro</a:t>
              </a:r>
              <a:r>
                <a:rPr sz="900" spc="-10" dirty="0">
                  <a:solidFill>
                    <a:srgbClr val="0046AC"/>
                  </a:solidFill>
                  <a:latin typeface="Arial"/>
                  <a:cs typeface="Arial"/>
                </a:rPr>
                <a:t>v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al</a:t>
              </a:r>
              <a:r>
                <a:rPr sz="900" spc="-20" dirty="0">
                  <a:solidFill>
                    <a:srgbClr val="0046AC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by</a:t>
              </a:r>
              <a:r>
                <a:rPr sz="900" spc="-10" dirty="0">
                  <a:solidFill>
                    <a:srgbClr val="0046AC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UR</a:t>
              </a:r>
              <a:r>
                <a:rPr sz="900" spc="10" dirty="0">
                  <a:solidFill>
                    <a:srgbClr val="0046AC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to pro</a:t>
              </a:r>
              <a:r>
                <a:rPr sz="900" spc="5" dirty="0">
                  <a:solidFill>
                    <a:srgbClr val="0046AC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eed</a:t>
              </a:r>
              <a:r>
                <a:rPr sz="900" spc="-20" dirty="0">
                  <a:solidFill>
                    <a:srgbClr val="0046AC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to</a:t>
              </a:r>
              <a:r>
                <a:rPr sz="900" spc="-10" dirty="0">
                  <a:solidFill>
                    <a:srgbClr val="0046AC"/>
                  </a:solidFill>
                  <a:latin typeface="Arial"/>
                  <a:cs typeface="Arial"/>
                </a:rPr>
                <a:t> </a:t>
              </a:r>
              <a:r>
                <a:rPr sz="900" spc="5" dirty="0">
                  <a:solidFill>
                    <a:srgbClr val="0046AC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on</a:t>
              </a:r>
              <a:r>
                <a:rPr sz="900" spc="5" dirty="0">
                  <a:solidFill>
                    <a:srgbClr val="0046AC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tru</a:t>
              </a:r>
              <a:r>
                <a:rPr sz="900" spc="5" dirty="0">
                  <a:solidFill>
                    <a:srgbClr val="0046AC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t</a:t>
              </a:r>
              <a:r>
                <a:rPr sz="900" spc="5" dirty="0">
                  <a:solidFill>
                    <a:srgbClr val="0046AC"/>
                  </a:solidFill>
                  <a:latin typeface="Arial"/>
                  <a:cs typeface="Arial"/>
                </a:rPr>
                <a:t>i</a:t>
              </a:r>
              <a:r>
                <a:rPr sz="900" spc="-10" dirty="0">
                  <a:solidFill>
                    <a:srgbClr val="0046AC"/>
                  </a:solidFill>
                  <a:latin typeface="Arial"/>
                  <a:cs typeface="Arial"/>
                </a:rPr>
                <a:t>o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n</a:t>
              </a:r>
              <a:endParaRPr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97" name="object 21"/>
            <p:cNvSpPr txBox="1"/>
            <p:nvPr/>
          </p:nvSpPr>
          <p:spPr>
            <a:xfrm>
              <a:off x="5341119" y="4975944"/>
              <a:ext cx="1915795" cy="262256"/>
            </a:xfrm>
            <a:prstGeom prst="rect">
              <a:avLst/>
            </a:prstGeom>
            <a:ln w="9144">
              <a:solidFill>
                <a:srgbClr val="004E82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32715" fontAlgn="auto">
                <a:spcBef>
                  <a:spcPts val="0"/>
                </a:spcBef>
                <a:spcAft>
                  <a:spcPts val="0"/>
                </a:spcAft>
              </a:pP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Proje</a:t>
              </a:r>
              <a:r>
                <a:rPr sz="900" spc="5" dirty="0">
                  <a:solidFill>
                    <a:srgbClr val="0046AC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t</a:t>
              </a:r>
              <a:r>
                <a:rPr sz="900" spc="-25" dirty="0">
                  <a:solidFill>
                    <a:srgbClr val="0046AC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dee</a:t>
              </a:r>
              <a:r>
                <a:rPr sz="900" spc="5" dirty="0">
                  <a:solidFill>
                    <a:srgbClr val="0046AC"/>
                  </a:solidFill>
                  <a:latin typeface="Arial"/>
                  <a:cs typeface="Arial"/>
                </a:rPr>
                <a:t>m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ed</a:t>
              </a:r>
              <a:r>
                <a:rPr sz="900" spc="-20" dirty="0">
                  <a:solidFill>
                    <a:srgbClr val="0046AC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no</a:t>
              </a:r>
              <a:r>
                <a:rPr sz="900" spc="-10" dirty="0">
                  <a:solidFill>
                    <a:srgbClr val="0046AC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longer</a:t>
              </a:r>
              <a:r>
                <a:rPr sz="900" spc="-25" dirty="0">
                  <a:solidFill>
                    <a:srgbClr val="0046AC"/>
                  </a:solidFill>
                  <a:latin typeface="Arial"/>
                  <a:cs typeface="Arial"/>
                </a:rPr>
                <a:t> </a:t>
              </a:r>
              <a:r>
                <a:rPr sz="900" spc="-10" dirty="0">
                  <a:solidFill>
                    <a:srgbClr val="0046AC"/>
                  </a:solidFill>
                  <a:latin typeface="Arial"/>
                  <a:cs typeface="Arial"/>
                </a:rPr>
                <a:t>v</a:t>
              </a:r>
              <a:r>
                <a:rPr sz="900" dirty="0">
                  <a:solidFill>
                    <a:srgbClr val="0046AC"/>
                  </a:solidFill>
                  <a:latin typeface="Arial"/>
                  <a:cs typeface="Arial"/>
                </a:rPr>
                <a:t>iable</a:t>
              </a:r>
              <a:endParaRPr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99" name="object 24"/>
            <p:cNvSpPr txBox="1"/>
            <p:nvPr/>
          </p:nvSpPr>
          <p:spPr>
            <a:xfrm>
              <a:off x="7028815" y="959068"/>
              <a:ext cx="1734185" cy="11004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2545" marR="37465" indent="-127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Proje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ts</a:t>
              </a:r>
              <a:r>
                <a:rPr sz="9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ill be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re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ie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ed by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UR and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ill be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pla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ed</a:t>
              </a:r>
              <a:r>
                <a:rPr sz="9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on 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UoS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tariff through</a:t>
              </a:r>
              <a:r>
                <a:rPr sz="9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tran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sm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ss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on</a:t>
              </a:r>
              <a:r>
                <a:rPr sz="900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interfa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 arrange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ent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.</a:t>
              </a:r>
              <a:r>
                <a:rPr sz="900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(FD483)</a:t>
              </a:r>
              <a:endParaRPr sz="9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2700" marR="5080" indent="-381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R 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ill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ont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nue</a:t>
              </a:r>
              <a:r>
                <a:rPr sz="900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to 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ork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ith S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NI and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NIE to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de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elop</a:t>
              </a:r>
              <a:r>
                <a:rPr sz="9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pr</a:t>
              </a:r>
              <a:r>
                <a:rPr sz="900" spc="15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-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on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tru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900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/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on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tru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on</a:t>
              </a:r>
              <a:r>
                <a:rPr sz="900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proje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 pro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ions</a:t>
              </a:r>
              <a:r>
                <a:rPr sz="9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(FD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85)</a:t>
              </a:r>
              <a:endParaRPr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00" name="object 25"/>
            <p:cNvSpPr/>
            <p:nvPr/>
          </p:nvSpPr>
          <p:spPr>
            <a:xfrm>
              <a:off x="1077467" y="4384547"/>
              <a:ext cx="76200" cy="269240"/>
            </a:xfrm>
            <a:custGeom>
              <a:avLst/>
              <a:gdLst/>
              <a:ahLst/>
              <a:cxnLst/>
              <a:rect l="l" t="t" r="r" b="b"/>
              <a:pathLst>
                <a:path w="76200" h="269239">
                  <a:moveTo>
                    <a:pt x="31750" y="192785"/>
                  </a:moveTo>
                  <a:lnTo>
                    <a:pt x="0" y="192785"/>
                  </a:lnTo>
                  <a:lnTo>
                    <a:pt x="38100" y="268985"/>
                  </a:lnTo>
                  <a:lnTo>
                    <a:pt x="69850" y="205485"/>
                  </a:lnTo>
                  <a:lnTo>
                    <a:pt x="31750" y="205485"/>
                  </a:lnTo>
                  <a:lnTo>
                    <a:pt x="31750" y="192785"/>
                  </a:lnTo>
                  <a:close/>
                </a:path>
                <a:path w="76200" h="269239">
                  <a:moveTo>
                    <a:pt x="44450" y="0"/>
                  </a:moveTo>
                  <a:lnTo>
                    <a:pt x="31750" y="0"/>
                  </a:lnTo>
                  <a:lnTo>
                    <a:pt x="31750" y="205485"/>
                  </a:lnTo>
                  <a:lnTo>
                    <a:pt x="44450" y="205485"/>
                  </a:lnTo>
                  <a:lnTo>
                    <a:pt x="44450" y="0"/>
                  </a:lnTo>
                  <a:close/>
                </a:path>
                <a:path w="76200" h="269239">
                  <a:moveTo>
                    <a:pt x="76200" y="192785"/>
                  </a:moveTo>
                  <a:lnTo>
                    <a:pt x="44450" y="192785"/>
                  </a:lnTo>
                  <a:lnTo>
                    <a:pt x="44450" y="205485"/>
                  </a:lnTo>
                  <a:lnTo>
                    <a:pt x="69850" y="205485"/>
                  </a:lnTo>
                  <a:lnTo>
                    <a:pt x="76200" y="192785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object 26"/>
            <p:cNvSpPr/>
            <p:nvPr/>
          </p:nvSpPr>
          <p:spPr>
            <a:xfrm>
              <a:off x="3928224" y="4493276"/>
              <a:ext cx="76200" cy="337185"/>
            </a:xfrm>
            <a:custGeom>
              <a:avLst/>
              <a:gdLst/>
              <a:ahLst/>
              <a:cxnLst/>
              <a:rect l="l" t="t" r="r" b="b"/>
              <a:pathLst>
                <a:path w="76200" h="337185">
                  <a:moveTo>
                    <a:pt x="31750" y="260857"/>
                  </a:moveTo>
                  <a:lnTo>
                    <a:pt x="0" y="260857"/>
                  </a:lnTo>
                  <a:lnTo>
                    <a:pt x="38100" y="337057"/>
                  </a:lnTo>
                  <a:lnTo>
                    <a:pt x="69850" y="273557"/>
                  </a:lnTo>
                  <a:lnTo>
                    <a:pt x="31750" y="273557"/>
                  </a:lnTo>
                  <a:lnTo>
                    <a:pt x="31750" y="260857"/>
                  </a:lnTo>
                  <a:close/>
                </a:path>
                <a:path w="76200" h="337185">
                  <a:moveTo>
                    <a:pt x="44450" y="0"/>
                  </a:moveTo>
                  <a:lnTo>
                    <a:pt x="31750" y="0"/>
                  </a:lnTo>
                  <a:lnTo>
                    <a:pt x="31750" y="273557"/>
                  </a:lnTo>
                  <a:lnTo>
                    <a:pt x="44450" y="273557"/>
                  </a:lnTo>
                  <a:lnTo>
                    <a:pt x="44450" y="0"/>
                  </a:lnTo>
                  <a:close/>
                </a:path>
                <a:path w="76200" h="337185">
                  <a:moveTo>
                    <a:pt x="76200" y="260857"/>
                  </a:moveTo>
                  <a:lnTo>
                    <a:pt x="44450" y="260857"/>
                  </a:lnTo>
                  <a:lnTo>
                    <a:pt x="44450" y="273557"/>
                  </a:lnTo>
                  <a:lnTo>
                    <a:pt x="69850" y="273557"/>
                  </a:lnTo>
                  <a:lnTo>
                    <a:pt x="76200" y="260857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object 27"/>
            <p:cNvSpPr/>
            <p:nvPr/>
          </p:nvSpPr>
          <p:spPr>
            <a:xfrm>
              <a:off x="7918704" y="5186171"/>
              <a:ext cx="76200" cy="259715"/>
            </a:xfrm>
            <a:custGeom>
              <a:avLst/>
              <a:gdLst/>
              <a:ahLst/>
              <a:cxnLst/>
              <a:rect l="l" t="t" r="r" b="b"/>
              <a:pathLst>
                <a:path w="76200" h="259714">
                  <a:moveTo>
                    <a:pt x="31750" y="183514"/>
                  </a:moveTo>
                  <a:lnTo>
                    <a:pt x="0" y="183514"/>
                  </a:lnTo>
                  <a:lnTo>
                    <a:pt x="38100" y="259714"/>
                  </a:lnTo>
                  <a:lnTo>
                    <a:pt x="69850" y="196214"/>
                  </a:lnTo>
                  <a:lnTo>
                    <a:pt x="31750" y="196214"/>
                  </a:lnTo>
                  <a:lnTo>
                    <a:pt x="31750" y="183514"/>
                  </a:lnTo>
                  <a:close/>
                </a:path>
                <a:path w="76200" h="259714">
                  <a:moveTo>
                    <a:pt x="44450" y="0"/>
                  </a:moveTo>
                  <a:lnTo>
                    <a:pt x="31750" y="0"/>
                  </a:lnTo>
                  <a:lnTo>
                    <a:pt x="31750" y="196214"/>
                  </a:lnTo>
                  <a:lnTo>
                    <a:pt x="44450" y="196214"/>
                  </a:lnTo>
                  <a:lnTo>
                    <a:pt x="44450" y="0"/>
                  </a:lnTo>
                  <a:close/>
                </a:path>
                <a:path w="76200" h="259714">
                  <a:moveTo>
                    <a:pt x="76200" y="183514"/>
                  </a:moveTo>
                  <a:lnTo>
                    <a:pt x="44450" y="183514"/>
                  </a:lnTo>
                  <a:lnTo>
                    <a:pt x="44450" y="196214"/>
                  </a:lnTo>
                  <a:lnTo>
                    <a:pt x="69850" y="196214"/>
                  </a:lnTo>
                  <a:lnTo>
                    <a:pt x="76200" y="183514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bject 28"/>
            <p:cNvSpPr/>
            <p:nvPr/>
          </p:nvSpPr>
          <p:spPr>
            <a:xfrm>
              <a:off x="7918704" y="2133600"/>
              <a:ext cx="76200" cy="216535"/>
            </a:xfrm>
            <a:custGeom>
              <a:avLst/>
              <a:gdLst/>
              <a:ahLst/>
              <a:cxnLst/>
              <a:rect l="l" t="t" r="r" b="b"/>
              <a:pathLst>
                <a:path w="76200" h="21653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216026"/>
                  </a:lnTo>
                  <a:lnTo>
                    <a:pt x="44450" y="216026"/>
                  </a:lnTo>
                  <a:lnTo>
                    <a:pt x="44450" y="63500"/>
                  </a:lnTo>
                  <a:close/>
                </a:path>
                <a:path w="76200" h="21653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1653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object 29"/>
            <p:cNvSpPr txBox="1"/>
            <p:nvPr/>
          </p:nvSpPr>
          <p:spPr>
            <a:xfrm>
              <a:off x="4917195" y="5488794"/>
              <a:ext cx="1823085" cy="949598"/>
            </a:xfrm>
            <a:prstGeom prst="rect">
              <a:avLst/>
            </a:prstGeom>
            <a:solidFill>
              <a:srgbClr val="A6A6A6"/>
            </a:solidFill>
            <a:ln w="25908">
              <a:solidFill>
                <a:srgbClr val="749FAA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33350" marR="12700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spc="-5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NI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an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ub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it</a:t>
              </a:r>
              <a:r>
                <a:rPr sz="900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addit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onal</a:t>
              </a:r>
              <a:r>
                <a:rPr sz="900" spc="-3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900" dirty="0" smtClean="0">
                  <a:solidFill>
                    <a:srgbClr val="FFFFFF"/>
                  </a:solidFill>
                  <a:latin typeface="Arial"/>
                  <a:cs typeface="Arial"/>
                </a:rPr>
                <a:t>TNPP</a:t>
              </a:r>
              <a:r>
                <a:rPr sz="900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lai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if une</a:t>
              </a:r>
              <a:r>
                <a:rPr sz="900" spc="-20" dirty="0">
                  <a:solidFill>
                    <a:srgbClr val="FFFFFF"/>
                  </a:solidFill>
                  <a:latin typeface="Arial"/>
                  <a:cs typeface="Arial"/>
                </a:rPr>
                <a:t>x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pe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ted</a:t>
              </a:r>
              <a:r>
                <a:rPr sz="9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900" dirty="0" smtClean="0">
                  <a:solidFill>
                    <a:srgbClr val="FFFFFF"/>
                  </a:solidFill>
                  <a:latin typeface="Arial"/>
                  <a:cs typeface="Arial"/>
                </a:rPr>
                <a:t>TNPP</a:t>
              </a:r>
              <a:r>
                <a:rPr sz="900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ts de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elop</a:t>
              </a:r>
              <a:r>
                <a:rPr sz="9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be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ond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5" dirty="0" smtClean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 smtClean="0">
                  <a:solidFill>
                    <a:srgbClr val="FFFFFF"/>
                  </a:solidFill>
                  <a:latin typeface="Arial"/>
                  <a:cs typeface="Arial"/>
                </a:rPr>
                <a:t>ap.</a:t>
              </a:r>
              <a:r>
                <a:rPr lang="en-GB" sz="900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 smtClean="0">
                  <a:solidFill>
                    <a:srgbClr val="FFFFFF"/>
                  </a:solidFill>
                  <a:latin typeface="Arial"/>
                  <a:cs typeface="Arial"/>
                </a:rPr>
                <a:t>UR</a:t>
              </a:r>
              <a:r>
                <a:rPr sz="900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ould a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if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appro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al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of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h</a:t>
              </a:r>
              <a:r>
                <a:rPr sz="9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laim</a:t>
              </a:r>
              <a:r>
                <a:rPr sz="9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-15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as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 i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sz="9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u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to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er intere</a:t>
              </a:r>
              <a:r>
                <a:rPr sz="9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90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900" dirty="0" smtClean="0">
                  <a:solidFill>
                    <a:srgbClr val="FFFFFF"/>
                  </a:solidFill>
                  <a:latin typeface="Arial"/>
                  <a:cs typeface="Arial"/>
                </a:rPr>
                <a:t>.</a:t>
              </a:r>
              <a:endParaRPr sz="9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05" name="object 30"/>
            <p:cNvSpPr/>
            <p:nvPr/>
          </p:nvSpPr>
          <p:spPr>
            <a:xfrm>
              <a:off x="5259439" y="4425697"/>
              <a:ext cx="69988" cy="980502"/>
            </a:xfrm>
            <a:custGeom>
              <a:avLst/>
              <a:gdLst/>
              <a:ahLst/>
              <a:cxnLst/>
              <a:rect l="l" t="t" r="r" b="b"/>
              <a:pathLst>
                <a:path w="76200" h="1020445">
                  <a:moveTo>
                    <a:pt x="31750" y="944117"/>
                  </a:moveTo>
                  <a:lnTo>
                    <a:pt x="0" y="944117"/>
                  </a:lnTo>
                  <a:lnTo>
                    <a:pt x="38100" y="1020317"/>
                  </a:lnTo>
                  <a:lnTo>
                    <a:pt x="69850" y="956817"/>
                  </a:lnTo>
                  <a:lnTo>
                    <a:pt x="31750" y="956817"/>
                  </a:lnTo>
                  <a:lnTo>
                    <a:pt x="31750" y="944117"/>
                  </a:lnTo>
                  <a:close/>
                </a:path>
                <a:path w="76200" h="1020445">
                  <a:moveTo>
                    <a:pt x="44450" y="0"/>
                  </a:moveTo>
                  <a:lnTo>
                    <a:pt x="31750" y="0"/>
                  </a:lnTo>
                  <a:lnTo>
                    <a:pt x="31750" y="956817"/>
                  </a:lnTo>
                  <a:lnTo>
                    <a:pt x="44450" y="956817"/>
                  </a:lnTo>
                  <a:lnTo>
                    <a:pt x="44450" y="0"/>
                  </a:lnTo>
                  <a:close/>
                </a:path>
                <a:path w="76200" h="1020445">
                  <a:moveTo>
                    <a:pt x="76200" y="944117"/>
                  </a:moveTo>
                  <a:lnTo>
                    <a:pt x="44450" y="944117"/>
                  </a:lnTo>
                  <a:lnTo>
                    <a:pt x="44450" y="956817"/>
                  </a:lnTo>
                  <a:lnTo>
                    <a:pt x="69850" y="956817"/>
                  </a:lnTo>
                  <a:lnTo>
                    <a:pt x="76200" y="944117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object 32"/>
            <p:cNvSpPr/>
            <p:nvPr/>
          </p:nvSpPr>
          <p:spPr>
            <a:xfrm>
              <a:off x="329945" y="3099054"/>
              <a:ext cx="1702435" cy="1309370"/>
            </a:xfrm>
            <a:custGeom>
              <a:avLst/>
              <a:gdLst/>
              <a:ahLst/>
              <a:cxnLst/>
              <a:rect l="l" t="t" r="r" b="b"/>
              <a:pathLst>
                <a:path w="1702435" h="1309370">
                  <a:moveTo>
                    <a:pt x="0" y="130937"/>
                  </a:moveTo>
                  <a:lnTo>
                    <a:pt x="7053" y="88446"/>
                  </a:lnTo>
                  <a:lnTo>
                    <a:pt x="26649" y="51765"/>
                  </a:lnTo>
                  <a:lnTo>
                    <a:pt x="56439" y="23250"/>
                  </a:lnTo>
                  <a:lnTo>
                    <a:pt x="94074" y="5259"/>
                  </a:lnTo>
                  <a:lnTo>
                    <a:pt x="1571371" y="0"/>
                  </a:lnTo>
                  <a:lnTo>
                    <a:pt x="1586055" y="813"/>
                  </a:lnTo>
                  <a:lnTo>
                    <a:pt x="1626900" y="12316"/>
                  </a:lnTo>
                  <a:lnTo>
                    <a:pt x="1661113" y="35582"/>
                  </a:lnTo>
                  <a:lnTo>
                    <a:pt x="1686359" y="68253"/>
                  </a:lnTo>
                  <a:lnTo>
                    <a:pt x="1700301" y="107973"/>
                  </a:lnTo>
                  <a:lnTo>
                    <a:pt x="1702308" y="1178179"/>
                  </a:lnTo>
                  <a:lnTo>
                    <a:pt x="1701494" y="1192863"/>
                  </a:lnTo>
                  <a:lnTo>
                    <a:pt x="1689991" y="1233708"/>
                  </a:lnTo>
                  <a:lnTo>
                    <a:pt x="1666725" y="1267921"/>
                  </a:lnTo>
                  <a:lnTo>
                    <a:pt x="1634054" y="1293167"/>
                  </a:lnTo>
                  <a:lnTo>
                    <a:pt x="1594334" y="1307109"/>
                  </a:lnTo>
                  <a:lnTo>
                    <a:pt x="130911" y="1309116"/>
                  </a:lnTo>
                  <a:lnTo>
                    <a:pt x="116241" y="1308302"/>
                  </a:lnTo>
                  <a:lnTo>
                    <a:pt x="75420" y="1296796"/>
                  </a:lnTo>
                  <a:lnTo>
                    <a:pt x="41208" y="1273527"/>
                  </a:lnTo>
                  <a:lnTo>
                    <a:pt x="15954" y="1240851"/>
                  </a:lnTo>
                  <a:lnTo>
                    <a:pt x="2005" y="1201124"/>
                  </a:lnTo>
                  <a:lnTo>
                    <a:pt x="0" y="13093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object 34"/>
            <p:cNvSpPr/>
            <p:nvPr/>
          </p:nvSpPr>
          <p:spPr>
            <a:xfrm>
              <a:off x="2202179" y="3541776"/>
              <a:ext cx="361315" cy="422275"/>
            </a:xfrm>
            <a:custGeom>
              <a:avLst/>
              <a:gdLst/>
              <a:ahLst/>
              <a:cxnLst/>
              <a:rect l="l" t="t" r="r" b="b"/>
              <a:pathLst>
                <a:path w="361314" h="422275">
                  <a:moveTo>
                    <a:pt x="180594" y="0"/>
                  </a:moveTo>
                  <a:lnTo>
                    <a:pt x="180594" y="84455"/>
                  </a:lnTo>
                  <a:lnTo>
                    <a:pt x="0" y="84455"/>
                  </a:lnTo>
                  <a:lnTo>
                    <a:pt x="0" y="337693"/>
                  </a:lnTo>
                  <a:lnTo>
                    <a:pt x="180594" y="337693"/>
                  </a:lnTo>
                  <a:lnTo>
                    <a:pt x="180594" y="422148"/>
                  </a:lnTo>
                  <a:lnTo>
                    <a:pt x="361188" y="211074"/>
                  </a:lnTo>
                  <a:lnTo>
                    <a:pt x="180594" y="0"/>
                  </a:lnTo>
                  <a:close/>
                </a:path>
              </a:pathLst>
            </a:custGeom>
            <a:solidFill>
              <a:srgbClr val="004E82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bject 36"/>
            <p:cNvSpPr/>
            <p:nvPr/>
          </p:nvSpPr>
          <p:spPr>
            <a:xfrm>
              <a:off x="2713482" y="3099054"/>
              <a:ext cx="1702435" cy="1309370"/>
            </a:xfrm>
            <a:custGeom>
              <a:avLst/>
              <a:gdLst/>
              <a:ahLst/>
              <a:cxnLst/>
              <a:rect l="l" t="t" r="r" b="b"/>
              <a:pathLst>
                <a:path w="1702435" h="1309370">
                  <a:moveTo>
                    <a:pt x="0" y="130937"/>
                  </a:moveTo>
                  <a:lnTo>
                    <a:pt x="7059" y="88450"/>
                  </a:lnTo>
                  <a:lnTo>
                    <a:pt x="26665" y="51771"/>
                  </a:lnTo>
                  <a:lnTo>
                    <a:pt x="56463" y="23257"/>
                  </a:lnTo>
                  <a:lnTo>
                    <a:pt x="94095" y="5263"/>
                  </a:lnTo>
                  <a:lnTo>
                    <a:pt x="1571370" y="0"/>
                  </a:lnTo>
                  <a:lnTo>
                    <a:pt x="1586055" y="813"/>
                  </a:lnTo>
                  <a:lnTo>
                    <a:pt x="1626900" y="12316"/>
                  </a:lnTo>
                  <a:lnTo>
                    <a:pt x="1661113" y="35582"/>
                  </a:lnTo>
                  <a:lnTo>
                    <a:pt x="1686359" y="68253"/>
                  </a:lnTo>
                  <a:lnTo>
                    <a:pt x="1700301" y="107973"/>
                  </a:lnTo>
                  <a:lnTo>
                    <a:pt x="1702308" y="1178179"/>
                  </a:lnTo>
                  <a:lnTo>
                    <a:pt x="1701494" y="1192863"/>
                  </a:lnTo>
                  <a:lnTo>
                    <a:pt x="1689991" y="1233708"/>
                  </a:lnTo>
                  <a:lnTo>
                    <a:pt x="1666725" y="1267921"/>
                  </a:lnTo>
                  <a:lnTo>
                    <a:pt x="1634054" y="1293167"/>
                  </a:lnTo>
                  <a:lnTo>
                    <a:pt x="1594334" y="1307109"/>
                  </a:lnTo>
                  <a:lnTo>
                    <a:pt x="130937" y="1309116"/>
                  </a:lnTo>
                  <a:lnTo>
                    <a:pt x="116274" y="1308302"/>
                  </a:lnTo>
                  <a:lnTo>
                    <a:pt x="75462" y="1296799"/>
                  </a:lnTo>
                  <a:lnTo>
                    <a:pt x="41243" y="1273533"/>
                  </a:lnTo>
                  <a:lnTo>
                    <a:pt x="15974" y="1240862"/>
                  </a:lnTo>
                  <a:lnTo>
                    <a:pt x="2010" y="1201142"/>
                  </a:lnTo>
                  <a:lnTo>
                    <a:pt x="0" y="13093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object 39"/>
            <p:cNvSpPr/>
            <p:nvPr/>
          </p:nvSpPr>
          <p:spPr>
            <a:xfrm>
              <a:off x="5097017" y="3099054"/>
              <a:ext cx="1702435" cy="1309370"/>
            </a:xfrm>
            <a:custGeom>
              <a:avLst/>
              <a:gdLst/>
              <a:ahLst/>
              <a:cxnLst/>
              <a:rect l="l" t="t" r="r" b="b"/>
              <a:pathLst>
                <a:path w="1702434" h="1309370">
                  <a:moveTo>
                    <a:pt x="1571371" y="0"/>
                  </a:moveTo>
                  <a:lnTo>
                    <a:pt x="122372" y="276"/>
                  </a:lnTo>
                  <a:lnTo>
                    <a:pt x="80826" y="9947"/>
                  </a:lnTo>
                  <a:lnTo>
                    <a:pt x="45543" y="31709"/>
                  </a:lnTo>
                  <a:lnTo>
                    <a:pt x="18881" y="63207"/>
                  </a:lnTo>
                  <a:lnTo>
                    <a:pt x="3195" y="102083"/>
                  </a:lnTo>
                  <a:lnTo>
                    <a:pt x="0" y="130937"/>
                  </a:lnTo>
                  <a:lnTo>
                    <a:pt x="276" y="1186743"/>
                  </a:lnTo>
                  <a:lnTo>
                    <a:pt x="9947" y="1228289"/>
                  </a:lnTo>
                  <a:lnTo>
                    <a:pt x="31709" y="1263572"/>
                  </a:lnTo>
                  <a:lnTo>
                    <a:pt x="63207" y="1290234"/>
                  </a:lnTo>
                  <a:lnTo>
                    <a:pt x="102083" y="1305920"/>
                  </a:lnTo>
                  <a:lnTo>
                    <a:pt x="130937" y="1309116"/>
                  </a:lnTo>
                  <a:lnTo>
                    <a:pt x="1579935" y="1308840"/>
                  </a:lnTo>
                  <a:lnTo>
                    <a:pt x="1621481" y="1299186"/>
                  </a:lnTo>
                  <a:lnTo>
                    <a:pt x="1656764" y="1277448"/>
                  </a:lnTo>
                  <a:lnTo>
                    <a:pt x="1683426" y="1245965"/>
                  </a:lnTo>
                  <a:lnTo>
                    <a:pt x="1699112" y="1207071"/>
                  </a:lnTo>
                  <a:lnTo>
                    <a:pt x="1702308" y="1178179"/>
                  </a:lnTo>
                  <a:lnTo>
                    <a:pt x="1702032" y="122372"/>
                  </a:lnTo>
                  <a:lnTo>
                    <a:pt x="1692378" y="80826"/>
                  </a:lnTo>
                  <a:lnTo>
                    <a:pt x="1670640" y="45543"/>
                  </a:lnTo>
                  <a:lnTo>
                    <a:pt x="1639157" y="18881"/>
                  </a:lnTo>
                  <a:lnTo>
                    <a:pt x="1600263" y="3195"/>
                  </a:lnTo>
                  <a:lnTo>
                    <a:pt x="1571371" y="0"/>
                  </a:ln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object 41"/>
            <p:cNvSpPr txBox="1"/>
            <p:nvPr/>
          </p:nvSpPr>
          <p:spPr>
            <a:xfrm>
              <a:off x="5180457" y="3374564"/>
              <a:ext cx="1534795" cy="756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-635" algn="ctr" fontAlgn="auto">
                <a:lnSpc>
                  <a:spcPct val="863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spc="-10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eci</a:t>
              </a:r>
              <a:r>
                <a:rPr sz="1400" spc="5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ion</a:t>
              </a:r>
              <a:r>
                <a:rPr sz="1400" spc="-2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on </a:t>
              </a:r>
              <a:r>
                <a:rPr sz="1400" spc="-20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hether</a:t>
              </a:r>
              <a:r>
                <a:rPr sz="1400" spc="-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project</a:t>
              </a:r>
              <a:r>
                <a:rPr sz="1400" spc="-1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spc="-20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ill proceed</a:t>
              </a:r>
              <a:r>
                <a:rPr sz="1400" spc="-2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to construc</a:t>
              </a:r>
              <a:r>
                <a:rPr sz="1400" spc="-1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ion</a:t>
              </a:r>
              <a:endParaRPr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6171267" y="1201770"/>
            <a:ext cx="2915816" cy="10618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2545" marR="37465" lvl="0" indent="-1270"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Proje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lang="en-GB"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ill be</a:t>
            </a:r>
            <a:r>
              <a:rPr lang="en-GB"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lang="en-GB" sz="9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lang="en-GB" sz="9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ed by</a:t>
            </a:r>
            <a:r>
              <a:rPr lang="en-GB"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UR and</a:t>
            </a:r>
            <a:r>
              <a:rPr lang="en-GB"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ill be</a:t>
            </a:r>
            <a:r>
              <a:rPr lang="en-GB"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pla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lang="en-GB"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lang="en-GB" sz="9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UoS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tariff through</a:t>
            </a:r>
            <a:r>
              <a:rPr lang="en-GB"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tran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sm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lang="en-GB" sz="9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lang="en-GB"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interfa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e arrange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r>
              <a:rPr lang="en-GB" sz="9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en-GB"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dirty="0" smtClean="0">
                <a:solidFill>
                  <a:schemeClr val="bg1"/>
                </a:solidFill>
                <a:latin typeface="Arial"/>
                <a:cs typeface="Arial"/>
              </a:rPr>
              <a:t>Project </a:t>
            </a:r>
            <a:r>
              <a:rPr lang="en-GB" sz="900" dirty="0">
                <a:solidFill>
                  <a:schemeClr val="bg1"/>
                </a:solidFill>
                <a:latin typeface="Arial"/>
                <a:cs typeface="Arial"/>
              </a:rPr>
              <a:t>Construction will follow the NIEN D5 approval mechanism</a:t>
            </a:r>
          </a:p>
          <a:p>
            <a:pPr marL="12700" marR="5080" lvl="0" indent="-3810"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9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lang="en-GB" sz="9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ill 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ont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nue</a:t>
            </a:r>
            <a:r>
              <a:rPr lang="en-GB"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lang="en-GB" sz="9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ork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ith S</a:t>
            </a:r>
            <a:r>
              <a:rPr lang="en-GB" sz="9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NI and</a:t>
            </a:r>
            <a:r>
              <a:rPr lang="en-GB"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NIE to</a:t>
            </a:r>
            <a:r>
              <a:rPr lang="en-GB"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lang="en-GB" sz="9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elop</a:t>
            </a:r>
            <a:r>
              <a:rPr lang="en-GB" sz="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n-GB"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lang="en-GB" sz="9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tru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GB" sz="9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GB"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tru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GB" sz="9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lang="en-GB"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proje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t pro</a:t>
            </a:r>
            <a:r>
              <a:rPr lang="en-GB" sz="9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ions</a:t>
            </a:r>
            <a:r>
              <a:rPr lang="en-GB" sz="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GB" dirty="0"/>
          </a:p>
        </p:txBody>
      </p:sp>
      <p:sp>
        <p:nvSpPr>
          <p:cNvPr id="116" name="object 5"/>
          <p:cNvSpPr/>
          <p:nvPr/>
        </p:nvSpPr>
        <p:spPr>
          <a:xfrm>
            <a:off x="7570951" y="2721356"/>
            <a:ext cx="1440180" cy="909955"/>
          </a:xfrm>
          <a:custGeom>
            <a:avLst/>
            <a:gdLst/>
            <a:ahLst/>
            <a:cxnLst/>
            <a:rect l="l" t="t" r="r" b="b"/>
            <a:pathLst>
              <a:path w="1440179" h="909954">
                <a:moveTo>
                  <a:pt x="1288541" y="0"/>
                </a:moveTo>
                <a:lnTo>
                  <a:pt x="138605" y="553"/>
                </a:lnTo>
                <a:lnTo>
                  <a:pt x="96997" y="10157"/>
                </a:lnTo>
                <a:lnTo>
                  <a:pt x="60647" y="30355"/>
                </a:lnTo>
                <a:lnTo>
                  <a:pt x="31311" y="59390"/>
                </a:lnTo>
                <a:lnTo>
                  <a:pt x="10744" y="95505"/>
                </a:lnTo>
                <a:lnTo>
                  <a:pt x="704" y="136945"/>
                </a:lnTo>
                <a:lnTo>
                  <a:pt x="0" y="151638"/>
                </a:lnTo>
                <a:lnTo>
                  <a:pt x="553" y="771222"/>
                </a:lnTo>
                <a:lnTo>
                  <a:pt x="10157" y="812830"/>
                </a:lnTo>
                <a:lnTo>
                  <a:pt x="30355" y="849180"/>
                </a:lnTo>
                <a:lnTo>
                  <a:pt x="59390" y="878516"/>
                </a:lnTo>
                <a:lnTo>
                  <a:pt x="95505" y="899083"/>
                </a:lnTo>
                <a:lnTo>
                  <a:pt x="136945" y="909123"/>
                </a:lnTo>
                <a:lnTo>
                  <a:pt x="151637" y="909828"/>
                </a:lnTo>
                <a:lnTo>
                  <a:pt x="1301574" y="909274"/>
                </a:lnTo>
                <a:lnTo>
                  <a:pt x="1343182" y="899670"/>
                </a:lnTo>
                <a:lnTo>
                  <a:pt x="1379532" y="879472"/>
                </a:lnTo>
                <a:lnTo>
                  <a:pt x="1408868" y="850437"/>
                </a:lnTo>
                <a:lnTo>
                  <a:pt x="1429435" y="814322"/>
                </a:lnTo>
                <a:lnTo>
                  <a:pt x="1439475" y="772882"/>
                </a:lnTo>
                <a:lnTo>
                  <a:pt x="1440179" y="758190"/>
                </a:lnTo>
                <a:lnTo>
                  <a:pt x="1439626" y="138605"/>
                </a:lnTo>
                <a:lnTo>
                  <a:pt x="1430022" y="96997"/>
                </a:lnTo>
                <a:lnTo>
                  <a:pt x="1409824" y="60647"/>
                </a:lnTo>
                <a:lnTo>
                  <a:pt x="1380789" y="31311"/>
                </a:lnTo>
                <a:lnTo>
                  <a:pt x="1344674" y="10744"/>
                </a:lnTo>
                <a:lnTo>
                  <a:pt x="1303234" y="704"/>
                </a:lnTo>
                <a:lnTo>
                  <a:pt x="1288541" y="0"/>
                </a:lnTo>
                <a:close/>
              </a:path>
            </a:pathLst>
          </a:custGeom>
          <a:solidFill>
            <a:schemeClr val="accent1">
              <a:lumMod val="25000"/>
            </a:schemeClr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</a:pPr>
            <a:endParaRPr lang="en-GB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lang="en-GB" sz="1200" dirty="0" smtClean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lang="en-GB" sz="1200" spc="-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dirty="0">
                <a:solidFill>
                  <a:srgbClr val="FFFFFF"/>
                </a:solidFill>
                <a:latin typeface="Arial"/>
                <a:cs typeface="Arial"/>
              </a:rPr>
              <a:t>costs reco</a:t>
            </a:r>
            <a:r>
              <a:rPr lang="en-GB" sz="12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lang="en-GB" sz="1200" dirty="0">
                <a:solidFill>
                  <a:srgbClr val="FFFFFF"/>
                </a:solidFill>
                <a:latin typeface="Arial"/>
                <a:cs typeface="Arial"/>
              </a:rPr>
              <a:t>ered from</a:t>
            </a:r>
            <a:r>
              <a:rPr lang="en-GB"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dirty="0">
                <a:solidFill>
                  <a:srgbClr val="FFFFFF"/>
                </a:solidFill>
                <a:latin typeface="Arial"/>
                <a:cs typeface="Arial"/>
              </a:rPr>
              <a:t>NIE (</a:t>
            </a:r>
            <a:r>
              <a:rPr lang="en-GB" sz="1200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GB" sz="1200" dirty="0">
                <a:solidFill>
                  <a:srgbClr val="FFFFFF"/>
                </a:solidFill>
                <a:latin typeface="Arial"/>
                <a:cs typeface="Arial"/>
              </a:rPr>
              <a:t>uO</a:t>
            </a:r>
            <a:r>
              <a:rPr lang="en-GB" sz="1200" spc="-10" dirty="0">
                <a:solidFill>
                  <a:srgbClr val="FFFFFF"/>
                </a:solidFill>
                <a:latin typeface="Arial"/>
                <a:cs typeface="Arial"/>
              </a:rPr>
              <a:t>S)</a:t>
            </a:r>
            <a:endParaRPr lang="en-GB" sz="1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7" name="object 11"/>
          <p:cNvSpPr/>
          <p:nvPr/>
        </p:nvSpPr>
        <p:spPr>
          <a:xfrm>
            <a:off x="6171267" y="2799167"/>
            <a:ext cx="1369060" cy="479897"/>
          </a:xfrm>
          <a:custGeom>
            <a:avLst/>
            <a:gdLst/>
            <a:ahLst/>
            <a:cxnLst/>
            <a:rect l="l" t="t" r="r" b="b"/>
            <a:pathLst>
              <a:path w="1369059" h="591819">
                <a:moveTo>
                  <a:pt x="1212342" y="0"/>
                </a:moveTo>
                <a:lnTo>
                  <a:pt x="1212342" y="120014"/>
                </a:lnTo>
                <a:lnTo>
                  <a:pt x="23784" y="121145"/>
                </a:lnTo>
                <a:lnTo>
                  <a:pt x="11535" y="127574"/>
                </a:lnTo>
                <a:lnTo>
                  <a:pt x="3125" y="138432"/>
                </a:lnTo>
                <a:lnTo>
                  <a:pt x="0" y="152273"/>
                </a:lnTo>
                <a:lnTo>
                  <a:pt x="0" y="591312"/>
                </a:lnTo>
                <a:lnTo>
                  <a:pt x="231648" y="591312"/>
                </a:lnTo>
                <a:lnTo>
                  <a:pt x="231648" y="351789"/>
                </a:lnTo>
                <a:lnTo>
                  <a:pt x="1291792" y="351789"/>
                </a:lnTo>
                <a:lnTo>
                  <a:pt x="1368552" y="235838"/>
                </a:lnTo>
                <a:lnTo>
                  <a:pt x="1212342" y="0"/>
                </a:lnTo>
                <a:close/>
              </a:path>
              <a:path w="1369059" h="591819">
                <a:moveTo>
                  <a:pt x="1291792" y="351789"/>
                </a:moveTo>
                <a:lnTo>
                  <a:pt x="1212342" y="351789"/>
                </a:lnTo>
                <a:lnTo>
                  <a:pt x="1212342" y="471804"/>
                </a:lnTo>
                <a:lnTo>
                  <a:pt x="1291792" y="3517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8" name="object 8"/>
          <p:cNvSpPr/>
          <p:nvPr/>
        </p:nvSpPr>
        <p:spPr>
          <a:xfrm>
            <a:off x="7587159" y="4259301"/>
            <a:ext cx="1440180" cy="864235"/>
          </a:xfrm>
          <a:custGeom>
            <a:avLst/>
            <a:gdLst/>
            <a:ahLst/>
            <a:cxnLst/>
            <a:rect l="l" t="t" r="r" b="b"/>
            <a:pathLst>
              <a:path w="1440179" h="864235">
                <a:moveTo>
                  <a:pt x="1296160" y="0"/>
                </a:moveTo>
                <a:lnTo>
                  <a:pt x="143464" y="1"/>
                </a:lnTo>
                <a:lnTo>
                  <a:pt x="100796" y="6605"/>
                </a:lnTo>
                <a:lnTo>
                  <a:pt x="63245" y="24786"/>
                </a:lnTo>
                <a:lnTo>
                  <a:pt x="32754" y="52597"/>
                </a:lnTo>
                <a:lnTo>
                  <a:pt x="11271" y="88095"/>
                </a:lnTo>
                <a:lnTo>
                  <a:pt x="739" y="129332"/>
                </a:lnTo>
                <a:lnTo>
                  <a:pt x="0" y="720642"/>
                </a:lnTo>
                <a:lnTo>
                  <a:pt x="795" y="735313"/>
                </a:lnTo>
                <a:lnTo>
                  <a:pt x="11474" y="776491"/>
                </a:lnTo>
                <a:lnTo>
                  <a:pt x="33081" y="811905"/>
                </a:lnTo>
                <a:lnTo>
                  <a:pt x="63671" y="839610"/>
                </a:lnTo>
                <a:lnTo>
                  <a:pt x="101298" y="857659"/>
                </a:lnTo>
                <a:lnTo>
                  <a:pt x="144016" y="864108"/>
                </a:lnTo>
                <a:lnTo>
                  <a:pt x="1296713" y="864106"/>
                </a:lnTo>
                <a:lnTo>
                  <a:pt x="1339381" y="857502"/>
                </a:lnTo>
                <a:lnTo>
                  <a:pt x="1376932" y="839321"/>
                </a:lnTo>
                <a:lnTo>
                  <a:pt x="1407423" y="811510"/>
                </a:lnTo>
                <a:lnTo>
                  <a:pt x="1428906" y="776012"/>
                </a:lnTo>
                <a:lnTo>
                  <a:pt x="1439438" y="734775"/>
                </a:lnTo>
                <a:lnTo>
                  <a:pt x="1440177" y="143465"/>
                </a:lnTo>
                <a:lnTo>
                  <a:pt x="1439382" y="128794"/>
                </a:lnTo>
                <a:lnTo>
                  <a:pt x="1428703" y="87616"/>
                </a:lnTo>
                <a:lnTo>
                  <a:pt x="1407096" y="52202"/>
                </a:lnTo>
                <a:lnTo>
                  <a:pt x="1376506" y="24497"/>
                </a:lnTo>
                <a:lnTo>
                  <a:pt x="1338879" y="6448"/>
                </a:lnTo>
                <a:lnTo>
                  <a:pt x="1296160" y="0"/>
                </a:lnTo>
                <a:close/>
              </a:path>
            </a:pathLst>
          </a:custGeom>
          <a:solidFill>
            <a:schemeClr val="accent1">
              <a:lumMod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0"/>
          <p:cNvSpPr txBox="1"/>
          <p:nvPr/>
        </p:nvSpPr>
        <p:spPr>
          <a:xfrm>
            <a:off x="7754417" y="4280550"/>
            <a:ext cx="110363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project 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costs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reco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ered through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SSS</a:t>
            </a:r>
            <a:r>
              <a:rPr lang="en-GB" sz="1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Arial"/>
                <a:cs typeface="Arial"/>
              </a:rPr>
              <a:t>(including RAB)</a:t>
            </a: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3" name="object 35"/>
          <p:cNvSpPr/>
          <p:nvPr/>
        </p:nvSpPr>
        <p:spPr>
          <a:xfrm>
            <a:off x="3192101" y="2512911"/>
            <a:ext cx="2006069" cy="1928252"/>
          </a:xfrm>
          <a:custGeom>
            <a:avLst/>
            <a:gdLst/>
            <a:ahLst/>
            <a:cxnLst/>
            <a:rect l="l" t="t" r="r" b="b"/>
            <a:pathLst>
              <a:path w="1702435" h="1309370">
                <a:moveTo>
                  <a:pt x="1571370" y="0"/>
                </a:moveTo>
                <a:lnTo>
                  <a:pt x="122372" y="276"/>
                </a:lnTo>
                <a:lnTo>
                  <a:pt x="80826" y="9947"/>
                </a:lnTo>
                <a:lnTo>
                  <a:pt x="45543" y="31709"/>
                </a:lnTo>
                <a:lnTo>
                  <a:pt x="18881" y="63207"/>
                </a:lnTo>
                <a:lnTo>
                  <a:pt x="3195" y="102083"/>
                </a:lnTo>
                <a:lnTo>
                  <a:pt x="0" y="130937"/>
                </a:lnTo>
                <a:lnTo>
                  <a:pt x="276" y="1186743"/>
                </a:lnTo>
                <a:lnTo>
                  <a:pt x="9947" y="1228289"/>
                </a:lnTo>
                <a:lnTo>
                  <a:pt x="31709" y="1263572"/>
                </a:lnTo>
                <a:lnTo>
                  <a:pt x="63207" y="1290234"/>
                </a:lnTo>
                <a:lnTo>
                  <a:pt x="102083" y="1305920"/>
                </a:lnTo>
                <a:lnTo>
                  <a:pt x="130937" y="1309116"/>
                </a:lnTo>
                <a:lnTo>
                  <a:pt x="1579935" y="1308840"/>
                </a:lnTo>
                <a:lnTo>
                  <a:pt x="1621481" y="1299186"/>
                </a:lnTo>
                <a:lnTo>
                  <a:pt x="1656764" y="1277448"/>
                </a:lnTo>
                <a:lnTo>
                  <a:pt x="1683426" y="1245965"/>
                </a:lnTo>
                <a:lnTo>
                  <a:pt x="1699112" y="1207071"/>
                </a:lnTo>
                <a:lnTo>
                  <a:pt x="1702308" y="1178179"/>
                </a:lnTo>
                <a:lnTo>
                  <a:pt x="1702032" y="122372"/>
                </a:lnTo>
                <a:lnTo>
                  <a:pt x="1692378" y="80826"/>
                </a:lnTo>
                <a:lnTo>
                  <a:pt x="1670640" y="45543"/>
                </a:lnTo>
                <a:lnTo>
                  <a:pt x="1639157" y="18881"/>
                </a:lnTo>
                <a:lnTo>
                  <a:pt x="1600263" y="3195"/>
                </a:lnTo>
                <a:lnTo>
                  <a:pt x="157137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lt1"/>
                </a:solidFill>
                <a:latin typeface="+mn-lt"/>
              </a:rPr>
              <a:t>SONI Conducts planning work </a:t>
            </a:r>
          </a:p>
          <a:p>
            <a:pPr algn="ctr"/>
            <a:r>
              <a:rPr lang="en-GB" sz="2000" dirty="0" smtClean="0">
                <a:solidFill>
                  <a:schemeClr val="lt1"/>
                </a:solidFill>
                <a:latin typeface="+mn-lt"/>
              </a:rPr>
              <a:t>&amp; UR </a:t>
            </a:r>
            <a:r>
              <a:rPr lang="en-GB" sz="2000" dirty="0">
                <a:solidFill>
                  <a:schemeClr val="lt1"/>
                </a:solidFill>
                <a:latin typeface="+mn-lt"/>
              </a:rPr>
              <a:t>gives approval to increase SSS tariff </a:t>
            </a:r>
          </a:p>
        </p:txBody>
      </p:sp>
      <p:sp>
        <p:nvSpPr>
          <p:cNvPr id="124" name="object 31"/>
          <p:cNvSpPr/>
          <p:nvPr/>
        </p:nvSpPr>
        <p:spPr>
          <a:xfrm>
            <a:off x="511873" y="2512910"/>
            <a:ext cx="1788189" cy="1948932"/>
          </a:xfrm>
          <a:custGeom>
            <a:avLst/>
            <a:gdLst/>
            <a:ahLst/>
            <a:cxnLst/>
            <a:rect l="l" t="t" r="r" b="b"/>
            <a:pathLst>
              <a:path w="1702435" h="1309370">
                <a:moveTo>
                  <a:pt x="1571371" y="0"/>
                </a:moveTo>
                <a:lnTo>
                  <a:pt x="122363" y="274"/>
                </a:lnTo>
                <a:lnTo>
                  <a:pt x="80802" y="9941"/>
                </a:lnTo>
                <a:lnTo>
                  <a:pt x="45521" y="31702"/>
                </a:lnTo>
                <a:lnTo>
                  <a:pt x="18869" y="63201"/>
                </a:lnTo>
                <a:lnTo>
                  <a:pt x="3193" y="102080"/>
                </a:lnTo>
                <a:lnTo>
                  <a:pt x="0" y="130937"/>
                </a:lnTo>
                <a:lnTo>
                  <a:pt x="274" y="1186723"/>
                </a:lnTo>
                <a:lnTo>
                  <a:pt x="9932" y="1228275"/>
                </a:lnTo>
                <a:lnTo>
                  <a:pt x="31679" y="1263564"/>
                </a:lnTo>
                <a:lnTo>
                  <a:pt x="63166" y="1290231"/>
                </a:lnTo>
                <a:lnTo>
                  <a:pt x="102045" y="1305919"/>
                </a:lnTo>
                <a:lnTo>
                  <a:pt x="130911" y="1309116"/>
                </a:lnTo>
                <a:lnTo>
                  <a:pt x="1579935" y="1308840"/>
                </a:lnTo>
                <a:lnTo>
                  <a:pt x="1621481" y="1299186"/>
                </a:lnTo>
                <a:lnTo>
                  <a:pt x="1656764" y="1277448"/>
                </a:lnTo>
                <a:lnTo>
                  <a:pt x="1683426" y="1245965"/>
                </a:lnTo>
                <a:lnTo>
                  <a:pt x="1699112" y="1207071"/>
                </a:lnTo>
                <a:lnTo>
                  <a:pt x="1702308" y="1178179"/>
                </a:lnTo>
                <a:lnTo>
                  <a:pt x="1702032" y="122372"/>
                </a:lnTo>
                <a:lnTo>
                  <a:pt x="1692378" y="80826"/>
                </a:lnTo>
                <a:lnTo>
                  <a:pt x="1670640" y="45543"/>
                </a:lnTo>
                <a:lnTo>
                  <a:pt x="1639157" y="18881"/>
                </a:lnTo>
                <a:lnTo>
                  <a:pt x="1600263" y="3195"/>
                </a:lnTo>
                <a:lnTo>
                  <a:pt x="1571371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5" name="object 33"/>
          <p:cNvSpPr txBox="1"/>
          <p:nvPr/>
        </p:nvSpPr>
        <p:spPr>
          <a:xfrm>
            <a:off x="637710" y="2696378"/>
            <a:ext cx="1419225" cy="1667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905" algn="ctr">
              <a:lnSpc>
                <a:spcPct val="86300"/>
              </a:lnSpc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identifies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project and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seeks 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TNPP</a:t>
            </a: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appro</a:t>
            </a:r>
            <a:r>
              <a:rPr spc="-2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7" name="object 15"/>
          <p:cNvSpPr/>
          <p:nvPr/>
        </p:nvSpPr>
        <p:spPr>
          <a:xfrm>
            <a:off x="3373231" y="4900775"/>
            <a:ext cx="1626235" cy="1511935"/>
          </a:xfrm>
          <a:custGeom>
            <a:avLst/>
            <a:gdLst/>
            <a:ahLst/>
            <a:cxnLst/>
            <a:rect l="l" t="t" r="r" b="b"/>
            <a:pathLst>
              <a:path w="1626235" h="1511935">
                <a:moveTo>
                  <a:pt x="813053" y="0"/>
                </a:moveTo>
                <a:lnTo>
                  <a:pt x="746366" y="2505"/>
                </a:lnTo>
                <a:lnTo>
                  <a:pt x="681163" y="9894"/>
                </a:lnTo>
                <a:lnTo>
                  <a:pt x="617656" y="21970"/>
                </a:lnTo>
                <a:lnTo>
                  <a:pt x="556052" y="38538"/>
                </a:lnTo>
                <a:lnTo>
                  <a:pt x="496562" y="59406"/>
                </a:lnTo>
                <a:lnTo>
                  <a:pt x="439393" y="84377"/>
                </a:lnTo>
                <a:lnTo>
                  <a:pt x="384756" y="113257"/>
                </a:lnTo>
                <a:lnTo>
                  <a:pt x="332859" y="145852"/>
                </a:lnTo>
                <a:lnTo>
                  <a:pt x="283913" y="181968"/>
                </a:lnTo>
                <a:lnTo>
                  <a:pt x="238125" y="221408"/>
                </a:lnTo>
                <a:lnTo>
                  <a:pt x="195705" y="263980"/>
                </a:lnTo>
                <a:lnTo>
                  <a:pt x="156862" y="309487"/>
                </a:lnTo>
                <a:lnTo>
                  <a:pt x="121805" y="357737"/>
                </a:lnTo>
                <a:lnTo>
                  <a:pt x="90745" y="408533"/>
                </a:lnTo>
                <a:lnTo>
                  <a:pt x="63888" y="461682"/>
                </a:lnTo>
                <a:lnTo>
                  <a:pt x="41446" y="516989"/>
                </a:lnTo>
                <a:lnTo>
                  <a:pt x="23627" y="574259"/>
                </a:lnTo>
                <a:lnTo>
                  <a:pt x="10640" y="633298"/>
                </a:lnTo>
                <a:lnTo>
                  <a:pt x="2695" y="693911"/>
                </a:lnTo>
                <a:lnTo>
                  <a:pt x="0" y="755904"/>
                </a:lnTo>
                <a:lnTo>
                  <a:pt x="2695" y="817899"/>
                </a:lnTo>
                <a:lnTo>
                  <a:pt x="10640" y="878515"/>
                </a:lnTo>
                <a:lnTo>
                  <a:pt x="23627" y="937556"/>
                </a:lnTo>
                <a:lnTo>
                  <a:pt x="41446" y="994828"/>
                </a:lnTo>
                <a:lnTo>
                  <a:pt x="63888" y="1050136"/>
                </a:lnTo>
                <a:lnTo>
                  <a:pt x="90745" y="1103285"/>
                </a:lnTo>
                <a:lnTo>
                  <a:pt x="121805" y="1154082"/>
                </a:lnTo>
                <a:lnTo>
                  <a:pt x="156862" y="1202331"/>
                </a:lnTo>
                <a:lnTo>
                  <a:pt x="195705" y="1247838"/>
                </a:lnTo>
                <a:lnTo>
                  <a:pt x="238125" y="1290408"/>
                </a:lnTo>
                <a:lnTo>
                  <a:pt x="283913" y="1329848"/>
                </a:lnTo>
                <a:lnTo>
                  <a:pt x="332859" y="1365962"/>
                </a:lnTo>
                <a:lnTo>
                  <a:pt x="384756" y="1398556"/>
                </a:lnTo>
                <a:lnTo>
                  <a:pt x="439393" y="1427435"/>
                </a:lnTo>
                <a:lnTo>
                  <a:pt x="496562" y="1452405"/>
                </a:lnTo>
                <a:lnTo>
                  <a:pt x="556052" y="1473271"/>
                </a:lnTo>
                <a:lnTo>
                  <a:pt x="617656" y="1489839"/>
                </a:lnTo>
                <a:lnTo>
                  <a:pt x="681163" y="1501914"/>
                </a:lnTo>
                <a:lnTo>
                  <a:pt x="746366" y="1509302"/>
                </a:lnTo>
                <a:lnTo>
                  <a:pt x="813053" y="1511808"/>
                </a:lnTo>
                <a:lnTo>
                  <a:pt x="879741" y="1509302"/>
                </a:lnTo>
                <a:lnTo>
                  <a:pt x="944944" y="1501914"/>
                </a:lnTo>
                <a:lnTo>
                  <a:pt x="1008451" y="1489839"/>
                </a:lnTo>
                <a:lnTo>
                  <a:pt x="1070055" y="1473271"/>
                </a:lnTo>
                <a:lnTo>
                  <a:pt x="1129545" y="1452405"/>
                </a:lnTo>
                <a:lnTo>
                  <a:pt x="1186714" y="1427435"/>
                </a:lnTo>
                <a:lnTo>
                  <a:pt x="1241351" y="1398556"/>
                </a:lnTo>
                <a:lnTo>
                  <a:pt x="1293248" y="1365962"/>
                </a:lnTo>
                <a:lnTo>
                  <a:pt x="1342194" y="1329848"/>
                </a:lnTo>
                <a:lnTo>
                  <a:pt x="1387982" y="1290408"/>
                </a:lnTo>
                <a:lnTo>
                  <a:pt x="1430402" y="1247838"/>
                </a:lnTo>
                <a:lnTo>
                  <a:pt x="1469245" y="1202331"/>
                </a:lnTo>
                <a:lnTo>
                  <a:pt x="1504302" y="1154082"/>
                </a:lnTo>
                <a:lnTo>
                  <a:pt x="1535362" y="1103285"/>
                </a:lnTo>
                <a:lnTo>
                  <a:pt x="1562219" y="1050136"/>
                </a:lnTo>
                <a:lnTo>
                  <a:pt x="1584661" y="994828"/>
                </a:lnTo>
                <a:lnTo>
                  <a:pt x="1602480" y="937556"/>
                </a:lnTo>
                <a:lnTo>
                  <a:pt x="1615467" y="878515"/>
                </a:lnTo>
                <a:lnTo>
                  <a:pt x="1623412" y="817899"/>
                </a:lnTo>
                <a:lnTo>
                  <a:pt x="1626107" y="755904"/>
                </a:lnTo>
                <a:lnTo>
                  <a:pt x="1623412" y="693911"/>
                </a:lnTo>
                <a:lnTo>
                  <a:pt x="1615467" y="633298"/>
                </a:lnTo>
                <a:lnTo>
                  <a:pt x="1602480" y="574259"/>
                </a:lnTo>
                <a:lnTo>
                  <a:pt x="1584661" y="516989"/>
                </a:lnTo>
                <a:lnTo>
                  <a:pt x="1562219" y="461682"/>
                </a:lnTo>
                <a:lnTo>
                  <a:pt x="1535362" y="408533"/>
                </a:lnTo>
                <a:lnTo>
                  <a:pt x="1504302" y="357737"/>
                </a:lnTo>
                <a:lnTo>
                  <a:pt x="1469245" y="309487"/>
                </a:lnTo>
                <a:lnTo>
                  <a:pt x="1430402" y="263980"/>
                </a:lnTo>
                <a:lnTo>
                  <a:pt x="1387982" y="221408"/>
                </a:lnTo>
                <a:lnTo>
                  <a:pt x="1342194" y="181968"/>
                </a:lnTo>
                <a:lnTo>
                  <a:pt x="1293248" y="145852"/>
                </a:lnTo>
                <a:lnTo>
                  <a:pt x="1241351" y="113257"/>
                </a:lnTo>
                <a:lnTo>
                  <a:pt x="1186714" y="84377"/>
                </a:lnTo>
                <a:lnTo>
                  <a:pt x="1129545" y="59406"/>
                </a:lnTo>
                <a:lnTo>
                  <a:pt x="1070055" y="38538"/>
                </a:lnTo>
                <a:lnTo>
                  <a:pt x="1008451" y="21970"/>
                </a:lnTo>
                <a:lnTo>
                  <a:pt x="944944" y="9894"/>
                </a:lnTo>
                <a:lnTo>
                  <a:pt x="879741" y="2505"/>
                </a:lnTo>
                <a:lnTo>
                  <a:pt x="81305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7"/>
          <p:cNvSpPr txBox="1"/>
          <p:nvPr/>
        </p:nvSpPr>
        <p:spPr>
          <a:xfrm>
            <a:off x="3687502" y="5105860"/>
            <a:ext cx="9779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lang="en-GB" sz="9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dirty="0" err="1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5" dirty="0" err="1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dirty="0" err="1" smtClean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900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iat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ith </a:t>
            </a:r>
            <a:r>
              <a:rPr lang="en-GB" sz="9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dirty="0" smtClean="0">
                <a:solidFill>
                  <a:srgbClr val="FFFFFF"/>
                </a:solidFill>
                <a:latin typeface="Arial"/>
                <a:cs typeface="Arial"/>
              </a:rPr>
              <a:t>NP</a:t>
            </a:r>
            <a:r>
              <a:rPr lang="en-GB" sz="90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900" dirty="0" smtClean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ill 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ulate</a:t>
            </a:r>
            <a:r>
              <a:rPr sz="9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eparate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RAB unt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l a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9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ade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hether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ill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tru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97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984776" cy="709166"/>
          </a:xfrm>
        </p:spPr>
        <p:txBody>
          <a:bodyPr/>
          <a:lstStyle/>
          <a:p>
            <a:r>
              <a:rPr lang="en-GB" dirty="0" smtClean="0"/>
              <a:t>Annex: CMA required UR to codify Dt and TNPP separately via guidance and licence 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216856"/>
          <a:ext cx="8783335" cy="4966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67544" y="309993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UR detailed guidance (backed up by licence)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4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8572"/>
            <a:ext cx="6505575" cy="565150"/>
          </a:xfrm>
        </p:spPr>
        <p:txBody>
          <a:bodyPr/>
          <a:lstStyle/>
          <a:p>
            <a:r>
              <a:rPr lang="en-GB" dirty="0" smtClean="0"/>
              <a:t>Annex: example of National Grid (ESO) roles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341438"/>
            <a:ext cx="7900988" cy="439181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OFGEM EXAMPLE -  Annex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4205" t="19912" r="6761" b="14533"/>
          <a:stretch/>
        </p:blipFill>
        <p:spPr bwMode="auto">
          <a:xfrm>
            <a:off x="539552" y="1395877"/>
            <a:ext cx="7920880" cy="3905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559047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https://www.ofgem.gov.uk/system/files/docs/2018/02/eso_roles_and_principles.pdf</a:t>
            </a:r>
          </a:p>
        </p:txBody>
      </p:sp>
    </p:spTree>
    <p:extLst>
      <p:ext uri="{BB962C8B-B14F-4D97-AF65-F5344CB8AC3E}">
        <p14:creationId xmlns:p14="http://schemas.microsoft.com/office/powerpoint/2010/main" val="21378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90526"/>
            <a:ext cx="6793607" cy="565150"/>
          </a:xfrm>
        </p:spPr>
        <p:txBody>
          <a:bodyPr/>
          <a:lstStyle/>
          <a:p>
            <a:r>
              <a:rPr lang="en-GB" dirty="0" smtClean="0"/>
              <a:t>Annex: National Grid (ESO) services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14" y="2276872"/>
            <a:ext cx="8281293" cy="2880320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www.ofgem.gov.uk/system/files/docs/2018/07/reckon_final_eso_report_20jun2018.pdf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See page 13 below for a recent example of a perspective of National Grid (ESO)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0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332656"/>
            <a:ext cx="6505575" cy="565150"/>
          </a:xfrm>
        </p:spPr>
        <p:txBody>
          <a:bodyPr/>
          <a:lstStyle/>
          <a:p>
            <a:r>
              <a:rPr lang="en-GB" dirty="0" smtClean="0"/>
              <a:t>Annex: current thinking* on potential areas for discussion with SECG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134647"/>
              </p:ext>
            </p:extLst>
          </p:nvPr>
        </p:nvGraphicFramePr>
        <p:xfrm>
          <a:off x="238945" y="1299533"/>
          <a:ext cx="8640960" cy="42897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28139"/>
                <a:gridCol w="3109510"/>
                <a:gridCol w="2603311"/>
              </a:tblGrid>
              <a:tr h="56656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Roles,</a:t>
                      </a:r>
                      <a:r>
                        <a:rPr lang="en-GB" sz="1400" baseline="0" dirty="0" smtClean="0"/>
                        <a:t> services and scope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Business plan expectations,</a:t>
                      </a:r>
                      <a:r>
                        <a:rPr lang="en-GB" sz="1400" baseline="0" dirty="0" smtClean="0"/>
                        <a:t> assurance and assessment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Approach to financing costs and financeability </a:t>
                      </a:r>
                      <a:endParaRPr lang="en-GB" sz="1400" dirty="0"/>
                    </a:p>
                  </a:txBody>
                  <a:tcPr/>
                </a:tc>
              </a:tr>
              <a:tr h="372314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Defining</a:t>
                      </a:r>
                      <a:r>
                        <a:rPr lang="en-GB" sz="1400" baseline="0" dirty="0" smtClean="0"/>
                        <a:t> r</a:t>
                      </a:r>
                      <a:r>
                        <a:rPr lang="en-GB" sz="1400" dirty="0" smtClean="0"/>
                        <a:t>oles of</a:t>
                      </a:r>
                      <a:r>
                        <a:rPr lang="en-GB" sz="1400" baseline="0" dirty="0" smtClean="0"/>
                        <a:t> NI TSO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Defining services of NI TSO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Identifying the beneficiaries and benefits of roles and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Examples of behaviour, performance, outcomes and outputs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How roles and services and behaviour may be affected in the future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Potential for competitive constraints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Comparison between NI and GB TSO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Expectations</a:t>
                      </a:r>
                      <a:r>
                        <a:rPr lang="en-GB" sz="1400" baseline="0" dirty="0" smtClean="0"/>
                        <a:t> of what a more service-focused business plan should look like</a:t>
                      </a:r>
                      <a:endParaRPr lang="en-GB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Governa</a:t>
                      </a:r>
                      <a:r>
                        <a:rPr lang="en-GB" sz="1400" baseline="0" dirty="0" smtClean="0"/>
                        <a:t>nce and assurance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Expectations on transparency (SONI and UR processes and deliverables)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Business plan scorecard and role of incentives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Role of SECG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Principles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approach to financing costs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 of whether the price control is financeable.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Remuneration of the TSO’s financing costs.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Debt financeability analysis.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 of potential scenarios for returns on regulatory equity (RoRE).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 of the financial resilience of the actual licensee.  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9FA97-1A8D-4A6D-8638-37891DBAA53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7938" y="5713973"/>
            <a:ext cx="859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This is a current view to provoke thought and we may refine/add or remove issues for future SECGs.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Custom 1">
      <a:dk1>
        <a:sysClr val="windowText" lastClr="000000"/>
      </a:dk1>
      <a:lt1>
        <a:sysClr val="window" lastClr="FFFFFF"/>
      </a:lt1>
      <a:dk2>
        <a:srgbClr val="006600"/>
      </a:dk2>
      <a:lt2>
        <a:srgbClr val="669900"/>
      </a:lt2>
      <a:accent1>
        <a:srgbClr val="99FFCC"/>
      </a:accent1>
      <a:accent2>
        <a:srgbClr val="006699"/>
      </a:accent2>
      <a:accent3>
        <a:srgbClr val="17365D"/>
      </a:accent3>
      <a:accent4>
        <a:srgbClr val="F20000"/>
      </a:accent4>
      <a:accent5>
        <a:srgbClr val="A50021"/>
      </a:accent5>
      <a:accent6>
        <a:srgbClr val="66006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6600"/>
        </a:dk2>
        <a:lt2>
          <a:srgbClr val="666666"/>
        </a:lt2>
        <a:accent1>
          <a:srgbClr val="993300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CAADAA"/>
        </a:accent5>
        <a:accent6>
          <a:srgbClr val="E7B98A"/>
        </a:accent6>
        <a:hlink>
          <a:srgbClr val="0000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FF6600"/>
        </a:dk2>
        <a:lt2>
          <a:srgbClr val="666666"/>
        </a:lt2>
        <a:accent1>
          <a:srgbClr val="993300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CAADAA"/>
        </a:accent5>
        <a:accent6>
          <a:srgbClr val="E7B98A"/>
        </a:accent6>
        <a:hlink>
          <a:srgbClr val="000000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19105</TotalTime>
  <Words>851</Words>
  <Application>Microsoft Office PowerPoint</Application>
  <PresentationFormat>On-screen Show (4:3)</PresentationFormat>
  <Paragraphs>93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Presentation Template</vt:lpstr>
      <vt:lpstr>TSO Price Control Stakeholder Expert Challenge Group (SECG)1 25/09/2018 </vt:lpstr>
      <vt:lpstr>Annex: supporting slide content and cross references</vt:lpstr>
      <vt:lpstr>Annex: uncertainty: Dt process</vt:lpstr>
      <vt:lpstr>Annex: uncertainty: TNPP process</vt:lpstr>
      <vt:lpstr>Annex: CMA required UR to codify Dt and TNPP separately via guidance and licence </vt:lpstr>
      <vt:lpstr>Annex: example of National Grid (ESO) roles</vt:lpstr>
      <vt:lpstr>Annex: National Grid (ESO) services </vt:lpstr>
      <vt:lpstr>Annex: current thinking* on potential areas for discussion with SECG</vt:lpstr>
    </vt:vector>
  </TitlesOfParts>
  <Company>NIAUR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NIRIG</dc:title>
  <dc:creator>Ciaran</dc:creator>
  <dc:description>Version 1.0.8</dc:description>
  <cp:lastModifiedBy>Ciaran MacCann</cp:lastModifiedBy>
  <cp:revision>1564</cp:revision>
  <cp:lastPrinted>2018-07-25T07:54:22Z</cp:lastPrinted>
  <dcterms:created xsi:type="dcterms:W3CDTF">2011-08-30T12:40:39Z</dcterms:created>
  <dcterms:modified xsi:type="dcterms:W3CDTF">2018-09-18T09:24:35Z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G Template">
    <vt:bool>true</vt:bool>
  </property>
  <property fmtid="{D5CDD505-2E9C-101B-9397-08002B2CF9AE}" pid="3" name="Presentation Type">
    <vt:lpwstr>BG Presentation</vt:lpwstr>
  </property>
</Properties>
</file>